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media/image51.jpg" ContentType="image/jpeg"/>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media/image52.jpg" ContentType="image/jpeg"/>
  <Override PartName="/ppt/media/image53.jpg" ContentType="image/jpeg"/>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media/image54.jpg" ContentType="image/jpeg"/>
  <Override PartName="/ppt/media/image55.jpg" ContentType="image/jpeg"/>
  <Override PartName="/ppt/media/image56.jpg" ContentType="image/jpeg"/>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4"/>
  </p:notesMasterIdLst>
  <p:handoutMasterIdLst>
    <p:handoutMasterId r:id="rId95"/>
  </p:handoutMasterIdLst>
  <p:sldIdLst>
    <p:sldId id="258" r:id="rId5"/>
    <p:sldId id="353" r:id="rId6"/>
    <p:sldId id="141169025" r:id="rId7"/>
    <p:sldId id="141169022" r:id="rId8"/>
    <p:sldId id="141169021" r:id="rId9"/>
    <p:sldId id="341" r:id="rId10"/>
    <p:sldId id="1970" r:id="rId11"/>
    <p:sldId id="141169034" r:id="rId12"/>
    <p:sldId id="141169035" r:id="rId13"/>
    <p:sldId id="141169036" r:id="rId14"/>
    <p:sldId id="1971" r:id="rId15"/>
    <p:sldId id="322" r:id="rId16"/>
    <p:sldId id="1997" r:id="rId17"/>
    <p:sldId id="1998" r:id="rId18"/>
    <p:sldId id="1999" r:id="rId19"/>
    <p:sldId id="2000" r:id="rId20"/>
    <p:sldId id="2001" r:id="rId21"/>
    <p:sldId id="2002" r:id="rId22"/>
    <p:sldId id="2003" r:id="rId23"/>
    <p:sldId id="2018" r:id="rId24"/>
    <p:sldId id="343" r:id="rId25"/>
    <p:sldId id="339" r:id="rId26"/>
    <p:sldId id="348" r:id="rId27"/>
    <p:sldId id="325" r:id="rId28"/>
    <p:sldId id="2009" r:id="rId29"/>
    <p:sldId id="2010" r:id="rId30"/>
    <p:sldId id="2011" r:id="rId31"/>
    <p:sldId id="2012" r:id="rId32"/>
    <p:sldId id="2013" r:id="rId33"/>
    <p:sldId id="2014" r:id="rId34"/>
    <p:sldId id="2019" r:id="rId35"/>
    <p:sldId id="2015" r:id="rId36"/>
    <p:sldId id="342" r:id="rId37"/>
    <p:sldId id="334" r:id="rId38"/>
    <p:sldId id="349" r:id="rId39"/>
    <p:sldId id="288" r:id="rId40"/>
    <p:sldId id="2004" r:id="rId41"/>
    <p:sldId id="2005" r:id="rId42"/>
    <p:sldId id="2006" r:id="rId43"/>
    <p:sldId id="2029" r:id="rId44"/>
    <p:sldId id="2030" r:id="rId45"/>
    <p:sldId id="2031" r:id="rId46"/>
    <p:sldId id="2032" r:id="rId47"/>
    <p:sldId id="2033" r:id="rId48"/>
    <p:sldId id="347" r:id="rId49"/>
    <p:sldId id="2007" r:id="rId50"/>
    <p:sldId id="2008" r:id="rId51"/>
    <p:sldId id="2026" r:id="rId52"/>
    <p:sldId id="2027" r:id="rId53"/>
    <p:sldId id="2028" r:id="rId54"/>
    <p:sldId id="1979" r:id="rId55"/>
    <p:sldId id="2035" r:id="rId56"/>
    <p:sldId id="2036" r:id="rId57"/>
    <p:sldId id="2034" r:id="rId58"/>
    <p:sldId id="1991" r:id="rId59"/>
    <p:sldId id="1992" r:id="rId60"/>
    <p:sldId id="1993" r:id="rId61"/>
    <p:sldId id="1994" r:id="rId62"/>
    <p:sldId id="141169026" r:id="rId63"/>
    <p:sldId id="141169027" r:id="rId64"/>
    <p:sldId id="141169028" r:id="rId65"/>
    <p:sldId id="141169029" r:id="rId66"/>
    <p:sldId id="141169030" r:id="rId67"/>
    <p:sldId id="141169031" r:id="rId68"/>
    <p:sldId id="141169032" r:id="rId69"/>
    <p:sldId id="141169033" r:id="rId70"/>
    <p:sldId id="1972" r:id="rId71"/>
    <p:sldId id="1973" r:id="rId72"/>
    <p:sldId id="1974" r:id="rId73"/>
    <p:sldId id="1978" r:id="rId74"/>
    <p:sldId id="1976" r:id="rId75"/>
    <p:sldId id="352" r:id="rId76"/>
    <p:sldId id="1995" r:id="rId77"/>
    <p:sldId id="1996" r:id="rId78"/>
    <p:sldId id="1980" r:id="rId79"/>
    <p:sldId id="1982" r:id="rId80"/>
    <p:sldId id="1983" r:id="rId81"/>
    <p:sldId id="1984" r:id="rId82"/>
    <p:sldId id="1985" r:id="rId83"/>
    <p:sldId id="1981" r:id="rId84"/>
    <p:sldId id="1986" r:id="rId85"/>
    <p:sldId id="1987" r:id="rId86"/>
    <p:sldId id="1988" r:id="rId87"/>
    <p:sldId id="1989" r:id="rId88"/>
    <p:sldId id="141169023" r:id="rId89"/>
    <p:sldId id="141169024" r:id="rId90"/>
    <p:sldId id="2016" r:id="rId91"/>
    <p:sldId id="2017" r:id="rId92"/>
    <p:sldId id="264" r:id="rId9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2F721A9-4C64-1370-5DDC-9599895330D1}" name="Cher Hou SOH (NUHS)" initials="CHS(" userId="S::Cher_Hou_SOH@nuhs.edu.sg::c442babc-ea5c-489d-9230-6b0af8127f6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2E6C"/>
    <a:srgbClr val="F04939"/>
    <a:srgbClr val="FE8101"/>
    <a:srgbClr val="1F2023"/>
    <a:srgbClr val="2D3647"/>
    <a:srgbClr val="ACACAC"/>
    <a:srgbClr val="FEAC04"/>
    <a:srgbClr val="F68025"/>
    <a:srgbClr val="FF8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6305" autoAdjust="0"/>
  </p:normalViewPr>
  <p:slideViewPr>
    <p:cSldViewPr snapToGrid="0" snapToObjects="1">
      <p:cViewPr>
        <p:scale>
          <a:sx n="50" d="100"/>
          <a:sy n="50" d="100"/>
        </p:scale>
        <p:origin x="576" y="41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showGuides="1">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handoutMaster" Target="handoutMasters/handoutMaster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265C452-01AE-9747-B041-BD331E15410B}" type="slidenum">
              <a:rPr lang="en-US" smtClean="0"/>
              <a:t>‹#›</a:t>
            </a:fld>
            <a:endParaRPr lang="en-US" dirty="0"/>
          </a:p>
        </p:txBody>
      </p:sp>
      <p:sp>
        <p:nvSpPr>
          <p:cNvPr id="6" name="Date Placeholder 5"/>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F64022E-FDD5-CE41-ADD3-BF3B0C32E247}" type="datetimeFigureOut">
              <a:rPr lang="en-US" smtClean="0"/>
              <a:t>8/17/2026</a:t>
            </a:fld>
            <a:endParaRPr lang="en-US" dirty="0"/>
          </a:p>
        </p:txBody>
      </p:sp>
    </p:spTree>
    <p:extLst>
      <p:ext uri="{BB962C8B-B14F-4D97-AF65-F5344CB8AC3E}">
        <p14:creationId xmlns:p14="http://schemas.microsoft.com/office/powerpoint/2010/main" val="15662042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4F244B-4C15-4648-B71A-FBE8CB996248}" type="datetimeFigureOut">
              <a:rPr lang="en-US" smtClean="0"/>
              <a:t>8/17/2026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586084-F5DD-D04F-ACB4-2FD8EE534A6C}" type="slidenum">
              <a:rPr lang="en-US" smtClean="0"/>
              <a:t>‹#›</a:t>
            </a:fld>
            <a:endParaRPr lang="en-US" dirty="0"/>
          </a:p>
        </p:txBody>
      </p:sp>
    </p:spTree>
    <p:extLst>
      <p:ext uri="{BB962C8B-B14F-4D97-AF65-F5344CB8AC3E}">
        <p14:creationId xmlns:p14="http://schemas.microsoft.com/office/powerpoint/2010/main" val="1065497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586084-F5DD-D04F-ACB4-2FD8EE534A6C}" type="slidenum">
              <a:rPr lang="en-US" smtClean="0"/>
              <a:t>1</a:t>
            </a:fld>
            <a:endParaRPr lang="en-US" dirty="0"/>
          </a:p>
        </p:txBody>
      </p:sp>
    </p:spTree>
    <p:extLst>
      <p:ext uri="{BB962C8B-B14F-4D97-AF65-F5344CB8AC3E}">
        <p14:creationId xmlns:p14="http://schemas.microsoft.com/office/powerpoint/2010/main" val="2389439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12586084-F5DD-D04F-ACB4-2FD8EE534A6C}" type="slidenum">
              <a:rPr lang="en-US" smtClean="0"/>
              <a:t>2</a:t>
            </a:fld>
            <a:endParaRPr lang="en-US" dirty="0"/>
          </a:p>
        </p:txBody>
      </p:sp>
    </p:spTree>
    <p:extLst>
      <p:ext uri="{BB962C8B-B14F-4D97-AF65-F5344CB8AC3E}">
        <p14:creationId xmlns:p14="http://schemas.microsoft.com/office/powerpoint/2010/main" val="1759339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586084-F5DD-D04F-ACB4-2FD8EE534A6C}" type="slidenum">
              <a:rPr lang="en-US" smtClean="0"/>
              <a:t>4</a:t>
            </a:fld>
            <a:endParaRPr lang="en-US" dirty="0"/>
          </a:p>
        </p:txBody>
      </p:sp>
    </p:spTree>
    <p:extLst>
      <p:ext uri="{BB962C8B-B14F-4D97-AF65-F5344CB8AC3E}">
        <p14:creationId xmlns:p14="http://schemas.microsoft.com/office/powerpoint/2010/main" val="1939924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12586084-F5DD-D04F-ACB4-2FD8EE534A6C}" type="slidenum">
              <a:rPr lang="en-US" smtClean="0"/>
              <a:t>5</a:t>
            </a:fld>
            <a:endParaRPr lang="en-US" dirty="0"/>
          </a:p>
        </p:txBody>
      </p:sp>
    </p:spTree>
    <p:extLst>
      <p:ext uri="{BB962C8B-B14F-4D97-AF65-F5344CB8AC3E}">
        <p14:creationId xmlns:p14="http://schemas.microsoft.com/office/powerpoint/2010/main" val="1686009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586084-F5DD-D04F-ACB4-2FD8EE534A6C}" type="slidenum">
              <a:rPr lang="en-US" smtClean="0"/>
              <a:t>6</a:t>
            </a:fld>
            <a:endParaRPr lang="en-US" dirty="0"/>
          </a:p>
        </p:txBody>
      </p:sp>
    </p:spTree>
    <p:extLst>
      <p:ext uri="{BB962C8B-B14F-4D97-AF65-F5344CB8AC3E}">
        <p14:creationId xmlns:p14="http://schemas.microsoft.com/office/powerpoint/2010/main" val="2356026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7</a:t>
            </a:fld>
            <a:endParaRPr lang="en-US" dirty="0"/>
          </a:p>
        </p:txBody>
      </p:sp>
    </p:spTree>
    <p:extLst>
      <p:ext uri="{BB962C8B-B14F-4D97-AF65-F5344CB8AC3E}">
        <p14:creationId xmlns:p14="http://schemas.microsoft.com/office/powerpoint/2010/main" val="1513990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8</a:t>
            </a:fld>
            <a:endParaRPr lang="en-US" dirty="0"/>
          </a:p>
        </p:txBody>
      </p:sp>
    </p:spTree>
    <p:extLst>
      <p:ext uri="{BB962C8B-B14F-4D97-AF65-F5344CB8AC3E}">
        <p14:creationId xmlns:p14="http://schemas.microsoft.com/office/powerpoint/2010/main" val="750622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9</a:t>
            </a:fld>
            <a:endParaRPr lang="en-US" dirty="0"/>
          </a:p>
        </p:txBody>
      </p:sp>
    </p:spTree>
    <p:extLst>
      <p:ext uri="{BB962C8B-B14F-4D97-AF65-F5344CB8AC3E}">
        <p14:creationId xmlns:p14="http://schemas.microsoft.com/office/powerpoint/2010/main" val="1835806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10</a:t>
            </a:fld>
            <a:endParaRPr lang="en-US" dirty="0"/>
          </a:p>
        </p:txBody>
      </p:sp>
    </p:spTree>
    <p:extLst>
      <p:ext uri="{BB962C8B-B14F-4D97-AF65-F5344CB8AC3E}">
        <p14:creationId xmlns:p14="http://schemas.microsoft.com/office/powerpoint/2010/main" val="221756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586084-F5DD-D04F-ACB4-2FD8EE534A6C}" type="slidenum">
              <a:rPr lang="en-US" smtClean="0"/>
              <a:t>11</a:t>
            </a:fld>
            <a:endParaRPr lang="en-US" dirty="0"/>
          </a:p>
        </p:txBody>
      </p:sp>
    </p:spTree>
    <p:extLst>
      <p:ext uri="{BB962C8B-B14F-4D97-AF65-F5344CB8AC3E}">
        <p14:creationId xmlns:p14="http://schemas.microsoft.com/office/powerpoint/2010/main" val="34515458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13</a:t>
            </a:fld>
            <a:endParaRPr lang="en-US" dirty="0"/>
          </a:p>
        </p:txBody>
      </p:sp>
    </p:spTree>
    <p:extLst>
      <p:ext uri="{BB962C8B-B14F-4D97-AF65-F5344CB8AC3E}">
        <p14:creationId xmlns:p14="http://schemas.microsoft.com/office/powerpoint/2010/main" val="22731657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14</a:t>
            </a:fld>
            <a:endParaRPr lang="en-US" dirty="0"/>
          </a:p>
        </p:txBody>
      </p:sp>
    </p:spTree>
    <p:extLst>
      <p:ext uri="{BB962C8B-B14F-4D97-AF65-F5344CB8AC3E}">
        <p14:creationId xmlns:p14="http://schemas.microsoft.com/office/powerpoint/2010/main" val="16368833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15</a:t>
            </a:fld>
            <a:endParaRPr lang="en-US" dirty="0"/>
          </a:p>
        </p:txBody>
      </p:sp>
    </p:spTree>
    <p:extLst>
      <p:ext uri="{BB962C8B-B14F-4D97-AF65-F5344CB8AC3E}">
        <p14:creationId xmlns:p14="http://schemas.microsoft.com/office/powerpoint/2010/main" val="1117121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16</a:t>
            </a:fld>
            <a:endParaRPr lang="en-US" dirty="0"/>
          </a:p>
        </p:txBody>
      </p:sp>
    </p:spTree>
    <p:extLst>
      <p:ext uri="{BB962C8B-B14F-4D97-AF65-F5344CB8AC3E}">
        <p14:creationId xmlns:p14="http://schemas.microsoft.com/office/powerpoint/2010/main" val="1209981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17</a:t>
            </a:fld>
            <a:endParaRPr lang="en-US" dirty="0"/>
          </a:p>
        </p:txBody>
      </p:sp>
    </p:spTree>
    <p:extLst>
      <p:ext uri="{BB962C8B-B14F-4D97-AF65-F5344CB8AC3E}">
        <p14:creationId xmlns:p14="http://schemas.microsoft.com/office/powerpoint/2010/main" val="10921616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18</a:t>
            </a:fld>
            <a:endParaRPr lang="en-US" dirty="0"/>
          </a:p>
        </p:txBody>
      </p:sp>
    </p:spTree>
    <p:extLst>
      <p:ext uri="{BB962C8B-B14F-4D97-AF65-F5344CB8AC3E}">
        <p14:creationId xmlns:p14="http://schemas.microsoft.com/office/powerpoint/2010/main" val="27383410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19</a:t>
            </a:fld>
            <a:endParaRPr lang="en-US" dirty="0"/>
          </a:p>
        </p:txBody>
      </p:sp>
    </p:spTree>
    <p:extLst>
      <p:ext uri="{BB962C8B-B14F-4D97-AF65-F5344CB8AC3E}">
        <p14:creationId xmlns:p14="http://schemas.microsoft.com/office/powerpoint/2010/main" val="28417124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20</a:t>
            </a:fld>
            <a:endParaRPr lang="en-US" dirty="0"/>
          </a:p>
        </p:txBody>
      </p:sp>
    </p:spTree>
    <p:extLst>
      <p:ext uri="{BB962C8B-B14F-4D97-AF65-F5344CB8AC3E}">
        <p14:creationId xmlns:p14="http://schemas.microsoft.com/office/powerpoint/2010/main" val="36431075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25</a:t>
            </a:fld>
            <a:endParaRPr lang="en-US" dirty="0"/>
          </a:p>
        </p:txBody>
      </p:sp>
    </p:spTree>
    <p:extLst>
      <p:ext uri="{BB962C8B-B14F-4D97-AF65-F5344CB8AC3E}">
        <p14:creationId xmlns:p14="http://schemas.microsoft.com/office/powerpoint/2010/main" val="41127981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26</a:t>
            </a:fld>
            <a:endParaRPr lang="en-US" dirty="0"/>
          </a:p>
        </p:txBody>
      </p:sp>
    </p:spTree>
    <p:extLst>
      <p:ext uri="{BB962C8B-B14F-4D97-AF65-F5344CB8AC3E}">
        <p14:creationId xmlns:p14="http://schemas.microsoft.com/office/powerpoint/2010/main" val="33333160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27</a:t>
            </a:fld>
            <a:endParaRPr lang="en-US" dirty="0"/>
          </a:p>
        </p:txBody>
      </p:sp>
    </p:spTree>
    <p:extLst>
      <p:ext uri="{BB962C8B-B14F-4D97-AF65-F5344CB8AC3E}">
        <p14:creationId xmlns:p14="http://schemas.microsoft.com/office/powerpoint/2010/main" val="11024000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28</a:t>
            </a:fld>
            <a:endParaRPr lang="en-US" dirty="0"/>
          </a:p>
        </p:txBody>
      </p:sp>
    </p:spTree>
    <p:extLst>
      <p:ext uri="{BB962C8B-B14F-4D97-AF65-F5344CB8AC3E}">
        <p14:creationId xmlns:p14="http://schemas.microsoft.com/office/powerpoint/2010/main" val="32227738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29</a:t>
            </a:fld>
            <a:endParaRPr lang="en-US" dirty="0"/>
          </a:p>
        </p:txBody>
      </p:sp>
    </p:spTree>
    <p:extLst>
      <p:ext uri="{BB962C8B-B14F-4D97-AF65-F5344CB8AC3E}">
        <p14:creationId xmlns:p14="http://schemas.microsoft.com/office/powerpoint/2010/main" val="37463163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30</a:t>
            </a:fld>
            <a:endParaRPr lang="en-US" dirty="0"/>
          </a:p>
        </p:txBody>
      </p:sp>
    </p:spTree>
    <p:extLst>
      <p:ext uri="{BB962C8B-B14F-4D97-AF65-F5344CB8AC3E}">
        <p14:creationId xmlns:p14="http://schemas.microsoft.com/office/powerpoint/2010/main" val="2704286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31</a:t>
            </a:fld>
            <a:endParaRPr lang="en-US" dirty="0"/>
          </a:p>
        </p:txBody>
      </p:sp>
    </p:spTree>
    <p:extLst>
      <p:ext uri="{BB962C8B-B14F-4D97-AF65-F5344CB8AC3E}">
        <p14:creationId xmlns:p14="http://schemas.microsoft.com/office/powerpoint/2010/main" val="22368958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32</a:t>
            </a:fld>
            <a:endParaRPr lang="en-US" dirty="0"/>
          </a:p>
        </p:txBody>
      </p:sp>
    </p:spTree>
    <p:extLst>
      <p:ext uri="{BB962C8B-B14F-4D97-AF65-F5344CB8AC3E}">
        <p14:creationId xmlns:p14="http://schemas.microsoft.com/office/powerpoint/2010/main" val="27552280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586084-F5DD-D04F-ACB4-2FD8EE534A6C}" type="slidenum">
              <a:rPr lang="en-US" smtClean="0"/>
              <a:t>33</a:t>
            </a:fld>
            <a:endParaRPr lang="en-US" dirty="0"/>
          </a:p>
        </p:txBody>
      </p:sp>
    </p:spTree>
    <p:extLst>
      <p:ext uri="{BB962C8B-B14F-4D97-AF65-F5344CB8AC3E}">
        <p14:creationId xmlns:p14="http://schemas.microsoft.com/office/powerpoint/2010/main" val="24509741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37</a:t>
            </a:fld>
            <a:endParaRPr lang="en-US" dirty="0"/>
          </a:p>
        </p:txBody>
      </p:sp>
    </p:spTree>
    <p:extLst>
      <p:ext uri="{BB962C8B-B14F-4D97-AF65-F5344CB8AC3E}">
        <p14:creationId xmlns:p14="http://schemas.microsoft.com/office/powerpoint/2010/main" val="31001431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38</a:t>
            </a:fld>
            <a:endParaRPr lang="en-US" dirty="0"/>
          </a:p>
        </p:txBody>
      </p:sp>
    </p:spTree>
    <p:extLst>
      <p:ext uri="{BB962C8B-B14F-4D97-AF65-F5344CB8AC3E}">
        <p14:creationId xmlns:p14="http://schemas.microsoft.com/office/powerpoint/2010/main" val="2531942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39</a:t>
            </a:fld>
            <a:endParaRPr lang="en-US" dirty="0"/>
          </a:p>
        </p:txBody>
      </p:sp>
    </p:spTree>
    <p:extLst>
      <p:ext uri="{BB962C8B-B14F-4D97-AF65-F5344CB8AC3E}">
        <p14:creationId xmlns:p14="http://schemas.microsoft.com/office/powerpoint/2010/main" val="17940152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41</a:t>
            </a:fld>
            <a:endParaRPr lang="en-US" dirty="0"/>
          </a:p>
        </p:txBody>
      </p:sp>
    </p:spTree>
    <p:extLst>
      <p:ext uri="{BB962C8B-B14F-4D97-AF65-F5344CB8AC3E}">
        <p14:creationId xmlns:p14="http://schemas.microsoft.com/office/powerpoint/2010/main" val="7033407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42</a:t>
            </a:fld>
            <a:endParaRPr lang="en-US" dirty="0"/>
          </a:p>
        </p:txBody>
      </p:sp>
    </p:spTree>
    <p:extLst>
      <p:ext uri="{BB962C8B-B14F-4D97-AF65-F5344CB8AC3E}">
        <p14:creationId xmlns:p14="http://schemas.microsoft.com/office/powerpoint/2010/main" val="7216557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43</a:t>
            </a:fld>
            <a:endParaRPr lang="en-US" dirty="0"/>
          </a:p>
        </p:txBody>
      </p:sp>
    </p:spTree>
    <p:extLst>
      <p:ext uri="{BB962C8B-B14F-4D97-AF65-F5344CB8AC3E}">
        <p14:creationId xmlns:p14="http://schemas.microsoft.com/office/powerpoint/2010/main" val="17236165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44</a:t>
            </a:fld>
            <a:endParaRPr lang="en-US" dirty="0"/>
          </a:p>
        </p:txBody>
      </p:sp>
    </p:spTree>
    <p:extLst>
      <p:ext uri="{BB962C8B-B14F-4D97-AF65-F5344CB8AC3E}">
        <p14:creationId xmlns:p14="http://schemas.microsoft.com/office/powerpoint/2010/main" val="27871263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46</a:t>
            </a:fld>
            <a:endParaRPr lang="en-US" dirty="0"/>
          </a:p>
        </p:txBody>
      </p:sp>
    </p:spTree>
    <p:extLst>
      <p:ext uri="{BB962C8B-B14F-4D97-AF65-F5344CB8AC3E}">
        <p14:creationId xmlns:p14="http://schemas.microsoft.com/office/powerpoint/2010/main" val="25814978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47</a:t>
            </a:fld>
            <a:endParaRPr lang="en-US" dirty="0"/>
          </a:p>
        </p:txBody>
      </p:sp>
    </p:spTree>
    <p:extLst>
      <p:ext uri="{BB962C8B-B14F-4D97-AF65-F5344CB8AC3E}">
        <p14:creationId xmlns:p14="http://schemas.microsoft.com/office/powerpoint/2010/main" val="20243993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49</a:t>
            </a:fld>
            <a:endParaRPr lang="en-US" dirty="0"/>
          </a:p>
        </p:txBody>
      </p:sp>
    </p:spTree>
    <p:extLst>
      <p:ext uri="{BB962C8B-B14F-4D97-AF65-F5344CB8AC3E}">
        <p14:creationId xmlns:p14="http://schemas.microsoft.com/office/powerpoint/2010/main" val="21974099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50</a:t>
            </a:fld>
            <a:endParaRPr lang="en-US" dirty="0"/>
          </a:p>
        </p:txBody>
      </p:sp>
    </p:spTree>
    <p:extLst>
      <p:ext uri="{BB962C8B-B14F-4D97-AF65-F5344CB8AC3E}">
        <p14:creationId xmlns:p14="http://schemas.microsoft.com/office/powerpoint/2010/main" val="5631958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52</a:t>
            </a:fld>
            <a:endParaRPr lang="en-US" dirty="0"/>
          </a:p>
        </p:txBody>
      </p:sp>
    </p:spTree>
    <p:extLst>
      <p:ext uri="{BB962C8B-B14F-4D97-AF65-F5344CB8AC3E}">
        <p14:creationId xmlns:p14="http://schemas.microsoft.com/office/powerpoint/2010/main" val="30114057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53</a:t>
            </a:fld>
            <a:endParaRPr lang="en-US" dirty="0"/>
          </a:p>
        </p:txBody>
      </p:sp>
    </p:spTree>
    <p:extLst>
      <p:ext uri="{BB962C8B-B14F-4D97-AF65-F5344CB8AC3E}">
        <p14:creationId xmlns:p14="http://schemas.microsoft.com/office/powerpoint/2010/main" val="40694562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55</a:t>
            </a:fld>
            <a:endParaRPr lang="en-US" dirty="0"/>
          </a:p>
        </p:txBody>
      </p:sp>
    </p:spTree>
    <p:extLst>
      <p:ext uri="{BB962C8B-B14F-4D97-AF65-F5344CB8AC3E}">
        <p14:creationId xmlns:p14="http://schemas.microsoft.com/office/powerpoint/2010/main" val="35853385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56</a:t>
            </a:fld>
            <a:endParaRPr lang="en-US" dirty="0"/>
          </a:p>
        </p:txBody>
      </p:sp>
    </p:spTree>
    <p:extLst>
      <p:ext uri="{BB962C8B-B14F-4D97-AF65-F5344CB8AC3E}">
        <p14:creationId xmlns:p14="http://schemas.microsoft.com/office/powerpoint/2010/main" val="40365277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57</a:t>
            </a:fld>
            <a:endParaRPr lang="en-US" dirty="0"/>
          </a:p>
        </p:txBody>
      </p:sp>
    </p:spTree>
    <p:extLst>
      <p:ext uri="{BB962C8B-B14F-4D97-AF65-F5344CB8AC3E}">
        <p14:creationId xmlns:p14="http://schemas.microsoft.com/office/powerpoint/2010/main" val="34182101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586084-F5DD-D04F-ACB4-2FD8EE534A6C}" type="slidenum">
              <a:rPr lang="en-US" smtClean="0"/>
              <a:t>58</a:t>
            </a:fld>
            <a:endParaRPr lang="en-US" dirty="0"/>
          </a:p>
        </p:txBody>
      </p:sp>
    </p:spTree>
    <p:extLst>
      <p:ext uri="{BB962C8B-B14F-4D97-AF65-F5344CB8AC3E}">
        <p14:creationId xmlns:p14="http://schemas.microsoft.com/office/powerpoint/2010/main" val="17984197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586084-F5DD-D04F-ACB4-2FD8EE534A6C}" type="slidenum">
              <a:rPr lang="en-US" smtClean="0"/>
              <a:t>59</a:t>
            </a:fld>
            <a:endParaRPr lang="en-US" dirty="0"/>
          </a:p>
        </p:txBody>
      </p:sp>
    </p:spTree>
    <p:extLst>
      <p:ext uri="{BB962C8B-B14F-4D97-AF65-F5344CB8AC3E}">
        <p14:creationId xmlns:p14="http://schemas.microsoft.com/office/powerpoint/2010/main" val="11892881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60</a:t>
            </a:fld>
            <a:endParaRPr lang="en-US" dirty="0"/>
          </a:p>
        </p:txBody>
      </p:sp>
    </p:spTree>
    <p:extLst>
      <p:ext uri="{BB962C8B-B14F-4D97-AF65-F5344CB8AC3E}">
        <p14:creationId xmlns:p14="http://schemas.microsoft.com/office/powerpoint/2010/main" val="25214192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586084-F5DD-D04F-ACB4-2FD8EE534A6C}" type="slidenum">
              <a:rPr lang="en-US" smtClean="0"/>
              <a:t>61</a:t>
            </a:fld>
            <a:endParaRPr lang="en-US" dirty="0"/>
          </a:p>
        </p:txBody>
      </p:sp>
    </p:spTree>
    <p:extLst>
      <p:ext uri="{BB962C8B-B14F-4D97-AF65-F5344CB8AC3E}">
        <p14:creationId xmlns:p14="http://schemas.microsoft.com/office/powerpoint/2010/main" val="1575705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586084-F5DD-D04F-ACB4-2FD8EE534A6C}" type="slidenum">
              <a:rPr lang="en-US" smtClean="0"/>
              <a:t>62</a:t>
            </a:fld>
            <a:endParaRPr lang="en-US" dirty="0"/>
          </a:p>
        </p:txBody>
      </p:sp>
    </p:spTree>
    <p:extLst>
      <p:ext uri="{BB962C8B-B14F-4D97-AF65-F5344CB8AC3E}">
        <p14:creationId xmlns:p14="http://schemas.microsoft.com/office/powerpoint/2010/main" val="13753948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63</a:t>
            </a:fld>
            <a:endParaRPr lang="en-US" dirty="0"/>
          </a:p>
        </p:txBody>
      </p:sp>
    </p:spTree>
    <p:extLst>
      <p:ext uri="{BB962C8B-B14F-4D97-AF65-F5344CB8AC3E}">
        <p14:creationId xmlns:p14="http://schemas.microsoft.com/office/powerpoint/2010/main" val="24255067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586084-F5DD-D04F-ACB4-2FD8EE534A6C}" type="slidenum">
              <a:rPr lang="en-US" smtClean="0"/>
              <a:t>64</a:t>
            </a:fld>
            <a:endParaRPr lang="en-US" dirty="0"/>
          </a:p>
        </p:txBody>
      </p:sp>
    </p:spTree>
    <p:extLst>
      <p:ext uri="{BB962C8B-B14F-4D97-AF65-F5344CB8AC3E}">
        <p14:creationId xmlns:p14="http://schemas.microsoft.com/office/powerpoint/2010/main" val="22859270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586084-F5DD-D04F-ACB4-2FD8EE534A6C}" type="slidenum">
              <a:rPr lang="en-US" smtClean="0"/>
              <a:t>65</a:t>
            </a:fld>
            <a:endParaRPr lang="en-US" dirty="0"/>
          </a:p>
        </p:txBody>
      </p:sp>
    </p:spTree>
    <p:extLst>
      <p:ext uri="{BB962C8B-B14F-4D97-AF65-F5344CB8AC3E}">
        <p14:creationId xmlns:p14="http://schemas.microsoft.com/office/powerpoint/2010/main" val="35685738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586084-F5DD-D04F-ACB4-2FD8EE534A6C}" type="slidenum">
              <a:rPr lang="en-US" smtClean="0"/>
              <a:t>66</a:t>
            </a:fld>
            <a:endParaRPr lang="en-US" dirty="0"/>
          </a:p>
        </p:txBody>
      </p:sp>
    </p:spTree>
    <p:extLst>
      <p:ext uri="{BB962C8B-B14F-4D97-AF65-F5344CB8AC3E}">
        <p14:creationId xmlns:p14="http://schemas.microsoft.com/office/powerpoint/2010/main" val="24717321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68</a:t>
            </a:fld>
            <a:endParaRPr lang="en-US" dirty="0"/>
          </a:p>
        </p:txBody>
      </p:sp>
    </p:spTree>
    <p:extLst>
      <p:ext uri="{BB962C8B-B14F-4D97-AF65-F5344CB8AC3E}">
        <p14:creationId xmlns:p14="http://schemas.microsoft.com/office/powerpoint/2010/main" val="33608751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73</a:t>
            </a:fld>
            <a:endParaRPr lang="en-US" dirty="0"/>
          </a:p>
        </p:txBody>
      </p:sp>
    </p:spTree>
    <p:extLst>
      <p:ext uri="{BB962C8B-B14F-4D97-AF65-F5344CB8AC3E}">
        <p14:creationId xmlns:p14="http://schemas.microsoft.com/office/powerpoint/2010/main" val="36569832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74</a:t>
            </a:fld>
            <a:endParaRPr lang="en-US" dirty="0"/>
          </a:p>
        </p:txBody>
      </p:sp>
    </p:spTree>
    <p:extLst>
      <p:ext uri="{BB962C8B-B14F-4D97-AF65-F5344CB8AC3E}">
        <p14:creationId xmlns:p14="http://schemas.microsoft.com/office/powerpoint/2010/main" val="104015173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76</a:t>
            </a:fld>
            <a:endParaRPr lang="en-US" dirty="0"/>
          </a:p>
        </p:txBody>
      </p:sp>
    </p:spTree>
    <p:extLst>
      <p:ext uri="{BB962C8B-B14F-4D97-AF65-F5344CB8AC3E}">
        <p14:creationId xmlns:p14="http://schemas.microsoft.com/office/powerpoint/2010/main" val="4602607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2586084-F5DD-D04F-ACB4-2FD8EE534A6C}" type="slidenum">
              <a:rPr lang="en-US" smtClean="0"/>
              <a:t>81</a:t>
            </a:fld>
            <a:endParaRPr lang="en-US" dirty="0"/>
          </a:p>
        </p:txBody>
      </p:sp>
    </p:spTree>
    <p:extLst>
      <p:ext uri="{BB962C8B-B14F-4D97-AF65-F5344CB8AC3E}">
        <p14:creationId xmlns:p14="http://schemas.microsoft.com/office/powerpoint/2010/main" val="31608077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2_Title Slide with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41C1-EBC6-5044-B541-D0B34DE70D59}"/>
              </a:ext>
            </a:extLst>
          </p:cNvPr>
          <p:cNvSpPr>
            <a:spLocks noGrp="1"/>
          </p:cNvSpPr>
          <p:nvPr>
            <p:ph type="title"/>
          </p:nvPr>
        </p:nvSpPr>
        <p:spPr>
          <a:xfrm>
            <a:off x="7179563" y="2232409"/>
            <a:ext cx="4462273" cy="1184104"/>
          </a:xfrm>
          <a:prstGeom prst="rect">
            <a:avLst/>
          </a:prstGeom>
        </p:spPr>
        <p:txBody>
          <a:bodyPr lIns="36000" tIns="36000" rIns="36000" bIns="36000"/>
          <a:lstStyle>
            <a:lvl1pPr>
              <a:defRPr sz="4000" b="0" i="0">
                <a:solidFill>
                  <a:schemeClr val="tx2"/>
                </a:solidFill>
                <a:latin typeface="+mj-lt"/>
                <a:ea typeface="Heiti SC Medium" pitchFamily="2" charset="-128"/>
                <a:cs typeface="Gotham Pro Regular" panose="02000503040000020004" pitchFamily="2" charset="0"/>
              </a:defRPr>
            </a:lvl1pPr>
          </a:lstStyle>
          <a:p>
            <a:r>
              <a:rPr lang="en-US" dirty="0"/>
              <a:t>Click to edit Master </a:t>
            </a:r>
            <a:r>
              <a:rPr lang="en-SG" noProof="0" dirty="0"/>
              <a:t>title</a:t>
            </a:r>
            <a:r>
              <a:rPr lang="en-US" dirty="0"/>
              <a:t> style</a:t>
            </a:r>
          </a:p>
        </p:txBody>
      </p:sp>
      <p:sp>
        <p:nvSpPr>
          <p:cNvPr id="21" name="Segnaposto contenuto 2">
            <a:extLst>
              <a:ext uri="{FF2B5EF4-FFF2-40B4-BE49-F238E27FC236}">
                <a16:creationId xmlns:a16="http://schemas.microsoft.com/office/drawing/2014/main" id="{659E166B-BD67-3C46-9EED-27636B9921DB}"/>
              </a:ext>
            </a:extLst>
          </p:cNvPr>
          <p:cNvSpPr>
            <a:spLocks noGrp="1"/>
          </p:cNvSpPr>
          <p:nvPr>
            <p:ph idx="1" hasCustomPrompt="1"/>
          </p:nvPr>
        </p:nvSpPr>
        <p:spPr>
          <a:xfrm>
            <a:off x="7179565" y="3562817"/>
            <a:ext cx="4462271" cy="332232"/>
          </a:xfrm>
          <a:prstGeom prst="rect">
            <a:avLst/>
          </a:prstGeom>
        </p:spPr>
        <p:txBody>
          <a:bodyPr vert="horz" lIns="36000" tIns="36000" rIns="36000" bIns="36000"/>
          <a:lstStyle>
            <a:lvl1pPr marL="0" indent="0">
              <a:buFont typeface="Arial" panose="020B0604020202020204" pitchFamily="34" charset="0"/>
              <a:buNone/>
              <a:defRPr sz="1400" b="1" i="0">
                <a:solidFill>
                  <a:schemeClr val="accent6"/>
                </a:solidFill>
                <a:latin typeface="+mj-lt"/>
                <a:cs typeface="Gotham Pro Regular" panose="02000503040000020004" pitchFamily="2" charset="0"/>
              </a:defRPr>
            </a:lvl1pPr>
            <a:lvl2pPr marL="457200" indent="0">
              <a:buFont typeface="Arial" panose="020B0604020202020204" pitchFamily="34" charset="0"/>
              <a:buNone/>
              <a:defRPr sz="1400">
                <a:solidFill>
                  <a:schemeClr val="tx1"/>
                </a:solidFill>
                <a:latin typeface="IBM Plex Sans" panose="020B0503050203000203" pitchFamily="34" charset="77"/>
              </a:defRPr>
            </a:lvl2pPr>
            <a:lvl3pPr marL="914400" indent="0">
              <a:buFont typeface="Arial" panose="020B0604020202020204" pitchFamily="34" charset="0"/>
              <a:buNone/>
              <a:defRPr sz="1400">
                <a:solidFill>
                  <a:schemeClr val="tx1"/>
                </a:solidFill>
                <a:latin typeface="IBM Plex Sans" panose="020B0503050203000203" pitchFamily="34" charset="77"/>
              </a:defRPr>
            </a:lvl3pPr>
            <a:lvl4pPr marL="1371600" indent="0">
              <a:buFont typeface="Arial" panose="020B0604020202020204" pitchFamily="34" charset="0"/>
              <a:buNone/>
              <a:defRPr sz="1400">
                <a:solidFill>
                  <a:schemeClr val="tx1"/>
                </a:solidFill>
                <a:latin typeface="IBM Plex Sans" panose="020B0503050203000203" pitchFamily="34" charset="77"/>
              </a:defRPr>
            </a:lvl4pPr>
            <a:lvl5pPr marL="1828800" indent="0">
              <a:buFont typeface="Arial" panose="020B0604020202020204" pitchFamily="34" charset="0"/>
              <a:buNone/>
              <a:defRPr sz="1400">
                <a:solidFill>
                  <a:schemeClr val="tx1"/>
                </a:solidFill>
                <a:latin typeface="IBM Plex Sans" panose="020B0503050203000203" pitchFamily="34" charset="77"/>
              </a:defRPr>
            </a:lvl5pPr>
          </a:lstStyle>
          <a:p>
            <a:pPr lvl="0"/>
            <a:r>
              <a:rPr lang="it-IT" dirty="0"/>
              <a:t>Click to </a:t>
            </a:r>
            <a:r>
              <a:rPr lang="en-SG" noProof="0" dirty="0"/>
              <a:t>edit</a:t>
            </a:r>
            <a:r>
              <a:rPr lang="it-IT" dirty="0"/>
              <a:t> your content</a:t>
            </a:r>
          </a:p>
        </p:txBody>
      </p:sp>
      <p:sp>
        <p:nvSpPr>
          <p:cNvPr id="9" name="Shape 6">
            <a:extLst>
              <a:ext uri="{FF2B5EF4-FFF2-40B4-BE49-F238E27FC236}">
                <a16:creationId xmlns:a16="http://schemas.microsoft.com/office/drawing/2014/main" id="{DDA5AD2F-788F-6446-9A9A-58CDFA5C5128}"/>
              </a:ext>
            </a:extLst>
          </p:cNvPr>
          <p:cNvSpPr/>
          <p:nvPr userDrawn="1"/>
        </p:nvSpPr>
        <p:spPr>
          <a:xfrm>
            <a:off x="452685" y="6599571"/>
            <a:ext cx="2844800" cy="200055"/>
          </a:xfrm>
          <a:prstGeom prst="rect">
            <a:avLst/>
          </a:prstGeom>
          <a:ln w="12700">
            <a:miter lim="400000"/>
          </a:ln>
          <a:extLst>
            <a:ext uri="{C572A759-6A51-4108-AA02-DFA0A04FC94B}">
              <ma14:wrappingTextBoxFlag xmlns="" xmlns:ma14="http://schemas.microsoft.com/office/mac/drawingml/2011/main" val="1"/>
            </a:ext>
          </a:extLst>
        </p:spPr>
        <p:txBody>
          <a:bodyPr lIns="60959" rIns="60959" anchor="ctr">
            <a:spAutoFit/>
          </a:bodyPr>
          <a:lstStyle>
            <a:lvl1pPr algn="ctr">
              <a:defRPr sz="700">
                <a:solidFill>
                  <a:srgbClr val="BFBFBF"/>
                </a:solidFill>
                <a:latin typeface="HelvNeue Light for IBM"/>
                <a:ea typeface="HelvNeue Light for IBM"/>
                <a:cs typeface="HelvNeue Light for IBM"/>
                <a:sym typeface="HelvNeue Light for IBM"/>
              </a:defRPr>
            </a:lvl1pPr>
          </a:lstStyle>
          <a:p>
            <a:pPr algn="l"/>
            <a:r>
              <a:rPr lang="en-SG" sz="700" b="0" i="0" dirty="0">
                <a:solidFill>
                  <a:schemeClr val="bg1"/>
                </a:solidFill>
                <a:latin typeface="+mj-lt"/>
                <a:ea typeface="IBM Plex Sans Light" charset="0"/>
                <a:cs typeface="IBM Plex Sans Light" charset="0"/>
              </a:rPr>
              <a:t>IBM CONFIDENTIAL</a:t>
            </a:r>
          </a:p>
        </p:txBody>
      </p:sp>
      <p:sp>
        <p:nvSpPr>
          <p:cNvPr id="10" name="TextBox 9">
            <a:extLst>
              <a:ext uri="{FF2B5EF4-FFF2-40B4-BE49-F238E27FC236}">
                <a16:creationId xmlns:a16="http://schemas.microsoft.com/office/drawing/2014/main" id="{20176DEB-DEEB-024E-8E30-644D7B25CDBA}"/>
              </a:ext>
            </a:extLst>
          </p:cNvPr>
          <p:cNvSpPr txBox="1"/>
          <p:nvPr userDrawn="1"/>
        </p:nvSpPr>
        <p:spPr>
          <a:xfrm>
            <a:off x="153870" y="6562883"/>
            <a:ext cx="264173"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0959" tIns="60959" rIns="60959" bIns="60959" numCol="1" spcCol="38100" rtlCol="0" anchor="t">
            <a:spAutoFit/>
          </a:bodyPr>
          <a:lstStyle/>
          <a:p>
            <a:pPr marL="0" marR="0" indent="0" algn="l" defTabSz="609585" rtl="0" fontAlgn="auto" latinLnBrk="0" hangingPunct="0">
              <a:lnSpc>
                <a:spcPct val="100000"/>
              </a:lnSpc>
              <a:spcBef>
                <a:spcPts val="0"/>
              </a:spcBef>
              <a:spcAft>
                <a:spcPts val="0"/>
              </a:spcAft>
              <a:buClrTx/>
              <a:buSzTx/>
              <a:buFontTx/>
              <a:buNone/>
              <a:tabLst/>
            </a:pPr>
            <a:fld id="{5531144F-6B38-F542-84C7-1EFAD9A678F1}" type="slidenum">
              <a:rPr kumimoji="0" lang="en-US" sz="900" b="1" i="0" u="none" strike="noStrike" cap="none" spc="0" normalizeH="0" baseline="0" smtClean="0">
                <a:ln>
                  <a:noFill/>
                </a:ln>
                <a:solidFill>
                  <a:schemeClr val="bg1"/>
                </a:solidFill>
                <a:effectLst/>
                <a:uFillTx/>
                <a:latin typeface="+mj-lt"/>
                <a:ea typeface="Calibri"/>
                <a:cs typeface="Calibri"/>
                <a:sym typeface="Calibri"/>
              </a:rPr>
              <a:pPr marL="0" marR="0" indent="0" algn="l" defTabSz="609585" rtl="0" fontAlgn="auto" latinLnBrk="0" hangingPunct="0">
                <a:lnSpc>
                  <a:spcPct val="100000"/>
                </a:lnSpc>
                <a:spcBef>
                  <a:spcPts val="0"/>
                </a:spcBef>
                <a:spcAft>
                  <a:spcPts val="0"/>
                </a:spcAft>
                <a:buClrTx/>
                <a:buSzTx/>
                <a:buFontTx/>
                <a:buNone/>
                <a:tabLst/>
              </a:pPr>
              <a:t>‹#›</a:t>
            </a:fld>
            <a:endParaRPr kumimoji="0" lang="en-US" sz="900" b="1" i="0" u="none" strike="noStrike" cap="none" spc="0" normalizeH="0" baseline="0" dirty="0">
              <a:ln>
                <a:noFill/>
              </a:ln>
              <a:solidFill>
                <a:schemeClr val="bg1"/>
              </a:solidFill>
              <a:effectLst/>
              <a:uFillTx/>
              <a:latin typeface="+mj-lt"/>
              <a:ea typeface="Calibri"/>
              <a:cs typeface="Calibri"/>
              <a:sym typeface="Calibri"/>
            </a:endParaRPr>
          </a:p>
        </p:txBody>
      </p:sp>
      <p:pic>
        <p:nvPicPr>
          <p:cNvPr id="13" name="Picture 12">
            <a:extLst>
              <a:ext uri="{FF2B5EF4-FFF2-40B4-BE49-F238E27FC236}">
                <a16:creationId xmlns:a16="http://schemas.microsoft.com/office/drawing/2014/main" id="{14C99DB0-2856-C74D-A1F6-57C7BC42369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235424" y="432380"/>
            <a:ext cx="1468003" cy="1080000"/>
          </a:xfrm>
          <a:prstGeom prst="rect">
            <a:avLst/>
          </a:prstGeom>
        </p:spPr>
      </p:pic>
      <p:grpSp>
        <p:nvGrpSpPr>
          <p:cNvPr id="4" name="Group 3">
            <a:extLst>
              <a:ext uri="{FF2B5EF4-FFF2-40B4-BE49-F238E27FC236}">
                <a16:creationId xmlns:a16="http://schemas.microsoft.com/office/drawing/2014/main" id="{41D1EBF7-F651-F5B4-0950-9CD8C24ED336}"/>
              </a:ext>
            </a:extLst>
          </p:cNvPr>
          <p:cNvGrpSpPr/>
          <p:nvPr userDrawn="1"/>
        </p:nvGrpSpPr>
        <p:grpSpPr>
          <a:xfrm>
            <a:off x="8966799" y="6198955"/>
            <a:ext cx="2675037" cy="320040"/>
            <a:chOff x="8966799" y="6198955"/>
            <a:chExt cx="2675037" cy="320040"/>
          </a:xfrm>
        </p:grpSpPr>
        <p:pic>
          <p:nvPicPr>
            <p:cNvPr id="5" name="Picture 4" descr="A purple letters on a black background&#10;&#10;Description automatically generated">
              <a:extLst>
                <a:ext uri="{FF2B5EF4-FFF2-40B4-BE49-F238E27FC236}">
                  <a16:creationId xmlns:a16="http://schemas.microsoft.com/office/drawing/2014/main" id="{64BC94E8-DF19-A592-54B4-01D5FFADF2E8}"/>
                </a:ext>
              </a:extLst>
            </p:cNvPr>
            <p:cNvPicPr>
              <a:picLocks noChangeAspect="1"/>
            </p:cNvPicPr>
            <p:nvPr userDrawn="1"/>
          </p:nvPicPr>
          <p:blipFill>
            <a:blip r:embed="rId4"/>
            <a:stretch>
              <a:fillRect/>
            </a:stretch>
          </p:blipFill>
          <p:spPr>
            <a:xfrm>
              <a:off x="8966799" y="6198955"/>
              <a:ext cx="1775752" cy="320040"/>
            </a:xfrm>
            <a:prstGeom prst="rect">
              <a:avLst/>
            </a:prstGeom>
          </p:spPr>
        </p:pic>
        <p:pic>
          <p:nvPicPr>
            <p:cNvPr id="14" name="Picture 13">
              <a:extLst>
                <a:ext uri="{FF2B5EF4-FFF2-40B4-BE49-F238E27FC236}">
                  <a16:creationId xmlns:a16="http://schemas.microsoft.com/office/drawing/2014/main" id="{177AB886-1B36-AA4D-B687-F85C9CB22A30}"/>
                </a:ext>
              </a:extLst>
            </p:cNvPr>
            <p:cNvPicPr>
              <a:picLocks noChangeAspect="1"/>
            </p:cNvPicPr>
            <p:nvPr userDrawn="1"/>
          </p:nvPicPr>
          <p:blipFill>
            <a:blip r:embed="rId5"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10936560" y="6217920"/>
              <a:ext cx="705276" cy="282111"/>
            </a:xfrm>
            <a:prstGeom prst="rect">
              <a:avLst/>
            </a:prstGeom>
          </p:spPr>
        </p:pic>
      </p:grpSp>
    </p:spTree>
    <p:extLst>
      <p:ext uri="{BB962C8B-B14F-4D97-AF65-F5344CB8AC3E}">
        <p14:creationId xmlns:p14="http://schemas.microsoft.com/office/powerpoint/2010/main" val="203759818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0_Title Slide with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41C1-EBC6-5044-B541-D0B34DE70D59}"/>
              </a:ext>
            </a:extLst>
          </p:cNvPr>
          <p:cNvSpPr>
            <a:spLocks noGrp="1"/>
          </p:cNvSpPr>
          <p:nvPr>
            <p:ph type="title"/>
          </p:nvPr>
        </p:nvSpPr>
        <p:spPr>
          <a:xfrm>
            <a:off x="7179563" y="2232196"/>
            <a:ext cx="4462273" cy="1184104"/>
          </a:xfrm>
          <a:prstGeom prst="rect">
            <a:avLst/>
          </a:prstGeom>
        </p:spPr>
        <p:txBody>
          <a:bodyPr lIns="36000" tIns="36000" rIns="36000" bIns="36000"/>
          <a:lstStyle>
            <a:lvl1pPr>
              <a:defRPr sz="4000" b="0" i="0">
                <a:solidFill>
                  <a:schemeClr val="tx2"/>
                </a:solidFill>
                <a:latin typeface="+mj-lt"/>
                <a:ea typeface="Heiti SC Medium" pitchFamily="2" charset="-128"/>
                <a:cs typeface="Gotham Pro Regular" panose="02000503040000020004" pitchFamily="2" charset="0"/>
              </a:defRPr>
            </a:lvl1pPr>
          </a:lstStyle>
          <a:p>
            <a:r>
              <a:rPr lang="en-SG" noProof="0" dirty="0"/>
              <a:t>Click</a:t>
            </a:r>
            <a:r>
              <a:rPr lang="en-US" dirty="0"/>
              <a:t> to edit Master title style</a:t>
            </a:r>
          </a:p>
        </p:txBody>
      </p:sp>
      <p:sp>
        <p:nvSpPr>
          <p:cNvPr id="9" name="Shape 6">
            <a:extLst>
              <a:ext uri="{FF2B5EF4-FFF2-40B4-BE49-F238E27FC236}">
                <a16:creationId xmlns:a16="http://schemas.microsoft.com/office/drawing/2014/main" id="{DDA5AD2F-788F-6446-9A9A-58CDFA5C5128}"/>
              </a:ext>
            </a:extLst>
          </p:cNvPr>
          <p:cNvSpPr/>
          <p:nvPr userDrawn="1"/>
        </p:nvSpPr>
        <p:spPr>
          <a:xfrm>
            <a:off x="452685" y="6599571"/>
            <a:ext cx="2844800" cy="200055"/>
          </a:xfrm>
          <a:prstGeom prst="rect">
            <a:avLst/>
          </a:prstGeom>
          <a:ln w="12700">
            <a:miter lim="400000"/>
          </a:ln>
          <a:extLst>
            <a:ext uri="{C572A759-6A51-4108-AA02-DFA0A04FC94B}">
              <ma14:wrappingTextBoxFlag xmlns:ma14="http://schemas.microsoft.com/office/mac/drawingml/2011/main" xmlns="" val="1"/>
            </a:ext>
          </a:extLst>
        </p:spPr>
        <p:txBody>
          <a:bodyPr lIns="60959" rIns="60959" anchor="ctr">
            <a:spAutoFit/>
          </a:bodyPr>
          <a:lstStyle>
            <a:lvl1pPr algn="ctr">
              <a:defRPr sz="700">
                <a:solidFill>
                  <a:srgbClr val="BFBFBF"/>
                </a:solidFill>
                <a:latin typeface="HelvNeue Light for IBM"/>
                <a:ea typeface="HelvNeue Light for IBM"/>
                <a:cs typeface="HelvNeue Light for IBM"/>
                <a:sym typeface="HelvNeue Light for IBM"/>
              </a:defRPr>
            </a:lvl1pPr>
          </a:lstStyle>
          <a:p>
            <a:pPr algn="l"/>
            <a:r>
              <a:rPr lang="en-SG" sz="700" b="0" i="0" dirty="0">
                <a:solidFill>
                  <a:schemeClr val="tx2"/>
                </a:solidFill>
                <a:latin typeface="+mj-lt"/>
                <a:ea typeface="IBM Plex Sans Light" charset="0"/>
                <a:cs typeface="IBM Plex Sans Light" charset="0"/>
              </a:rPr>
              <a:t>IBM CONFIDENTIAL</a:t>
            </a:r>
          </a:p>
        </p:txBody>
      </p:sp>
      <p:sp>
        <p:nvSpPr>
          <p:cNvPr id="10" name="TextBox 9">
            <a:extLst>
              <a:ext uri="{FF2B5EF4-FFF2-40B4-BE49-F238E27FC236}">
                <a16:creationId xmlns:a16="http://schemas.microsoft.com/office/drawing/2014/main" id="{20176DEB-DEEB-024E-8E30-644D7B25CDBA}"/>
              </a:ext>
            </a:extLst>
          </p:cNvPr>
          <p:cNvSpPr txBox="1"/>
          <p:nvPr userDrawn="1"/>
        </p:nvSpPr>
        <p:spPr>
          <a:xfrm>
            <a:off x="153870" y="6562883"/>
            <a:ext cx="264173"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0959" tIns="60959" rIns="60959" bIns="60959" numCol="1" spcCol="38100" rtlCol="0" anchor="t">
            <a:spAutoFit/>
          </a:bodyPr>
          <a:lstStyle/>
          <a:p>
            <a:pPr marL="0" marR="0" indent="0" algn="l" defTabSz="609585" rtl="0" fontAlgn="auto" latinLnBrk="0" hangingPunct="0">
              <a:lnSpc>
                <a:spcPct val="100000"/>
              </a:lnSpc>
              <a:spcBef>
                <a:spcPts val="0"/>
              </a:spcBef>
              <a:spcAft>
                <a:spcPts val="0"/>
              </a:spcAft>
              <a:buClrTx/>
              <a:buSzTx/>
              <a:buFontTx/>
              <a:buNone/>
              <a:tabLst/>
            </a:pPr>
            <a:fld id="{5531144F-6B38-F542-84C7-1EFAD9A678F1}" type="slidenum">
              <a:rPr kumimoji="0" lang="en-US" sz="900" b="1" i="0" u="none" strike="noStrike" cap="none" spc="0" normalizeH="0" baseline="0" smtClean="0">
                <a:ln>
                  <a:noFill/>
                </a:ln>
                <a:solidFill>
                  <a:schemeClr val="tx2"/>
                </a:solidFill>
                <a:effectLst/>
                <a:uFillTx/>
                <a:latin typeface="+mj-lt"/>
                <a:ea typeface="Calibri"/>
                <a:cs typeface="Calibri"/>
                <a:sym typeface="Calibri"/>
              </a:rPr>
              <a:pPr marL="0" marR="0" indent="0" algn="l" defTabSz="609585" rtl="0" fontAlgn="auto" latinLnBrk="0" hangingPunct="0">
                <a:lnSpc>
                  <a:spcPct val="100000"/>
                </a:lnSpc>
                <a:spcBef>
                  <a:spcPts val="0"/>
                </a:spcBef>
                <a:spcAft>
                  <a:spcPts val="0"/>
                </a:spcAft>
                <a:buClrTx/>
                <a:buSzTx/>
                <a:buFontTx/>
                <a:buNone/>
                <a:tabLst/>
              </a:pPr>
              <a:t>‹#›</a:t>
            </a:fld>
            <a:endParaRPr kumimoji="0" lang="en-US" sz="900" b="1" i="0" u="none" strike="noStrike" cap="none" spc="0" normalizeH="0" baseline="0" dirty="0">
              <a:ln>
                <a:noFill/>
              </a:ln>
              <a:solidFill>
                <a:schemeClr val="tx2"/>
              </a:solidFill>
              <a:effectLst/>
              <a:uFillTx/>
              <a:latin typeface="+mj-lt"/>
              <a:ea typeface="Calibri"/>
              <a:cs typeface="Calibri"/>
              <a:sym typeface="Calibri"/>
            </a:endParaRPr>
          </a:p>
        </p:txBody>
      </p:sp>
      <p:sp>
        <p:nvSpPr>
          <p:cNvPr id="18" name="Segnaposto contenuto 2">
            <a:extLst>
              <a:ext uri="{FF2B5EF4-FFF2-40B4-BE49-F238E27FC236}">
                <a16:creationId xmlns:a16="http://schemas.microsoft.com/office/drawing/2014/main" id="{1F78029F-D3D3-6944-A1F8-9394B40E3305}"/>
              </a:ext>
            </a:extLst>
          </p:cNvPr>
          <p:cNvSpPr>
            <a:spLocks noGrp="1"/>
          </p:cNvSpPr>
          <p:nvPr>
            <p:ph idx="1" hasCustomPrompt="1"/>
          </p:nvPr>
        </p:nvSpPr>
        <p:spPr>
          <a:xfrm>
            <a:off x="7179565" y="3568700"/>
            <a:ext cx="4462271" cy="332232"/>
          </a:xfrm>
          <a:prstGeom prst="rect">
            <a:avLst/>
          </a:prstGeom>
        </p:spPr>
        <p:txBody>
          <a:bodyPr vert="horz" lIns="36000" tIns="36000" rIns="36000" bIns="36000"/>
          <a:lstStyle>
            <a:lvl1pPr marL="0" indent="0">
              <a:buFont typeface="Arial" panose="020B0604020202020204" pitchFamily="34" charset="0"/>
              <a:buNone/>
              <a:defRPr sz="1400" b="1" i="0">
                <a:solidFill>
                  <a:schemeClr val="accent6"/>
                </a:solidFill>
                <a:latin typeface="+mj-lt"/>
                <a:cs typeface="Gotham Pro Regular" panose="02000503040000020004" pitchFamily="2" charset="0"/>
              </a:defRPr>
            </a:lvl1pPr>
            <a:lvl2pPr marL="457200" indent="0">
              <a:buFont typeface="Arial" panose="020B0604020202020204" pitchFamily="34" charset="0"/>
              <a:buNone/>
              <a:defRPr sz="1400">
                <a:solidFill>
                  <a:schemeClr val="tx1"/>
                </a:solidFill>
                <a:latin typeface="IBM Plex Sans" panose="020B0503050203000203" pitchFamily="34" charset="77"/>
              </a:defRPr>
            </a:lvl2pPr>
            <a:lvl3pPr marL="914400" indent="0">
              <a:buFont typeface="Arial" panose="020B0604020202020204" pitchFamily="34" charset="0"/>
              <a:buNone/>
              <a:defRPr sz="1400">
                <a:solidFill>
                  <a:schemeClr val="tx1"/>
                </a:solidFill>
                <a:latin typeface="IBM Plex Sans" panose="020B0503050203000203" pitchFamily="34" charset="77"/>
              </a:defRPr>
            </a:lvl3pPr>
            <a:lvl4pPr marL="1371600" indent="0">
              <a:buFont typeface="Arial" panose="020B0604020202020204" pitchFamily="34" charset="0"/>
              <a:buNone/>
              <a:defRPr sz="1400">
                <a:solidFill>
                  <a:schemeClr val="tx1"/>
                </a:solidFill>
                <a:latin typeface="IBM Plex Sans" panose="020B0503050203000203" pitchFamily="34" charset="77"/>
              </a:defRPr>
            </a:lvl4pPr>
            <a:lvl5pPr marL="1828800" indent="0">
              <a:buFont typeface="Arial" panose="020B0604020202020204" pitchFamily="34" charset="0"/>
              <a:buNone/>
              <a:defRPr sz="1400">
                <a:solidFill>
                  <a:schemeClr val="tx1"/>
                </a:solidFill>
                <a:latin typeface="IBM Plex Sans" panose="020B0503050203000203" pitchFamily="34" charset="77"/>
              </a:defRPr>
            </a:lvl5pPr>
          </a:lstStyle>
          <a:p>
            <a:pPr lvl="0"/>
            <a:r>
              <a:rPr lang="en-SG" noProof="0" dirty="0"/>
              <a:t>Click to edit your content</a:t>
            </a:r>
          </a:p>
        </p:txBody>
      </p:sp>
      <p:grpSp>
        <p:nvGrpSpPr>
          <p:cNvPr id="14" name="Group 13">
            <a:extLst>
              <a:ext uri="{FF2B5EF4-FFF2-40B4-BE49-F238E27FC236}">
                <a16:creationId xmlns:a16="http://schemas.microsoft.com/office/drawing/2014/main" id="{BBB9639B-1147-DECD-1330-32EDDDCFF1EB}"/>
              </a:ext>
            </a:extLst>
          </p:cNvPr>
          <p:cNvGrpSpPr/>
          <p:nvPr userDrawn="1"/>
        </p:nvGrpSpPr>
        <p:grpSpPr>
          <a:xfrm>
            <a:off x="8413981" y="6047674"/>
            <a:ext cx="3227855" cy="527452"/>
            <a:chOff x="8413981" y="6047674"/>
            <a:chExt cx="3227855" cy="527452"/>
          </a:xfrm>
        </p:grpSpPr>
        <p:pic>
          <p:nvPicPr>
            <p:cNvPr id="6" name="Picture 5" descr="A purple letters on a black background&#10;&#10;Description automatically generated">
              <a:extLst>
                <a:ext uri="{FF2B5EF4-FFF2-40B4-BE49-F238E27FC236}">
                  <a16:creationId xmlns:a16="http://schemas.microsoft.com/office/drawing/2014/main" id="{87A63AAC-4C32-46E8-11CC-38AE7EE27173}"/>
                </a:ext>
              </a:extLst>
            </p:cNvPr>
            <p:cNvPicPr>
              <a:picLocks noChangeAspect="1"/>
            </p:cNvPicPr>
            <p:nvPr userDrawn="1"/>
          </p:nvPicPr>
          <p:blipFill>
            <a:blip r:embed="rId3"/>
            <a:stretch>
              <a:fillRect/>
            </a:stretch>
          </p:blipFill>
          <p:spPr>
            <a:xfrm>
              <a:off x="9288605" y="6216648"/>
              <a:ext cx="1522073" cy="274320"/>
            </a:xfrm>
            <a:prstGeom prst="rect">
              <a:avLst/>
            </a:prstGeom>
          </p:spPr>
        </p:pic>
        <p:pic>
          <p:nvPicPr>
            <p:cNvPr id="7" name="Picture 6">
              <a:extLst>
                <a:ext uri="{FF2B5EF4-FFF2-40B4-BE49-F238E27FC236}">
                  <a16:creationId xmlns:a16="http://schemas.microsoft.com/office/drawing/2014/main" id="{2B984E7A-7F4A-885F-FBED-5B55F4C55E38}"/>
                </a:ext>
              </a:extLst>
            </p:cNvPr>
            <p:cNvPicPr>
              <a:picLocks noChangeAspect="1"/>
            </p:cNvPicPr>
            <p:nvPr userDrawn="1"/>
          </p:nvPicPr>
          <p:blipFill>
            <a:blip r:embed="rId4"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10968357" y="6221576"/>
              <a:ext cx="673479" cy="269392"/>
            </a:xfrm>
            <a:prstGeom prst="rect">
              <a:avLst/>
            </a:prstGeom>
          </p:spPr>
        </p:pic>
        <p:pic>
          <p:nvPicPr>
            <p:cNvPr id="8" name="Picture 7">
              <a:extLst>
                <a:ext uri="{FF2B5EF4-FFF2-40B4-BE49-F238E27FC236}">
                  <a16:creationId xmlns:a16="http://schemas.microsoft.com/office/drawing/2014/main" id="{CF19BA17-FCD5-D02B-36AF-DEC5F0998D9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8413981" y="6047674"/>
              <a:ext cx="716945" cy="527452"/>
            </a:xfrm>
            <a:prstGeom prst="rect">
              <a:avLst/>
            </a:prstGeom>
          </p:spPr>
        </p:pic>
      </p:grpSp>
    </p:spTree>
    <p:extLst>
      <p:ext uri="{BB962C8B-B14F-4D97-AF65-F5344CB8AC3E}">
        <p14:creationId xmlns:p14="http://schemas.microsoft.com/office/powerpoint/2010/main" val="700461509"/>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1_Title Slide with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41C1-EBC6-5044-B541-D0B34DE70D59}"/>
              </a:ext>
            </a:extLst>
          </p:cNvPr>
          <p:cNvSpPr>
            <a:spLocks noGrp="1"/>
          </p:cNvSpPr>
          <p:nvPr>
            <p:ph type="title"/>
          </p:nvPr>
        </p:nvSpPr>
        <p:spPr>
          <a:xfrm>
            <a:off x="7179563" y="2232196"/>
            <a:ext cx="4462273" cy="1184104"/>
          </a:xfrm>
          <a:prstGeom prst="rect">
            <a:avLst/>
          </a:prstGeom>
        </p:spPr>
        <p:txBody>
          <a:bodyPr lIns="36000" tIns="36000" rIns="36000" bIns="36000"/>
          <a:lstStyle>
            <a:lvl1pPr>
              <a:defRPr sz="4000" b="0" i="0">
                <a:solidFill>
                  <a:schemeClr val="tx2"/>
                </a:solidFill>
                <a:latin typeface="+mj-lt"/>
                <a:ea typeface="Heiti SC Medium" pitchFamily="2" charset="-128"/>
                <a:cs typeface="Gotham Pro Regular" panose="02000503040000020004" pitchFamily="2" charset="0"/>
              </a:defRPr>
            </a:lvl1pPr>
          </a:lstStyle>
          <a:p>
            <a:r>
              <a:rPr lang="en-US" dirty="0"/>
              <a:t>Click to edit Master title style</a:t>
            </a:r>
          </a:p>
        </p:txBody>
      </p:sp>
      <p:sp>
        <p:nvSpPr>
          <p:cNvPr id="9" name="Shape 6">
            <a:extLst>
              <a:ext uri="{FF2B5EF4-FFF2-40B4-BE49-F238E27FC236}">
                <a16:creationId xmlns:a16="http://schemas.microsoft.com/office/drawing/2014/main" id="{DDA5AD2F-788F-6446-9A9A-58CDFA5C5128}"/>
              </a:ext>
            </a:extLst>
          </p:cNvPr>
          <p:cNvSpPr/>
          <p:nvPr userDrawn="1"/>
        </p:nvSpPr>
        <p:spPr>
          <a:xfrm>
            <a:off x="452685" y="6599571"/>
            <a:ext cx="2844800" cy="200055"/>
          </a:xfrm>
          <a:prstGeom prst="rect">
            <a:avLst/>
          </a:prstGeom>
          <a:ln w="12700">
            <a:miter lim="400000"/>
          </a:ln>
          <a:extLst>
            <a:ext uri="{C572A759-6A51-4108-AA02-DFA0A04FC94B}">
              <ma14:wrappingTextBoxFlag xmlns:ma14="http://schemas.microsoft.com/office/mac/drawingml/2011/main" xmlns="" val="1"/>
            </a:ext>
          </a:extLst>
        </p:spPr>
        <p:txBody>
          <a:bodyPr lIns="60959" rIns="60959" anchor="ctr">
            <a:spAutoFit/>
          </a:bodyPr>
          <a:lstStyle>
            <a:lvl1pPr algn="ctr">
              <a:defRPr sz="700">
                <a:solidFill>
                  <a:srgbClr val="BFBFBF"/>
                </a:solidFill>
                <a:latin typeface="HelvNeue Light for IBM"/>
                <a:ea typeface="HelvNeue Light for IBM"/>
                <a:cs typeface="HelvNeue Light for IBM"/>
                <a:sym typeface="HelvNeue Light for IBM"/>
              </a:defRPr>
            </a:lvl1pPr>
          </a:lstStyle>
          <a:p>
            <a:pPr algn="l"/>
            <a:r>
              <a:rPr lang="en-SG" sz="700" b="0" i="0" dirty="0">
                <a:solidFill>
                  <a:schemeClr val="bg1"/>
                </a:solidFill>
                <a:latin typeface="+mj-lt"/>
                <a:ea typeface="IBM Plex Sans Light" charset="0"/>
                <a:cs typeface="IBM Plex Sans Light" charset="0"/>
              </a:rPr>
              <a:t>IBM CONFIDENTIAL</a:t>
            </a:r>
          </a:p>
        </p:txBody>
      </p:sp>
      <p:sp>
        <p:nvSpPr>
          <p:cNvPr id="10" name="TextBox 9">
            <a:extLst>
              <a:ext uri="{FF2B5EF4-FFF2-40B4-BE49-F238E27FC236}">
                <a16:creationId xmlns:a16="http://schemas.microsoft.com/office/drawing/2014/main" id="{20176DEB-DEEB-024E-8E30-644D7B25CDBA}"/>
              </a:ext>
            </a:extLst>
          </p:cNvPr>
          <p:cNvSpPr txBox="1"/>
          <p:nvPr userDrawn="1"/>
        </p:nvSpPr>
        <p:spPr>
          <a:xfrm>
            <a:off x="153870" y="6562883"/>
            <a:ext cx="264173"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0959" tIns="60959" rIns="60959" bIns="60959" numCol="1" spcCol="38100" rtlCol="0" anchor="t">
            <a:spAutoFit/>
          </a:bodyPr>
          <a:lstStyle/>
          <a:p>
            <a:pPr marL="0" marR="0" indent="0" algn="l" defTabSz="609585" rtl="0" fontAlgn="auto" latinLnBrk="0" hangingPunct="0">
              <a:lnSpc>
                <a:spcPct val="100000"/>
              </a:lnSpc>
              <a:spcBef>
                <a:spcPts val="0"/>
              </a:spcBef>
              <a:spcAft>
                <a:spcPts val="0"/>
              </a:spcAft>
              <a:buClrTx/>
              <a:buSzTx/>
              <a:buFontTx/>
              <a:buNone/>
              <a:tabLst/>
            </a:pPr>
            <a:fld id="{5531144F-6B38-F542-84C7-1EFAD9A678F1}" type="slidenum">
              <a:rPr kumimoji="0" lang="en-US" sz="900" b="1" i="0" u="none" strike="noStrike" cap="none" spc="0" normalizeH="0" baseline="0" smtClean="0">
                <a:ln>
                  <a:noFill/>
                </a:ln>
                <a:solidFill>
                  <a:schemeClr val="bg1"/>
                </a:solidFill>
                <a:effectLst/>
                <a:uFillTx/>
                <a:latin typeface="+mj-lt"/>
                <a:ea typeface="Calibri"/>
                <a:cs typeface="Calibri"/>
                <a:sym typeface="Calibri"/>
              </a:rPr>
              <a:pPr marL="0" marR="0" indent="0" algn="l" defTabSz="609585" rtl="0" fontAlgn="auto" latinLnBrk="0" hangingPunct="0">
                <a:lnSpc>
                  <a:spcPct val="100000"/>
                </a:lnSpc>
                <a:spcBef>
                  <a:spcPts val="0"/>
                </a:spcBef>
                <a:spcAft>
                  <a:spcPts val="0"/>
                </a:spcAft>
                <a:buClrTx/>
                <a:buSzTx/>
                <a:buFontTx/>
                <a:buNone/>
                <a:tabLst/>
              </a:pPr>
              <a:t>‹#›</a:t>
            </a:fld>
            <a:endParaRPr kumimoji="0" lang="en-US" sz="900" b="1" i="0" u="none" strike="noStrike" cap="none" spc="0" normalizeH="0" baseline="0" dirty="0">
              <a:ln>
                <a:noFill/>
              </a:ln>
              <a:solidFill>
                <a:schemeClr val="bg1"/>
              </a:solidFill>
              <a:effectLst/>
              <a:uFillTx/>
              <a:latin typeface="+mj-lt"/>
              <a:ea typeface="Calibri"/>
              <a:cs typeface="Calibri"/>
              <a:sym typeface="Calibri"/>
            </a:endParaRPr>
          </a:p>
        </p:txBody>
      </p:sp>
      <p:sp>
        <p:nvSpPr>
          <p:cNvPr id="18" name="Segnaposto contenuto 2">
            <a:extLst>
              <a:ext uri="{FF2B5EF4-FFF2-40B4-BE49-F238E27FC236}">
                <a16:creationId xmlns:a16="http://schemas.microsoft.com/office/drawing/2014/main" id="{1F78029F-D3D3-6944-A1F8-9394B40E3305}"/>
              </a:ext>
            </a:extLst>
          </p:cNvPr>
          <p:cNvSpPr>
            <a:spLocks noGrp="1"/>
          </p:cNvSpPr>
          <p:nvPr>
            <p:ph idx="1" hasCustomPrompt="1"/>
          </p:nvPr>
        </p:nvSpPr>
        <p:spPr>
          <a:xfrm>
            <a:off x="7179565" y="3568700"/>
            <a:ext cx="4462271" cy="332232"/>
          </a:xfrm>
          <a:prstGeom prst="rect">
            <a:avLst/>
          </a:prstGeom>
        </p:spPr>
        <p:txBody>
          <a:bodyPr vert="horz" lIns="36000" tIns="36000" rIns="36000" bIns="36000"/>
          <a:lstStyle>
            <a:lvl1pPr marL="0" indent="0">
              <a:buFont typeface="Arial" panose="020B0604020202020204" pitchFamily="34" charset="0"/>
              <a:buNone/>
              <a:defRPr sz="1400" b="1" i="0">
                <a:solidFill>
                  <a:schemeClr val="accent6"/>
                </a:solidFill>
                <a:latin typeface="+mj-lt"/>
                <a:cs typeface="Gotham Pro Regular" panose="02000503040000020004" pitchFamily="2" charset="0"/>
              </a:defRPr>
            </a:lvl1pPr>
            <a:lvl2pPr marL="457200" indent="0">
              <a:buFont typeface="Arial" panose="020B0604020202020204" pitchFamily="34" charset="0"/>
              <a:buNone/>
              <a:defRPr sz="1400">
                <a:solidFill>
                  <a:schemeClr val="tx1"/>
                </a:solidFill>
                <a:latin typeface="IBM Plex Sans" panose="020B0503050203000203" pitchFamily="34" charset="77"/>
              </a:defRPr>
            </a:lvl2pPr>
            <a:lvl3pPr marL="914400" indent="0">
              <a:buFont typeface="Arial" panose="020B0604020202020204" pitchFamily="34" charset="0"/>
              <a:buNone/>
              <a:defRPr sz="1400">
                <a:solidFill>
                  <a:schemeClr val="tx1"/>
                </a:solidFill>
                <a:latin typeface="IBM Plex Sans" panose="020B0503050203000203" pitchFamily="34" charset="77"/>
              </a:defRPr>
            </a:lvl3pPr>
            <a:lvl4pPr marL="1371600" indent="0">
              <a:buFont typeface="Arial" panose="020B0604020202020204" pitchFamily="34" charset="0"/>
              <a:buNone/>
              <a:defRPr sz="1400">
                <a:solidFill>
                  <a:schemeClr val="tx1"/>
                </a:solidFill>
                <a:latin typeface="IBM Plex Sans" panose="020B0503050203000203" pitchFamily="34" charset="77"/>
              </a:defRPr>
            </a:lvl4pPr>
            <a:lvl5pPr marL="1828800" indent="0">
              <a:buFont typeface="Arial" panose="020B0604020202020204" pitchFamily="34" charset="0"/>
              <a:buNone/>
              <a:defRPr sz="1400">
                <a:solidFill>
                  <a:schemeClr val="tx1"/>
                </a:solidFill>
                <a:latin typeface="IBM Plex Sans" panose="020B0503050203000203" pitchFamily="34" charset="77"/>
              </a:defRPr>
            </a:lvl5pPr>
          </a:lstStyle>
          <a:p>
            <a:pPr lvl="0"/>
            <a:r>
              <a:rPr lang="en-SG" noProof="0"/>
              <a:t>Click to edit your content</a:t>
            </a:r>
          </a:p>
        </p:txBody>
      </p:sp>
      <p:grpSp>
        <p:nvGrpSpPr>
          <p:cNvPr id="16" name="Group 15">
            <a:extLst>
              <a:ext uri="{FF2B5EF4-FFF2-40B4-BE49-F238E27FC236}">
                <a16:creationId xmlns:a16="http://schemas.microsoft.com/office/drawing/2014/main" id="{32382BA2-0DA1-09EC-4A42-577493457359}"/>
              </a:ext>
            </a:extLst>
          </p:cNvPr>
          <p:cNvGrpSpPr/>
          <p:nvPr userDrawn="1"/>
        </p:nvGrpSpPr>
        <p:grpSpPr>
          <a:xfrm>
            <a:off x="8413981" y="6047674"/>
            <a:ext cx="3227855" cy="527452"/>
            <a:chOff x="8413981" y="6047674"/>
            <a:chExt cx="3227855" cy="527452"/>
          </a:xfrm>
        </p:grpSpPr>
        <p:pic>
          <p:nvPicPr>
            <p:cNvPr id="15" name="Picture 14" descr="A purple letters on a black background&#10;&#10;Description automatically generated">
              <a:extLst>
                <a:ext uri="{FF2B5EF4-FFF2-40B4-BE49-F238E27FC236}">
                  <a16:creationId xmlns:a16="http://schemas.microsoft.com/office/drawing/2014/main" id="{60AEBCFD-13BE-05AC-A542-17D86194523D}"/>
                </a:ext>
              </a:extLst>
            </p:cNvPr>
            <p:cNvPicPr>
              <a:picLocks noChangeAspect="1"/>
            </p:cNvPicPr>
            <p:nvPr userDrawn="1"/>
          </p:nvPicPr>
          <p:blipFill>
            <a:blip r:embed="rId3"/>
            <a:stretch>
              <a:fillRect/>
            </a:stretch>
          </p:blipFill>
          <p:spPr>
            <a:xfrm>
              <a:off x="9288605" y="6216648"/>
              <a:ext cx="1522073" cy="274320"/>
            </a:xfrm>
            <a:prstGeom prst="rect">
              <a:avLst/>
            </a:prstGeom>
          </p:spPr>
        </p:pic>
        <p:pic>
          <p:nvPicPr>
            <p:cNvPr id="7" name="Picture 6">
              <a:extLst>
                <a:ext uri="{FF2B5EF4-FFF2-40B4-BE49-F238E27FC236}">
                  <a16:creationId xmlns:a16="http://schemas.microsoft.com/office/drawing/2014/main" id="{29CC002F-F841-F7E3-A95D-DB7E5EF7076D}"/>
                </a:ext>
              </a:extLst>
            </p:cNvPr>
            <p:cNvPicPr>
              <a:picLocks noChangeAspect="1"/>
            </p:cNvPicPr>
            <p:nvPr userDrawn="1"/>
          </p:nvPicPr>
          <p:blipFill>
            <a:blip r:embed="rId4"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10968357" y="6221576"/>
              <a:ext cx="673479" cy="269392"/>
            </a:xfrm>
            <a:prstGeom prst="rect">
              <a:avLst/>
            </a:prstGeom>
          </p:spPr>
        </p:pic>
        <p:pic>
          <p:nvPicPr>
            <p:cNvPr id="14" name="Picture 13">
              <a:extLst>
                <a:ext uri="{FF2B5EF4-FFF2-40B4-BE49-F238E27FC236}">
                  <a16:creationId xmlns:a16="http://schemas.microsoft.com/office/drawing/2014/main" id="{D2BD41C2-3D99-045D-B615-E23C3BF3C58E}"/>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8413981" y="6047674"/>
              <a:ext cx="716945" cy="527452"/>
            </a:xfrm>
            <a:prstGeom prst="rect">
              <a:avLst/>
            </a:prstGeom>
          </p:spPr>
        </p:pic>
      </p:grpSp>
    </p:spTree>
    <p:extLst>
      <p:ext uri="{BB962C8B-B14F-4D97-AF65-F5344CB8AC3E}">
        <p14:creationId xmlns:p14="http://schemas.microsoft.com/office/powerpoint/2010/main" val="51839183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4_Title Slide with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41C1-EBC6-5044-B541-D0B34DE70D59}"/>
              </a:ext>
            </a:extLst>
          </p:cNvPr>
          <p:cNvSpPr>
            <a:spLocks noGrp="1"/>
          </p:cNvSpPr>
          <p:nvPr>
            <p:ph type="title"/>
          </p:nvPr>
        </p:nvSpPr>
        <p:spPr>
          <a:xfrm>
            <a:off x="7179563" y="2232196"/>
            <a:ext cx="4462273" cy="1184104"/>
          </a:xfrm>
          <a:prstGeom prst="rect">
            <a:avLst/>
          </a:prstGeom>
        </p:spPr>
        <p:txBody>
          <a:bodyPr lIns="36000" tIns="36000" rIns="36000" bIns="36000"/>
          <a:lstStyle>
            <a:lvl1pPr>
              <a:defRPr sz="4000" b="0" i="0">
                <a:solidFill>
                  <a:schemeClr val="tx2"/>
                </a:solidFill>
                <a:latin typeface="+mj-lt"/>
                <a:ea typeface="Heiti SC Medium" pitchFamily="2" charset="-128"/>
                <a:cs typeface="Gotham Pro Regular" panose="02000503040000020004" pitchFamily="2" charset="0"/>
              </a:defRPr>
            </a:lvl1pPr>
          </a:lstStyle>
          <a:p>
            <a:r>
              <a:rPr lang="en-US" dirty="0"/>
              <a:t>Click to edit Master title style</a:t>
            </a:r>
          </a:p>
        </p:txBody>
      </p:sp>
      <p:sp>
        <p:nvSpPr>
          <p:cNvPr id="9" name="Shape 6">
            <a:extLst>
              <a:ext uri="{FF2B5EF4-FFF2-40B4-BE49-F238E27FC236}">
                <a16:creationId xmlns:a16="http://schemas.microsoft.com/office/drawing/2014/main" id="{DDA5AD2F-788F-6446-9A9A-58CDFA5C5128}"/>
              </a:ext>
            </a:extLst>
          </p:cNvPr>
          <p:cNvSpPr/>
          <p:nvPr userDrawn="1"/>
        </p:nvSpPr>
        <p:spPr>
          <a:xfrm>
            <a:off x="452685" y="6599571"/>
            <a:ext cx="2844800" cy="200055"/>
          </a:xfrm>
          <a:prstGeom prst="rect">
            <a:avLst/>
          </a:prstGeom>
          <a:ln w="12700">
            <a:miter lim="400000"/>
          </a:ln>
          <a:extLst>
            <a:ext uri="{C572A759-6A51-4108-AA02-DFA0A04FC94B}">
              <ma14:wrappingTextBoxFlag xmlns:ma14="http://schemas.microsoft.com/office/mac/drawingml/2011/main" xmlns="" val="1"/>
            </a:ext>
          </a:extLst>
        </p:spPr>
        <p:txBody>
          <a:bodyPr lIns="60959" rIns="60959" anchor="ctr">
            <a:spAutoFit/>
          </a:bodyPr>
          <a:lstStyle>
            <a:lvl1pPr algn="ctr">
              <a:defRPr sz="700">
                <a:solidFill>
                  <a:srgbClr val="BFBFBF"/>
                </a:solidFill>
                <a:latin typeface="HelvNeue Light for IBM"/>
                <a:ea typeface="HelvNeue Light for IBM"/>
                <a:cs typeface="HelvNeue Light for IBM"/>
                <a:sym typeface="HelvNeue Light for IBM"/>
              </a:defRPr>
            </a:lvl1pPr>
          </a:lstStyle>
          <a:p>
            <a:pPr algn="l"/>
            <a:r>
              <a:rPr lang="en-SG" sz="700" b="0" i="0" dirty="0">
                <a:solidFill>
                  <a:schemeClr val="bg1"/>
                </a:solidFill>
                <a:latin typeface="+mj-lt"/>
                <a:ea typeface="IBM Plex Sans Light" charset="0"/>
                <a:cs typeface="IBM Plex Sans Light" charset="0"/>
              </a:rPr>
              <a:t>IBM CONFIDENTIAL</a:t>
            </a:r>
          </a:p>
        </p:txBody>
      </p:sp>
      <p:sp>
        <p:nvSpPr>
          <p:cNvPr id="10" name="TextBox 9">
            <a:extLst>
              <a:ext uri="{FF2B5EF4-FFF2-40B4-BE49-F238E27FC236}">
                <a16:creationId xmlns:a16="http://schemas.microsoft.com/office/drawing/2014/main" id="{20176DEB-DEEB-024E-8E30-644D7B25CDBA}"/>
              </a:ext>
            </a:extLst>
          </p:cNvPr>
          <p:cNvSpPr txBox="1"/>
          <p:nvPr userDrawn="1"/>
        </p:nvSpPr>
        <p:spPr>
          <a:xfrm>
            <a:off x="153870" y="6562883"/>
            <a:ext cx="264173"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0959" tIns="60959" rIns="60959" bIns="60959" numCol="1" spcCol="38100" rtlCol="0" anchor="t">
            <a:spAutoFit/>
          </a:bodyPr>
          <a:lstStyle/>
          <a:p>
            <a:pPr marL="0" marR="0" indent="0" algn="l" defTabSz="609585" rtl="0" fontAlgn="auto" latinLnBrk="0" hangingPunct="0">
              <a:lnSpc>
                <a:spcPct val="100000"/>
              </a:lnSpc>
              <a:spcBef>
                <a:spcPts val="0"/>
              </a:spcBef>
              <a:spcAft>
                <a:spcPts val="0"/>
              </a:spcAft>
              <a:buClrTx/>
              <a:buSzTx/>
              <a:buFontTx/>
              <a:buNone/>
              <a:tabLst/>
            </a:pPr>
            <a:fld id="{5531144F-6B38-F542-84C7-1EFAD9A678F1}" type="slidenum">
              <a:rPr kumimoji="0" lang="en-US" sz="900" b="1" i="0" u="none" strike="noStrike" cap="none" spc="0" normalizeH="0" baseline="0" smtClean="0">
                <a:ln>
                  <a:noFill/>
                </a:ln>
                <a:solidFill>
                  <a:schemeClr val="bg1"/>
                </a:solidFill>
                <a:effectLst/>
                <a:uFillTx/>
                <a:latin typeface="+mj-lt"/>
                <a:ea typeface="Calibri"/>
                <a:cs typeface="Calibri"/>
                <a:sym typeface="Calibri"/>
              </a:rPr>
              <a:pPr marL="0" marR="0" indent="0" algn="l" defTabSz="609585" rtl="0" fontAlgn="auto" latinLnBrk="0" hangingPunct="0">
                <a:lnSpc>
                  <a:spcPct val="100000"/>
                </a:lnSpc>
                <a:spcBef>
                  <a:spcPts val="0"/>
                </a:spcBef>
                <a:spcAft>
                  <a:spcPts val="0"/>
                </a:spcAft>
                <a:buClrTx/>
                <a:buSzTx/>
                <a:buFontTx/>
                <a:buNone/>
                <a:tabLst/>
              </a:pPr>
              <a:t>‹#›</a:t>
            </a:fld>
            <a:endParaRPr kumimoji="0" lang="en-US" sz="900" b="1" i="0" u="none" strike="noStrike" cap="none" spc="0" normalizeH="0" baseline="0" dirty="0">
              <a:ln>
                <a:noFill/>
              </a:ln>
              <a:solidFill>
                <a:schemeClr val="bg1"/>
              </a:solidFill>
              <a:effectLst/>
              <a:uFillTx/>
              <a:latin typeface="+mj-lt"/>
              <a:ea typeface="Calibri"/>
              <a:cs typeface="Calibri"/>
              <a:sym typeface="Calibri"/>
            </a:endParaRPr>
          </a:p>
        </p:txBody>
      </p:sp>
      <p:sp>
        <p:nvSpPr>
          <p:cNvPr id="18" name="Segnaposto contenuto 2">
            <a:extLst>
              <a:ext uri="{FF2B5EF4-FFF2-40B4-BE49-F238E27FC236}">
                <a16:creationId xmlns:a16="http://schemas.microsoft.com/office/drawing/2014/main" id="{1F78029F-D3D3-6944-A1F8-9394B40E3305}"/>
              </a:ext>
            </a:extLst>
          </p:cNvPr>
          <p:cNvSpPr>
            <a:spLocks noGrp="1"/>
          </p:cNvSpPr>
          <p:nvPr>
            <p:ph idx="1" hasCustomPrompt="1"/>
          </p:nvPr>
        </p:nvSpPr>
        <p:spPr>
          <a:xfrm>
            <a:off x="7179565" y="3568700"/>
            <a:ext cx="4462271" cy="332232"/>
          </a:xfrm>
          <a:prstGeom prst="rect">
            <a:avLst/>
          </a:prstGeom>
        </p:spPr>
        <p:txBody>
          <a:bodyPr vert="horz" lIns="36000" tIns="36000" rIns="36000" bIns="36000"/>
          <a:lstStyle>
            <a:lvl1pPr marL="0" indent="0">
              <a:buFont typeface="Arial" panose="020B0604020202020204" pitchFamily="34" charset="0"/>
              <a:buNone/>
              <a:defRPr sz="1400" b="1" i="0">
                <a:solidFill>
                  <a:schemeClr val="accent6"/>
                </a:solidFill>
                <a:latin typeface="+mj-lt"/>
                <a:cs typeface="Gotham Pro Regular" panose="02000503040000020004" pitchFamily="2" charset="0"/>
              </a:defRPr>
            </a:lvl1pPr>
            <a:lvl2pPr marL="457200" indent="0">
              <a:buFont typeface="Arial" panose="020B0604020202020204" pitchFamily="34" charset="0"/>
              <a:buNone/>
              <a:defRPr sz="1400">
                <a:solidFill>
                  <a:schemeClr val="tx1"/>
                </a:solidFill>
                <a:latin typeface="IBM Plex Sans" panose="020B0503050203000203" pitchFamily="34" charset="77"/>
              </a:defRPr>
            </a:lvl2pPr>
            <a:lvl3pPr marL="914400" indent="0">
              <a:buFont typeface="Arial" panose="020B0604020202020204" pitchFamily="34" charset="0"/>
              <a:buNone/>
              <a:defRPr sz="1400">
                <a:solidFill>
                  <a:schemeClr val="tx1"/>
                </a:solidFill>
                <a:latin typeface="IBM Plex Sans" panose="020B0503050203000203" pitchFamily="34" charset="77"/>
              </a:defRPr>
            </a:lvl3pPr>
            <a:lvl4pPr marL="1371600" indent="0">
              <a:buFont typeface="Arial" panose="020B0604020202020204" pitchFamily="34" charset="0"/>
              <a:buNone/>
              <a:defRPr sz="1400">
                <a:solidFill>
                  <a:schemeClr val="tx1"/>
                </a:solidFill>
                <a:latin typeface="IBM Plex Sans" panose="020B0503050203000203" pitchFamily="34" charset="77"/>
              </a:defRPr>
            </a:lvl4pPr>
            <a:lvl5pPr marL="1828800" indent="0">
              <a:buFont typeface="Arial" panose="020B0604020202020204" pitchFamily="34" charset="0"/>
              <a:buNone/>
              <a:defRPr sz="1400">
                <a:solidFill>
                  <a:schemeClr val="tx1"/>
                </a:solidFill>
                <a:latin typeface="IBM Plex Sans" panose="020B0503050203000203" pitchFamily="34" charset="77"/>
              </a:defRPr>
            </a:lvl5pPr>
          </a:lstStyle>
          <a:p>
            <a:pPr lvl="0"/>
            <a:r>
              <a:rPr lang="en-SG" noProof="0"/>
              <a:t>Click to edit your content</a:t>
            </a:r>
          </a:p>
        </p:txBody>
      </p:sp>
      <p:grpSp>
        <p:nvGrpSpPr>
          <p:cNvPr id="6" name="Group 5">
            <a:extLst>
              <a:ext uri="{FF2B5EF4-FFF2-40B4-BE49-F238E27FC236}">
                <a16:creationId xmlns:a16="http://schemas.microsoft.com/office/drawing/2014/main" id="{8B7EB745-A9F7-1B36-2B5E-0E4272C091E5}"/>
              </a:ext>
            </a:extLst>
          </p:cNvPr>
          <p:cNvGrpSpPr/>
          <p:nvPr userDrawn="1"/>
        </p:nvGrpSpPr>
        <p:grpSpPr>
          <a:xfrm>
            <a:off x="8413981" y="6047674"/>
            <a:ext cx="3227855" cy="527452"/>
            <a:chOff x="8413981" y="6047674"/>
            <a:chExt cx="3227855" cy="527452"/>
          </a:xfrm>
        </p:grpSpPr>
        <p:pic>
          <p:nvPicPr>
            <p:cNvPr id="3" name="Picture 2" descr="A purple letters on a black background&#10;&#10;Description automatically generated">
              <a:extLst>
                <a:ext uri="{FF2B5EF4-FFF2-40B4-BE49-F238E27FC236}">
                  <a16:creationId xmlns:a16="http://schemas.microsoft.com/office/drawing/2014/main" id="{E6B8195F-6626-AFAB-7D37-E2233140CF69}"/>
                </a:ext>
              </a:extLst>
            </p:cNvPr>
            <p:cNvPicPr>
              <a:picLocks noChangeAspect="1"/>
            </p:cNvPicPr>
            <p:nvPr userDrawn="1"/>
          </p:nvPicPr>
          <p:blipFill>
            <a:blip r:embed="rId3"/>
            <a:stretch>
              <a:fillRect/>
            </a:stretch>
          </p:blipFill>
          <p:spPr>
            <a:xfrm>
              <a:off x="9288605" y="6216648"/>
              <a:ext cx="1522073" cy="274320"/>
            </a:xfrm>
            <a:prstGeom prst="rect">
              <a:avLst/>
            </a:prstGeom>
          </p:spPr>
        </p:pic>
        <p:pic>
          <p:nvPicPr>
            <p:cNvPr id="4" name="Picture 3">
              <a:extLst>
                <a:ext uri="{FF2B5EF4-FFF2-40B4-BE49-F238E27FC236}">
                  <a16:creationId xmlns:a16="http://schemas.microsoft.com/office/drawing/2014/main" id="{3BF63452-89E6-67F1-5790-015018D9F615}"/>
                </a:ext>
              </a:extLst>
            </p:cNvPr>
            <p:cNvPicPr>
              <a:picLocks noChangeAspect="1"/>
            </p:cNvPicPr>
            <p:nvPr userDrawn="1"/>
          </p:nvPicPr>
          <p:blipFill>
            <a:blip r:embed="rId4"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10968357" y="6221576"/>
              <a:ext cx="673479" cy="269392"/>
            </a:xfrm>
            <a:prstGeom prst="rect">
              <a:avLst/>
            </a:prstGeom>
          </p:spPr>
        </p:pic>
        <p:pic>
          <p:nvPicPr>
            <p:cNvPr id="5" name="Picture 4">
              <a:extLst>
                <a:ext uri="{FF2B5EF4-FFF2-40B4-BE49-F238E27FC236}">
                  <a16:creationId xmlns:a16="http://schemas.microsoft.com/office/drawing/2014/main" id="{D6996E4E-59AD-00EB-1163-168BA499E347}"/>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8413981" y="6047674"/>
              <a:ext cx="716945" cy="527452"/>
            </a:xfrm>
            <a:prstGeom prst="rect">
              <a:avLst/>
            </a:prstGeom>
          </p:spPr>
        </p:pic>
      </p:grpSp>
    </p:spTree>
    <p:extLst>
      <p:ext uri="{BB962C8B-B14F-4D97-AF65-F5344CB8AC3E}">
        <p14:creationId xmlns:p14="http://schemas.microsoft.com/office/powerpoint/2010/main" val="231012016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1_Title Slide with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41C1-EBC6-5044-B541-D0B34DE70D59}"/>
              </a:ext>
            </a:extLst>
          </p:cNvPr>
          <p:cNvSpPr>
            <a:spLocks noGrp="1"/>
          </p:cNvSpPr>
          <p:nvPr>
            <p:ph type="title"/>
          </p:nvPr>
        </p:nvSpPr>
        <p:spPr>
          <a:xfrm>
            <a:off x="7179563" y="2232196"/>
            <a:ext cx="4462273" cy="1184104"/>
          </a:xfrm>
          <a:prstGeom prst="rect">
            <a:avLst/>
          </a:prstGeom>
        </p:spPr>
        <p:txBody>
          <a:bodyPr lIns="36000" tIns="36000" rIns="36000" bIns="36000"/>
          <a:lstStyle>
            <a:lvl1pPr>
              <a:defRPr sz="4000" b="0" i="0">
                <a:solidFill>
                  <a:schemeClr val="tx2"/>
                </a:solidFill>
                <a:latin typeface="+mj-lt"/>
                <a:ea typeface="Heiti SC Medium" pitchFamily="2" charset="-128"/>
                <a:cs typeface="Gotham Pro Regular" panose="02000503040000020004" pitchFamily="2" charset="0"/>
              </a:defRPr>
            </a:lvl1pPr>
          </a:lstStyle>
          <a:p>
            <a:r>
              <a:rPr lang="en-US" dirty="0"/>
              <a:t>Click to edit Master title style</a:t>
            </a:r>
          </a:p>
        </p:txBody>
      </p:sp>
      <p:sp>
        <p:nvSpPr>
          <p:cNvPr id="9" name="Shape 6">
            <a:extLst>
              <a:ext uri="{FF2B5EF4-FFF2-40B4-BE49-F238E27FC236}">
                <a16:creationId xmlns:a16="http://schemas.microsoft.com/office/drawing/2014/main" id="{DDA5AD2F-788F-6446-9A9A-58CDFA5C5128}"/>
              </a:ext>
            </a:extLst>
          </p:cNvPr>
          <p:cNvSpPr/>
          <p:nvPr userDrawn="1"/>
        </p:nvSpPr>
        <p:spPr>
          <a:xfrm>
            <a:off x="452685" y="6599571"/>
            <a:ext cx="2844800" cy="200055"/>
          </a:xfrm>
          <a:prstGeom prst="rect">
            <a:avLst/>
          </a:prstGeom>
          <a:ln w="12700">
            <a:miter lim="400000"/>
          </a:ln>
          <a:extLst>
            <a:ext uri="{C572A759-6A51-4108-AA02-DFA0A04FC94B}">
              <ma14:wrappingTextBoxFlag xmlns="" xmlns:ma14="http://schemas.microsoft.com/office/mac/drawingml/2011/main" val="1"/>
            </a:ext>
          </a:extLst>
        </p:spPr>
        <p:txBody>
          <a:bodyPr lIns="60959" rIns="60959" anchor="ctr">
            <a:spAutoFit/>
          </a:bodyPr>
          <a:lstStyle>
            <a:lvl1pPr algn="ctr">
              <a:defRPr sz="700">
                <a:solidFill>
                  <a:srgbClr val="BFBFBF"/>
                </a:solidFill>
                <a:latin typeface="HelvNeue Light for IBM"/>
                <a:ea typeface="HelvNeue Light for IBM"/>
                <a:cs typeface="HelvNeue Light for IBM"/>
                <a:sym typeface="HelvNeue Light for IBM"/>
              </a:defRPr>
            </a:lvl1pPr>
          </a:lstStyle>
          <a:p>
            <a:pPr algn="l"/>
            <a:r>
              <a:rPr lang="en-SG" sz="700" b="0" i="0" dirty="0">
                <a:solidFill>
                  <a:schemeClr val="tx2"/>
                </a:solidFill>
                <a:latin typeface="+mj-lt"/>
                <a:ea typeface="IBM Plex Sans Light" charset="0"/>
                <a:cs typeface="IBM Plex Sans Light" charset="0"/>
              </a:rPr>
              <a:t>IBM CONFIDENTIAL</a:t>
            </a:r>
          </a:p>
        </p:txBody>
      </p:sp>
      <p:sp>
        <p:nvSpPr>
          <p:cNvPr id="10" name="TextBox 9">
            <a:extLst>
              <a:ext uri="{FF2B5EF4-FFF2-40B4-BE49-F238E27FC236}">
                <a16:creationId xmlns:a16="http://schemas.microsoft.com/office/drawing/2014/main" id="{20176DEB-DEEB-024E-8E30-644D7B25CDBA}"/>
              </a:ext>
            </a:extLst>
          </p:cNvPr>
          <p:cNvSpPr txBox="1"/>
          <p:nvPr userDrawn="1"/>
        </p:nvSpPr>
        <p:spPr>
          <a:xfrm>
            <a:off x="153870" y="6562883"/>
            <a:ext cx="264173"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0959" tIns="60959" rIns="60959" bIns="60959" numCol="1" spcCol="38100" rtlCol="0" anchor="t">
            <a:spAutoFit/>
          </a:bodyPr>
          <a:lstStyle/>
          <a:p>
            <a:pPr marL="0" marR="0" indent="0" algn="l" defTabSz="609585" rtl="0" fontAlgn="auto" latinLnBrk="0" hangingPunct="0">
              <a:lnSpc>
                <a:spcPct val="100000"/>
              </a:lnSpc>
              <a:spcBef>
                <a:spcPts val="0"/>
              </a:spcBef>
              <a:spcAft>
                <a:spcPts val="0"/>
              </a:spcAft>
              <a:buClrTx/>
              <a:buSzTx/>
              <a:buFontTx/>
              <a:buNone/>
              <a:tabLst/>
            </a:pPr>
            <a:fld id="{5531144F-6B38-F542-84C7-1EFAD9A678F1}" type="slidenum">
              <a:rPr kumimoji="0" lang="en-US" sz="900" b="1" i="0" u="none" strike="noStrike" cap="none" spc="0" normalizeH="0" baseline="0" smtClean="0">
                <a:ln>
                  <a:noFill/>
                </a:ln>
                <a:solidFill>
                  <a:schemeClr val="tx2"/>
                </a:solidFill>
                <a:effectLst/>
                <a:uFillTx/>
                <a:latin typeface="+mj-lt"/>
                <a:ea typeface="Calibri"/>
                <a:cs typeface="Calibri"/>
                <a:sym typeface="Calibri"/>
              </a:rPr>
              <a:pPr marL="0" marR="0" indent="0" algn="l" defTabSz="609585" rtl="0" fontAlgn="auto" latinLnBrk="0" hangingPunct="0">
                <a:lnSpc>
                  <a:spcPct val="100000"/>
                </a:lnSpc>
                <a:spcBef>
                  <a:spcPts val="0"/>
                </a:spcBef>
                <a:spcAft>
                  <a:spcPts val="0"/>
                </a:spcAft>
                <a:buClrTx/>
                <a:buSzTx/>
                <a:buFontTx/>
                <a:buNone/>
                <a:tabLst/>
              </a:pPr>
              <a:t>‹#›</a:t>
            </a:fld>
            <a:endParaRPr kumimoji="0" lang="en-US" sz="900" b="1" i="0" u="none" strike="noStrike" cap="none" spc="0" normalizeH="0" baseline="0" dirty="0">
              <a:ln>
                <a:noFill/>
              </a:ln>
              <a:solidFill>
                <a:schemeClr val="tx2"/>
              </a:solidFill>
              <a:effectLst/>
              <a:uFillTx/>
              <a:latin typeface="+mj-lt"/>
              <a:ea typeface="Calibri"/>
              <a:cs typeface="Calibri"/>
              <a:sym typeface="Calibri"/>
            </a:endParaRPr>
          </a:p>
        </p:txBody>
      </p:sp>
      <p:sp>
        <p:nvSpPr>
          <p:cNvPr id="18" name="Segnaposto contenuto 2">
            <a:extLst>
              <a:ext uri="{FF2B5EF4-FFF2-40B4-BE49-F238E27FC236}">
                <a16:creationId xmlns:a16="http://schemas.microsoft.com/office/drawing/2014/main" id="{1F78029F-D3D3-6944-A1F8-9394B40E3305}"/>
              </a:ext>
            </a:extLst>
          </p:cNvPr>
          <p:cNvSpPr>
            <a:spLocks noGrp="1"/>
          </p:cNvSpPr>
          <p:nvPr>
            <p:ph idx="1" hasCustomPrompt="1"/>
          </p:nvPr>
        </p:nvSpPr>
        <p:spPr>
          <a:xfrm>
            <a:off x="7179565" y="3568700"/>
            <a:ext cx="4462271" cy="332232"/>
          </a:xfrm>
          <a:prstGeom prst="rect">
            <a:avLst/>
          </a:prstGeom>
        </p:spPr>
        <p:txBody>
          <a:bodyPr vert="horz" lIns="36000" tIns="36000" rIns="36000" bIns="36000"/>
          <a:lstStyle>
            <a:lvl1pPr marL="0" indent="0">
              <a:buFont typeface="Arial" panose="020B0604020202020204" pitchFamily="34" charset="0"/>
              <a:buNone/>
              <a:defRPr sz="1400" b="1" i="0">
                <a:solidFill>
                  <a:schemeClr val="accent6"/>
                </a:solidFill>
                <a:latin typeface="+mj-lt"/>
                <a:cs typeface="Gotham Pro Regular" panose="02000503040000020004" pitchFamily="2" charset="0"/>
              </a:defRPr>
            </a:lvl1pPr>
            <a:lvl2pPr marL="457200" indent="0">
              <a:buFont typeface="Arial" panose="020B0604020202020204" pitchFamily="34" charset="0"/>
              <a:buNone/>
              <a:defRPr sz="1400">
                <a:solidFill>
                  <a:schemeClr val="tx1"/>
                </a:solidFill>
                <a:latin typeface="IBM Plex Sans" panose="020B0503050203000203" pitchFamily="34" charset="77"/>
              </a:defRPr>
            </a:lvl2pPr>
            <a:lvl3pPr marL="914400" indent="0">
              <a:buFont typeface="Arial" panose="020B0604020202020204" pitchFamily="34" charset="0"/>
              <a:buNone/>
              <a:defRPr sz="1400">
                <a:solidFill>
                  <a:schemeClr val="tx1"/>
                </a:solidFill>
                <a:latin typeface="IBM Plex Sans" panose="020B0503050203000203" pitchFamily="34" charset="77"/>
              </a:defRPr>
            </a:lvl3pPr>
            <a:lvl4pPr marL="1371600" indent="0">
              <a:buFont typeface="Arial" panose="020B0604020202020204" pitchFamily="34" charset="0"/>
              <a:buNone/>
              <a:defRPr sz="1400">
                <a:solidFill>
                  <a:schemeClr val="tx1"/>
                </a:solidFill>
                <a:latin typeface="IBM Plex Sans" panose="020B0503050203000203" pitchFamily="34" charset="77"/>
              </a:defRPr>
            </a:lvl4pPr>
            <a:lvl5pPr marL="1828800" indent="0">
              <a:buFont typeface="Arial" panose="020B0604020202020204" pitchFamily="34" charset="0"/>
              <a:buNone/>
              <a:defRPr sz="1400">
                <a:solidFill>
                  <a:schemeClr val="tx1"/>
                </a:solidFill>
                <a:latin typeface="IBM Plex Sans" panose="020B0503050203000203" pitchFamily="34" charset="77"/>
              </a:defRPr>
            </a:lvl5pPr>
          </a:lstStyle>
          <a:p>
            <a:pPr lvl="0"/>
            <a:r>
              <a:rPr lang="en-SG" noProof="0"/>
              <a:t>Click to edit your content</a:t>
            </a:r>
          </a:p>
        </p:txBody>
      </p:sp>
      <p:grpSp>
        <p:nvGrpSpPr>
          <p:cNvPr id="6" name="Group 5">
            <a:extLst>
              <a:ext uri="{FF2B5EF4-FFF2-40B4-BE49-F238E27FC236}">
                <a16:creationId xmlns:a16="http://schemas.microsoft.com/office/drawing/2014/main" id="{945908DE-0AFD-116E-4C5F-DF6E7C4877A2}"/>
              </a:ext>
            </a:extLst>
          </p:cNvPr>
          <p:cNvGrpSpPr/>
          <p:nvPr userDrawn="1"/>
        </p:nvGrpSpPr>
        <p:grpSpPr>
          <a:xfrm>
            <a:off x="8413981" y="6047674"/>
            <a:ext cx="3227855" cy="527452"/>
            <a:chOff x="8413981" y="6047674"/>
            <a:chExt cx="3227855" cy="527452"/>
          </a:xfrm>
        </p:grpSpPr>
        <p:pic>
          <p:nvPicPr>
            <p:cNvPr id="3" name="Picture 2" descr="A purple letters on a black background&#10;&#10;Description automatically generated">
              <a:extLst>
                <a:ext uri="{FF2B5EF4-FFF2-40B4-BE49-F238E27FC236}">
                  <a16:creationId xmlns:a16="http://schemas.microsoft.com/office/drawing/2014/main" id="{054523B2-31EB-0CBA-A142-27F7A38CF3DF}"/>
                </a:ext>
              </a:extLst>
            </p:cNvPr>
            <p:cNvPicPr>
              <a:picLocks noChangeAspect="1"/>
            </p:cNvPicPr>
            <p:nvPr userDrawn="1"/>
          </p:nvPicPr>
          <p:blipFill>
            <a:blip r:embed="rId3"/>
            <a:stretch>
              <a:fillRect/>
            </a:stretch>
          </p:blipFill>
          <p:spPr>
            <a:xfrm>
              <a:off x="9288605" y="6216648"/>
              <a:ext cx="1522073" cy="274320"/>
            </a:xfrm>
            <a:prstGeom prst="rect">
              <a:avLst/>
            </a:prstGeom>
          </p:spPr>
        </p:pic>
        <p:pic>
          <p:nvPicPr>
            <p:cNvPr id="4" name="Picture 3">
              <a:extLst>
                <a:ext uri="{FF2B5EF4-FFF2-40B4-BE49-F238E27FC236}">
                  <a16:creationId xmlns:a16="http://schemas.microsoft.com/office/drawing/2014/main" id="{162AD5CD-B6F8-5C6B-C8F7-FEC83726E4B2}"/>
                </a:ext>
              </a:extLst>
            </p:cNvPr>
            <p:cNvPicPr>
              <a:picLocks noChangeAspect="1"/>
            </p:cNvPicPr>
            <p:nvPr userDrawn="1"/>
          </p:nvPicPr>
          <p:blipFill>
            <a:blip r:embed="rId4"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10968357" y="6221576"/>
              <a:ext cx="673479" cy="269392"/>
            </a:xfrm>
            <a:prstGeom prst="rect">
              <a:avLst/>
            </a:prstGeom>
          </p:spPr>
        </p:pic>
        <p:pic>
          <p:nvPicPr>
            <p:cNvPr id="5" name="Picture 4">
              <a:extLst>
                <a:ext uri="{FF2B5EF4-FFF2-40B4-BE49-F238E27FC236}">
                  <a16:creationId xmlns:a16="http://schemas.microsoft.com/office/drawing/2014/main" id="{8B8D5660-1B62-5E6E-0336-5E667C9A515D}"/>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8413981" y="6047674"/>
              <a:ext cx="716945" cy="527452"/>
            </a:xfrm>
            <a:prstGeom prst="rect">
              <a:avLst/>
            </a:prstGeom>
          </p:spPr>
        </p:pic>
      </p:grpSp>
    </p:spTree>
    <p:extLst>
      <p:ext uri="{BB962C8B-B14F-4D97-AF65-F5344CB8AC3E}">
        <p14:creationId xmlns:p14="http://schemas.microsoft.com/office/powerpoint/2010/main" val="51839183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with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41C1-EBC6-5044-B541-D0B34DE70D59}"/>
              </a:ext>
            </a:extLst>
          </p:cNvPr>
          <p:cNvSpPr>
            <a:spLocks noGrp="1"/>
          </p:cNvSpPr>
          <p:nvPr>
            <p:ph type="title"/>
          </p:nvPr>
        </p:nvSpPr>
        <p:spPr>
          <a:xfrm>
            <a:off x="256031" y="181400"/>
            <a:ext cx="5650017" cy="319343"/>
          </a:xfrm>
          <a:prstGeom prst="rect">
            <a:avLst/>
          </a:prstGeom>
        </p:spPr>
        <p:txBody>
          <a:bodyPr lIns="36000" tIns="36000" rIns="36000" bIns="36000"/>
          <a:lstStyle>
            <a:lvl1pPr>
              <a:defRPr sz="2400" b="1" i="0">
                <a:solidFill>
                  <a:schemeClr val="tx2"/>
                </a:solidFill>
                <a:latin typeface="+mj-lt"/>
                <a:ea typeface="Heiti SC Medium" pitchFamily="2" charset="-128"/>
                <a:cs typeface="Gotham Pro Regular" panose="02000503040000020004" pitchFamily="2" charset="0"/>
              </a:defRPr>
            </a:lvl1pPr>
          </a:lstStyle>
          <a:p>
            <a:r>
              <a:rPr lang="en-SG" noProof="0"/>
              <a:t>Click to edit Master title style</a:t>
            </a:r>
          </a:p>
        </p:txBody>
      </p:sp>
      <p:sp>
        <p:nvSpPr>
          <p:cNvPr id="21" name="Segnaposto contenuto 2">
            <a:extLst>
              <a:ext uri="{FF2B5EF4-FFF2-40B4-BE49-F238E27FC236}">
                <a16:creationId xmlns:a16="http://schemas.microsoft.com/office/drawing/2014/main" id="{659E166B-BD67-3C46-9EED-27636B9921DB}"/>
              </a:ext>
            </a:extLst>
          </p:cNvPr>
          <p:cNvSpPr>
            <a:spLocks noGrp="1"/>
          </p:cNvSpPr>
          <p:nvPr>
            <p:ph idx="1" hasCustomPrompt="1"/>
          </p:nvPr>
        </p:nvSpPr>
        <p:spPr>
          <a:xfrm>
            <a:off x="256033" y="668929"/>
            <a:ext cx="11702474" cy="5764528"/>
          </a:xfrm>
          <a:prstGeom prst="rect">
            <a:avLst/>
          </a:prstGeom>
        </p:spPr>
        <p:txBody>
          <a:bodyPr vert="horz" lIns="36000" tIns="36000" rIns="36000" bIns="36000"/>
          <a:lstStyle>
            <a:lvl1pPr marL="0" indent="0">
              <a:buFont typeface="Arial" panose="020B0604020202020204" pitchFamily="34" charset="0"/>
              <a:buNone/>
              <a:defRPr sz="1400" b="0" i="0">
                <a:solidFill>
                  <a:schemeClr val="tx1"/>
                </a:solidFill>
                <a:latin typeface="+mj-lt"/>
                <a:cs typeface="Gotham Pro Regular" panose="02000503040000020004" pitchFamily="2" charset="0"/>
              </a:defRPr>
            </a:lvl1pPr>
            <a:lvl2pPr marL="457200" indent="0">
              <a:buFont typeface="Arial" panose="020B0604020202020204" pitchFamily="34" charset="0"/>
              <a:buNone/>
              <a:defRPr sz="1400">
                <a:solidFill>
                  <a:schemeClr val="tx1"/>
                </a:solidFill>
                <a:latin typeface="IBM Plex Sans" panose="020B0503050203000203" pitchFamily="34" charset="77"/>
              </a:defRPr>
            </a:lvl2pPr>
            <a:lvl3pPr marL="914400" indent="0">
              <a:buFont typeface="Arial" panose="020B0604020202020204" pitchFamily="34" charset="0"/>
              <a:buNone/>
              <a:defRPr sz="1400">
                <a:solidFill>
                  <a:schemeClr val="tx1"/>
                </a:solidFill>
                <a:latin typeface="IBM Plex Sans" panose="020B0503050203000203" pitchFamily="34" charset="77"/>
              </a:defRPr>
            </a:lvl3pPr>
            <a:lvl4pPr marL="1371600" indent="0">
              <a:buFont typeface="Arial" panose="020B0604020202020204" pitchFamily="34" charset="0"/>
              <a:buNone/>
              <a:defRPr sz="1400">
                <a:solidFill>
                  <a:schemeClr val="tx1"/>
                </a:solidFill>
                <a:latin typeface="IBM Plex Sans" panose="020B0503050203000203" pitchFamily="34" charset="77"/>
              </a:defRPr>
            </a:lvl4pPr>
            <a:lvl5pPr marL="1828800" indent="0">
              <a:buFont typeface="Arial" panose="020B0604020202020204" pitchFamily="34" charset="0"/>
              <a:buNone/>
              <a:defRPr sz="1400">
                <a:solidFill>
                  <a:schemeClr val="tx1"/>
                </a:solidFill>
                <a:latin typeface="IBM Plex Sans" panose="020B0503050203000203" pitchFamily="34" charset="77"/>
              </a:defRPr>
            </a:lvl5pPr>
          </a:lstStyle>
          <a:p>
            <a:pPr lvl="0"/>
            <a:r>
              <a:rPr lang="en-SG" noProof="0" dirty="0"/>
              <a:t>Click to edit your content</a:t>
            </a:r>
          </a:p>
        </p:txBody>
      </p:sp>
      <p:sp>
        <p:nvSpPr>
          <p:cNvPr id="9" name="Shape 6">
            <a:extLst>
              <a:ext uri="{FF2B5EF4-FFF2-40B4-BE49-F238E27FC236}">
                <a16:creationId xmlns:a16="http://schemas.microsoft.com/office/drawing/2014/main" id="{DDA5AD2F-788F-6446-9A9A-58CDFA5C5128}"/>
              </a:ext>
            </a:extLst>
          </p:cNvPr>
          <p:cNvSpPr/>
          <p:nvPr userDrawn="1"/>
        </p:nvSpPr>
        <p:spPr>
          <a:xfrm>
            <a:off x="452685" y="6599571"/>
            <a:ext cx="2844800" cy="200055"/>
          </a:xfrm>
          <a:prstGeom prst="rect">
            <a:avLst/>
          </a:prstGeom>
          <a:ln w="12700">
            <a:miter lim="400000"/>
          </a:ln>
          <a:extLst>
            <a:ext uri="{C572A759-6A51-4108-AA02-DFA0A04FC94B}">
              <ma14:wrappingTextBoxFlag xmlns="" xmlns:ma14="http://schemas.microsoft.com/office/mac/drawingml/2011/main" val="1"/>
            </a:ext>
          </a:extLst>
        </p:spPr>
        <p:txBody>
          <a:bodyPr lIns="60959" rIns="60959" anchor="ctr">
            <a:spAutoFit/>
          </a:bodyPr>
          <a:lstStyle>
            <a:lvl1pPr algn="ctr">
              <a:defRPr sz="700">
                <a:solidFill>
                  <a:srgbClr val="BFBFBF"/>
                </a:solidFill>
                <a:latin typeface="HelvNeue Light for IBM"/>
                <a:ea typeface="HelvNeue Light for IBM"/>
                <a:cs typeface="HelvNeue Light for IBM"/>
                <a:sym typeface="HelvNeue Light for IBM"/>
              </a:defRPr>
            </a:lvl1pPr>
          </a:lstStyle>
          <a:p>
            <a:pPr algn="l"/>
            <a:r>
              <a:rPr lang="en-SG" sz="700" b="0" i="0" dirty="0">
                <a:solidFill>
                  <a:schemeClr val="tx2"/>
                </a:solidFill>
                <a:latin typeface="+mj-lt"/>
                <a:ea typeface="IBM Plex Sans Light" charset="0"/>
                <a:cs typeface="IBM Plex Sans Light" charset="0"/>
              </a:rPr>
              <a:t>IBM CONFIDENTIAL</a:t>
            </a:r>
          </a:p>
        </p:txBody>
      </p:sp>
      <p:sp>
        <p:nvSpPr>
          <p:cNvPr id="10" name="TextBox 9">
            <a:extLst>
              <a:ext uri="{FF2B5EF4-FFF2-40B4-BE49-F238E27FC236}">
                <a16:creationId xmlns:a16="http://schemas.microsoft.com/office/drawing/2014/main" id="{20176DEB-DEEB-024E-8E30-644D7B25CDBA}"/>
              </a:ext>
            </a:extLst>
          </p:cNvPr>
          <p:cNvSpPr txBox="1"/>
          <p:nvPr userDrawn="1"/>
        </p:nvSpPr>
        <p:spPr>
          <a:xfrm>
            <a:off x="153870" y="6562883"/>
            <a:ext cx="264173"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0959" tIns="60959" rIns="60959" bIns="60959" numCol="1" spcCol="38100" rtlCol="0" anchor="t">
            <a:spAutoFit/>
          </a:bodyPr>
          <a:lstStyle/>
          <a:p>
            <a:pPr marL="0" marR="0" indent="0" algn="l" defTabSz="609585" rtl="0" fontAlgn="auto" latinLnBrk="0" hangingPunct="0">
              <a:lnSpc>
                <a:spcPct val="100000"/>
              </a:lnSpc>
              <a:spcBef>
                <a:spcPts val="0"/>
              </a:spcBef>
              <a:spcAft>
                <a:spcPts val="0"/>
              </a:spcAft>
              <a:buClrTx/>
              <a:buSzTx/>
              <a:buFontTx/>
              <a:buNone/>
              <a:tabLst/>
            </a:pPr>
            <a:fld id="{5531144F-6B38-F542-84C7-1EFAD9A678F1}" type="slidenum">
              <a:rPr kumimoji="0" lang="en-US" sz="900" b="1" i="0" u="none" strike="noStrike" cap="none" spc="0" normalizeH="0" baseline="0" smtClean="0">
                <a:ln>
                  <a:noFill/>
                </a:ln>
                <a:solidFill>
                  <a:schemeClr val="tx2"/>
                </a:solidFill>
                <a:effectLst/>
                <a:uFillTx/>
                <a:latin typeface="+mj-lt"/>
                <a:ea typeface="Calibri"/>
                <a:cs typeface="Calibri"/>
                <a:sym typeface="Calibri"/>
              </a:rPr>
              <a:pPr marL="0" marR="0" indent="0" algn="l" defTabSz="609585" rtl="0" fontAlgn="auto" latinLnBrk="0" hangingPunct="0">
                <a:lnSpc>
                  <a:spcPct val="100000"/>
                </a:lnSpc>
                <a:spcBef>
                  <a:spcPts val="0"/>
                </a:spcBef>
                <a:spcAft>
                  <a:spcPts val="0"/>
                </a:spcAft>
                <a:buClrTx/>
                <a:buSzTx/>
                <a:buFontTx/>
                <a:buNone/>
                <a:tabLst/>
              </a:pPr>
              <a:t>‹#›</a:t>
            </a:fld>
            <a:endParaRPr kumimoji="0" lang="en-US" sz="900" b="1" i="0" u="none" strike="noStrike" cap="none" spc="0" normalizeH="0" baseline="0" dirty="0">
              <a:ln>
                <a:noFill/>
              </a:ln>
              <a:solidFill>
                <a:schemeClr val="tx2"/>
              </a:solidFill>
              <a:effectLst/>
              <a:uFillTx/>
              <a:latin typeface="+mj-lt"/>
              <a:ea typeface="Calibri"/>
              <a:cs typeface="Calibri"/>
              <a:sym typeface="Calibri"/>
            </a:endParaRPr>
          </a:p>
        </p:txBody>
      </p:sp>
    </p:spTree>
    <p:extLst>
      <p:ext uri="{BB962C8B-B14F-4D97-AF65-F5344CB8AC3E}">
        <p14:creationId xmlns:p14="http://schemas.microsoft.com/office/powerpoint/2010/main" val="635184116"/>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Title Slide with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41C1-EBC6-5044-B541-D0B34DE70D59}"/>
              </a:ext>
            </a:extLst>
          </p:cNvPr>
          <p:cNvSpPr>
            <a:spLocks noGrp="1"/>
          </p:cNvSpPr>
          <p:nvPr>
            <p:ph type="title"/>
          </p:nvPr>
        </p:nvSpPr>
        <p:spPr>
          <a:xfrm>
            <a:off x="256031" y="181400"/>
            <a:ext cx="5650017" cy="319343"/>
          </a:xfrm>
          <a:prstGeom prst="rect">
            <a:avLst/>
          </a:prstGeom>
        </p:spPr>
        <p:txBody>
          <a:bodyPr lIns="36000" tIns="36000" rIns="36000" bIns="36000"/>
          <a:lstStyle>
            <a:lvl1pPr>
              <a:defRPr sz="2400" b="1" i="0">
                <a:solidFill>
                  <a:schemeClr val="tx2"/>
                </a:solidFill>
                <a:latin typeface="+mj-lt"/>
                <a:ea typeface="Heiti SC Medium" pitchFamily="2" charset="-128"/>
                <a:cs typeface="Gotham Pro Regular" panose="02000503040000020004" pitchFamily="2" charset="0"/>
              </a:defRPr>
            </a:lvl1pPr>
          </a:lstStyle>
          <a:p>
            <a:r>
              <a:rPr lang="en-SG" noProof="0"/>
              <a:t>Click to edit Master title style</a:t>
            </a:r>
          </a:p>
        </p:txBody>
      </p:sp>
      <p:sp>
        <p:nvSpPr>
          <p:cNvPr id="21" name="Segnaposto contenuto 2">
            <a:extLst>
              <a:ext uri="{FF2B5EF4-FFF2-40B4-BE49-F238E27FC236}">
                <a16:creationId xmlns:a16="http://schemas.microsoft.com/office/drawing/2014/main" id="{659E166B-BD67-3C46-9EED-27636B9921DB}"/>
              </a:ext>
            </a:extLst>
          </p:cNvPr>
          <p:cNvSpPr>
            <a:spLocks noGrp="1"/>
          </p:cNvSpPr>
          <p:nvPr>
            <p:ph idx="1" hasCustomPrompt="1"/>
          </p:nvPr>
        </p:nvSpPr>
        <p:spPr>
          <a:xfrm>
            <a:off x="256033" y="668929"/>
            <a:ext cx="5650017" cy="5764528"/>
          </a:xfrm>
          <a:prstGeom prst="rect">
            <a:avLst/>
          </a:prstGeom>
        </p:spPr>
        <p:txBody>
          <a:bodyPr vert="horz" lIns="36000" tIns="36000" rIns="36000" bIns="36000"/>
          <a:lstStyle>
            <a:lvl1pPr marL="0" indent="0">
              <a:buFont typeface="Arial" panose="020B0604020202020204" pitchFamily="34" charset="0"/>
              <a:buNone/>
              <a:defRPr sz="1400" b="0" i="0">
                <a:solidFill>
                  <a:schemeClr val="tx1"/>
                </a:solidFill>
                <a:latin typeface="+mj-lt"/>
                <a:cs typeface="Gotham Pro Regular" panose="02000503040000020004" pitchFamily="2" charset="0"/>
              </a:defRPr>
            </a:lvl1pPr>
            <a:lvl2pPr marL="457200" indent="0">
              <a:buFont typeface="Arial" panose="020B0604020202020204" pitchFamily="34" charset="0"/>
              <a:buNone/>
              <a:defRPr sz="1400">
                <a:solidFill>
                  <a:schemeClr val="tx1"/>
                </a:solidFill>
                <a:latin typeface="IBM Plex Sans" panose="020B0503050203000203" pitchFamily="34" charset="77"/>
              </a:defRPr>
            </a:lvl2pPr>
            <a:lvl3pPr marL="914400" indent="0">
              <a:buFont typeface="Arial" panose="020B0604020202020204" pitchFamily="34" charset="0"/>
              <a:buNone/>
              <a:defRPr sz="1400">
                <a:solidFill>
                  <a:schemeClr val="tx1"/>
                </a:solidFill>
                <a:latin typeface="IBM Plex Sans" panose="020B0503050203000203" pitchFamily="34" charset="77"/>
              </a:defRPr>
            </a:lvl3pPr>
            <a:lvl4pPr marL="1371600" indent="0">
              <a:buFont typeface="Arial" panose="020B0604020202020204" pitchFamily="34" charset="0"/>
              <a:buNone/>
              <a:defRPr sz="1400">
                <a:solidFill>
                  <a:schemeClr val="tx1"/>
                </a:solidFill>
                <a:latin typeface="IBM Plex Sans" panose="020B0503050203000203" pitchFamily="34" charset="77"/>
              </a:defRPr>
            </a:lvl4pPr>
            <a:lvl5pPr marL="1828800" indent="0">
              <a:buFont typeface="Arial" panose="020B0604020202020204" pitchFamily="34" charset="0"/>
              <a:buNone/>
              <a:defRPr sz="1400">
                <a:solidFill>
                  <a:schemeClr val="tx1"/>
                </a:solidFill>
                <a:latin typeface="IBM Plex Sans" panose="020B0503050203000203" pitchFamily="34" charset="77"/>
              </a:defRPr>
            </a:lvl5pPr>
          </a:lstStyle>
          <a:p>
            <a:pPr lvl="0"/>
            <a:r>
              <a:rPr lang="en-SG" noProof="0" dirty="0"/>
              <a:t>Click to edit your content</a:t>
            </a:r>
          </a:p>
        </p:txBody>
      </p:sp>
      <p:sp>
        <p:nvSpPr>
          <p:cNvPr id="9" name="Shape 6">
            <a:extLst>
              <a:ext uri="{FF2B5EF4-FFF2-40B4-BE49-F238E27FC236}">
                <a16:creationId xmlns:a16="http://schemas.microsoft.com/office/drawing/2014/main" id="{DDA5AD2F-788F-6446-9A9A-58CDFA5C5128}"/>
              </a:ext>
            </a:extLst>
          </p:cNvPr>
          <p:cNvSpPr/>
          <p:nvPr userDrawn="1"/>
        </p:nvSpPr>
        <p:spPr>
          <a:xfrm>
            <a:off x="452685" y="6599571"/>
            <a:ext cx="2844800" cy="200055"/>
          </a:xfrm>
          <a:prstGeom prst="rect">
            <a:avLst/>
          </a:prstGeom>
          <a:ln w="12700">
            <a:miter lim="400000"/>
          </a:ln>
          <a:extLst>
            <a:ext uri="{C572A759-6A51-4108-AA02-DFA0A04FC94B}">
              <ma14:wrappingTextBoxFlag xmlns="" xmlns:ma14="http://schemas.microsoft.com/office/mac/drawingml/2011/main" val="1"/>
            </a:ext>
          </a:extLst>
        </p:spPr>
        <p:txBody>
          <a:bodyPr lIns="60959" rIns="60959" anchor="ctr">
            <a:spAutoFit/>
          </a:bodyPr>
          <a:lstStyle>
            <a:lvl1pPr algn="ctr">
              <a:defRPr sz="700">
                <a:solidFill>
                  <a:srgbClr val="BFBFBF"/>
                </a:solidFill>
                <a:latin typeface="HelvNeue Light for IBM"/>
                <a:ea typeface="HelvNeue Light for IBM"/>
                <a:cs typeface="HelvNeue Light for IBM"/>
                <a:sym typeface="HelvNeue Light for IBM"/>
              </a:defRPr>
            </a:lvl1pPr>
          </a:lstStyle>
          <a:p>
            <a:pPr algn="l"/>
            <a:r>
              <a:rPr lang="en-SG" sz="700" b="0" i="0" dirty="0">
                <a:solidFill>
                  <a:schemeClr val="tx2"/>
                </a:solidFill>
                <a:latin typeface="+mj-lt"/>
                <a:ea typeface="IBM Plex Sans Light" charset="0"/>
                <a:cs typeface="IBM Plex Sans Light" charset="0"/>
              </a:rPr>
              <a:t>IBM CONFIDENTIAL</a:t>
            </a:r>
          </a:p>
        </p:txBody>
      </p:sp>
      <p:sp>
        <p:nvSpPr>
          <p:cNvPr id="10" name="TextBox 9">
            <a:extLst>
              <a:ext uri="{FF2B5EF4-FFF2-40B4-BE49-F238E27FC236}">
                <a16:creationId xmlns:a16="http://schemas.microsoft.com/office/drawing/2014/main" id="{20176DEB-DEEB-024E-8E30-644D7B25CDBA}"/>
              </a:ext>
            </a:extLst>
          </p:cNvPr>
          <p:cNvSpPr txBox="1"/>
          <p:nvPr userDrawn="1"/>
        </p:nvSpPr>
        <p:spPr>
          <a:xfrm>
            <a:off x="153870" y="6562883"/>
            <a:ext cx="264173"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0959" tIns="60959" rIns="60959" bIns="60959" numCol="1" spcCol="38100" rtlCol="0" anchor="t">
            <a:spAutoFit/>
          </a:bodyPr>
          <a:lstStyle/>
          <a:p>
            <a:pPr marL="0" marR="0" indent="0" algn="l" defTabSz="609585" rtl="0" fontAlgn="auto" latinLnBrk="0" hangingPunct="0">
              <a:lnSpc>
                <a:spcPct val="100000"/>
              </a:lnSpc>
              <a:spcBef>
                <a:spcPts val="0"/>
              </a:spcBef>
              <a:spcAft>
                <a:spcPts val="0"/>
              </a:spcAft>
              <a:buClrTx/>
              <a:buSzTx/>
              <a:buFontTx/>
              <a:buNone/>
              <a:tabLst/>
            </a:pPr>
            <a:fld id="{5531144F-6B38-F542-84C7-1EFAD9A678F1}" type="slidenum">
              <a:rPr kumimoji="0" lang="en-US" sz="900" b="1" i="0" u="none" strike="noStrike" cap="none" spc="0" normalizeH="0" baseline="0" smtClean="0">
                <a:ln>
                  <a:noFill/>
                </a:ln>
                <a:solidFill>
                  <a:schemeClr val="tx2"/>
                </a:solidFill>
                <a:effectLst/>
                <a:uFillTx/>
                <a:latin typeface="+mj-lt"/>
                <a:ea typeface="Calibri"/>
                <a:cs typeface="Calibri"/>
                <a:sym typeface="Calibri"/>
              </a:rPr>
              <a:pPr marL="0" marR="0" indent="0" algn="l" defTabSz="609585" rtl="0" fontAlgn="auto" latinLnBrk="0" hangingPunct="0">
                <a:lnSpc>
                  <a:spcPct val="100000"/>
                </a:lnSpc>
                <a:spcBef>
                  <a:spcPts val="0"/>
                </a:spcBef>
                <a:spcAft>
                  <a:spcPts val="0"/>
                </a:spcAft>
                <a:buClrTx/>
                <a:buSzTx/>
                <a:buFontTx/>
                <a:buNone/>
                <a:tabLst/>
              </a:pPr>
              <a:t>‹#›</a:t>
            </a:fld>
            <a:endParaRPr kumimoji="0" lang="en-US" sz="900" b="1" i="0" u="none" strike="noStrike" cap="none" spc="0" normalizeH="0" baseline="0" dirty="0">
              <a:ln>
                <a:noFill/>
              </a:ln>
              <a:solidFill>
                <a:schemeClr val="tx2"/>
              </a:solidFill>
              <a:effectLst/>
              <a:uFillTx/>
              <a:latin typeface="+mj-lt"/>
              <a:ea typeface="Calibri"/>
              <a:cs typeface="Calibri"/>
              <a:sym typeface="Calibri"/>
            </a:endParaRPr>
          </a:p>
        </p:txBody>
      </p:sp>
      <p:sp>
        <p:nvSpPr>
          <p:cNvPr id="11" name="Segnaposto contenuto 2">
            <a:extLst>
              <a:ext uri="{FF2B5EF4-FFF2-40B4-BE49-F238E27FC236}">
                <a16:creationId xmlns:a16="http://schemas.microsoft.com/office/drawing/2014/main" id="{E353236A-3469-7649-9724-948A06160104}"/>
              </a:ext>
            </a:extLst>
          </p:cNvPr>
          <p:cNvSpPr>
            <a:spLocks noGrp="1"/>
          </p:cNvSpPr>
          <p:nvPr>
            <p:ph idx="10" hasCustomPrompt="1"/>
          </p:nvPr>
        </p:nvSpPr>
        <p:spPr>
          <a:xfrm>
            <a:off x="6308490" y="668929"/>
            <a:ext cx="5650017" cy="5764528"/>
          </a:xfrm>
          <a:prstGeom prst="rect">
            <a:avLst/>
          </a:prstGeom>
        </p:spPr>
        <p:txBody>
          <a:bodyPr vert="horz" lIns="36000" tIns="36000" rIns="36000" bIns="36000"/>
          <a:lstStyle>
            <a:lvl1pPr marL="0" indent="0">
              <a:buFont typeface="Arial" panose="020B0604020202020204" pitchFamily="34" charset="0"/>
              <a:buNone/>
              <a:defRPr sz="1400" b="0" i="0">
                <a:solidFill>
                  <a:schemeClr val="tx1"/>
                </a:solidFill>
                <a:latin typeface="+mj-lt"/>
                <a:cs typeface="Gotham Pro Regular" panose="02000503040000020004" pitchFamily="2" charset="0"/>
              </a:defRPr>
            </a:lvl1pPr>
            <a:lvl2pPr marL="457200" indent="0">
              <a:buFont typeface="Arial" panose="020B0604020202020204" pitchFamily="34" charset="0"/>
              <a:buNone/>
              <a:defRPr sz="1400">
                <a:solidFill>
                  <a:schemeClr val="tx1"/>
                </a:solidFill>
                <a:latin typeface="IBM Plex Sans" panose="020B0503050203000203" pitchFamily="34" charset="77"/>
              </a:defRPr>
            </a:lvl2pPr>
            <a:lvl3pPr marL="914400" indent="0">
              <a:buFont typeface="Arial" panose="020B0604020202020204" pitchFamily="34" charset="0"/>
              <a:buNone/>
              <a:defRPr sz="1400">
                <a:solidFill>
                  <a:schemeClr val="tx1"/>
                </a:solidFill>
                <a:latin typeface="IBM Plex Sans" panose="020B0503050203000203" pitchFamily="34" charset="77"/>
              </a:defRPr>
            </a:lvl3pPr>
            <a:lvl4pPr marL="1371600" indent="0">
              <a:buFont typeface="Arial" panose="020B0604020202020204" pitchFamily="34" charset="0"/>
              <a:buNone/>
              <a:defRPr sz="1400">
                <a:solidFill>
                  <a:schemeClr val="tx1"/>
                </a:solidFill>
                <a:latin typeface="IBM Plex Sans" panose="020B0503050203000203" pitchFamily="34" charset="77"/>
              </a:defRPr>
            </a:lvl4pPr>
            <a:lvl5pPr marL="1828800" indent="0">
              <a:buFont typeface="Arial" panose="020B0604020202020204" pitchFamily="34" charset="0"/>
              <a:buNone/>
              <a:defRPr sz="1400">
                <a:solidFill>
                  <a:schemeClr val="tx1"/>
                </a:solidFill>
                <a:latin typeface="IBM Plex Sans" panose="020B0503050203000203" pitchFamily="34" charset="77"/>
              </a:defRPr>
            </a:lvl5pPr>
          </a:lstStyle>
          <a:p>
            <a:pPr lvl="0"/>
            <a:r>
              <a:rPr lang="en-SG" noProof="0"/>
              <a:t>Click to edit your content</a:t>
            </a:r>
          </a:p>
        </p:txBody>
      </p:sp>
    </p:spTree>
    <p:extLst>
      <p:ext uri="{BB962C8B-B14F-4D97-AF65-F5344CB8AC3E}">
        <p14:creationId xmlns:p14="http://schemas.microsoft.com/office/powerpoint/2010/main" val="36374444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Slide with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41C1-EBC6-5044-B541-D0B34DE70D59}"/>
              </a:ext>
            </a:extLst>
          </p:cNvPr>
          <p:cNvSpPr>
            <a:spLocks noGrp="1"/>
          </p:cNvSpPr>
          <p:nvPr>
            <p:ph type="title"/>
          </p:nvPr>
        </p:nvSpPr>
        <p:spPr>
          <a:xfrm>
            <a:off x="256031" y="181400"/>
            <a:ext cx="5650017" cy="319343"/>
          </a:xfrm>
          <a:prstGeom prst="rect">
            <a:avLst/>
          </a:prstGeom>
        </p:spPr>
        <p:txBody>
          <a:bodyPr lIns="36000" tIns="36000" rIns="36000" bIns="36000"/>
          <a:lstStyle>
            <a:lvl1pPr>
              <a:defRPr sz="2400" b="1" i="0">
                <a:solidFill>
                  <a:schemeClr val="tx2"/>
                </a:solidFill>
                <a:latin typeface="+mj-lt"/>
                <a:ea typeface="Heiti SC Medium" pitchFamily="2" charset="-128"/>
                <a:cs typeface="Gotham Pro Regular" panose="02000503040000020004" pitchFamily="2" charset="0"/>
              </a:defRPr>
            </a:lvl1pPr>
          </a:lstStyle>
          <a:p>
            <a:r>
              <a:rPr lang="en-US" dirty="0"/>
              <a:t>Click to edit Master title style</a:t>
            </a:r>
          </a:p>
        </p:txBody>
      </p:sp>
      <p:sp>
        <p:nvSpPr>
          <p:cNvPr id="9" name="Shape 6">
            <a:extLst>
              <a:ext uri="{FF2B5EF4-FFF2-40B4-BE49-F238E27FC236}">
                <a16:creationId xmlns:a16="http://schemas.microsoft.com/office/drawing/2014/main" id="{DDA5AD2F-788F-6446-9A9A-58CDFA5C5128}"/>
              </a:ext>
            </a:extLst>
          </p:cNvPr>
          <p:cNvSpPr/>
          <p:nvPr userDrawn="1"/>
        </p:nvSpPr>
        <p:spPr>
          <a:xfrm>
            <a:off x="452685" y="6599571"/>
            <a:ext cx="2844800" cy="200055"/>
          </a:xfrm>
          <a:prstGeom prst="rect">
            <a:avLst/>
          </a:prstGeom>
          <a:ln w="12700">
            <a:miter lim="400000"/>
          </a:ln>
          <a:extLst>
            <a:ext uri="{C572A759-6A51-4108-AA02-DFA0A04FC94B}">
              <ma14:wrappingTextBoxFlag xmlns="" xmlns:ma14="http://schemas.microsoft.com/office/mac/drawingml/2011/main" val="1"/>
            </a:ext>
          </a:extLst>
        </p:spPr>
        <p:txBody>
          <a:bodyPr lIns="60959" rIns="60959" anchor="ctr">
            <a:spAutoFit/>
          </a:bodyPr>
          <a:lstStyle>
            <a:lvl1pPr algn="ctr">
              <a:defRPr sz="700">
                <a:solidFill>
                  <a:srgbClr val="BFBFBF"/>
                </a:solidFill>
                <a:latin typeface="HelvNeue Light for IBM"/>
                <a:ea typeface="HelvNeue Light for IBM"/>
                <a:cs typeface="HelvNeue Light for IBM"/>
                <a:sym typeface="HelvNeue Light for IBM"/>
              </a:defRPr>
            </a:lvl1pPr>
          </a:lstStyle>
          <a:p>
            <a:pPr algn="l"/>
            <a:r>
              <a:rPr lang="en-SG" sz="700" b="0" i="0" dirty="0">
                <a:solidFill>
                  <a:schemeClr val="tx2"/>
                </a:solidFill>
                <a:latin typeface="+mj-lt"/>
                <a:ea typeface="IBM Plex Sans Light" charset="0"/>
                <a:cs typeface="IBM Plex Sans Light" charset="0"/>
              </a:rPr>
              <a:t>IBM CONFIDENTIAL</a:t>
            </a:r>
          </a:p>
        </p:txBody>
      </p:sp>
      <p:sp>
        <p:nvSpPr>
          <p:cNvPr id="10" name="TextBox 9">
            <a:extLst>
              <a:ext uri="{FF2B5EF4-FFF2-40B4-BE49-F238E27FC236}">
                <a16:creationId xmlns:a16="http://schemas.microsoft.com/office/drawing/2014/main" id="{20176DEB-DEEB-024E-8E30-644D7B25CDBA}"/>
              </a:ext>
            </a:extLst>
          </p:cNvPr>
          <p:cNvSpPr txBox="1"/>
          <p:nvPr userDrawn="1"/>
        </p:nvSpPr>
        <p:spPr>
          <a:xfrm>
            <a:off x="153870" y="6562883"/>
            <a:ext cx="264173"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0959" tIns="60959" rIns="60959" bIns="60959" numCol="1" spcCol="38100" rtlCol="0" anchor="t">
            <a:spAutoFit/>
          </a:bodyPr>
          <a:lstStyle/>
          <a:p>
            <a:pPr marL="0" marR="0" indent="0" algn="l" defTabSz="609585" rtl="0" fontAlgn="auto" latinLnBrk="0" hangingPunct="0">
              <a:lnSpc>
                <a:spcPct val="100000"/>
              </a:lnSpc>
              <a:spcBef>
                <a:spcPts val="0"/>
              </a:spcBef>
              <a:spcAft>
                <a:spcPts val="0"/>
              </a:spcAft>
              <a:buClrTx/>
              <a:buSzTx/>
              <a:buFontTx/>
              <a:buNone/>
              <a:tabLst/>
            </a:pPr>
            <a:fld id="{5531144F-6B38-F542-84C7-1EFAD9A678F1}" type="slidenum">
              <a:rPr kumimoji="0" lang="en-US" sz="900" b="1" i="0" u="none" strike="noStrike" cap="none" spc="0" normalizeH="0" baseline="0" smtClean="0">
                <a:ln>
                  <a:noFill/>
                </a:ln>
                <a:solidFill>
                  <a:schemeClr val="tx2"/>
                </a:solidFill>
                <a:effectLst/>
                <a:uFillTx/>
                <a:latin typeface="+mj-lt"/>
                <a:ea typeface="Calibri"/>
                <a:cs typeface="Calibri"/>
                <a:sym typeface="Calibri"/>
              </a:rPr>
              <a:pPr marL="0" marR="0" indent="0" algn="l" defTabSz="609585" rtl="0" fontAlgn="auto" latinLnBrk="0" hangingPunct="0">
                <a:lnSpc>
                  <a:spcPct val="100000"/>
                </a:lnSpc>
                <a:spcBef>
                  <a:spcPts val="0"/>
                </a:spcBef>
                <a:spcAft>
                  <a:spcPts val="0"/>
                </a:spcAft>
                <a:buClrTx/>
                <a:buSzTx/>
                <a:buFontTx/>
                <a:buNone/>
                <a:tabLst/>
              </a:pPr>
              <a:t>‹#›</a:t>
            </a:fld>
            <a:endParaRPr kumimoji="0" lang="en-US" sz="900" b="1" i="0" u="none" strike="noStrike" cap="none" spc="0" normalizeH="0" baseline="0" dirty="0">
              <a:ln>
                <a:noFill/>
              </a:ln>
              <a:solidFill>
                <a:schemeClr val="tx2"/>
              </a:solidFill>
              <a:effectLst/>
              <a:uFillTx/>
              <a:latin typeface="+mj-lt"/>
              <a:ea typeface="Calibri"/>
              <a:cs typeface="Calibri"/>
              <a:sym typeface="Calibri"/>
            </a:endParaRPr>
          </a:p>
        </p:txBody>
      </p:sp>
    </p:spTree>
    <p:extLst>
      <p:ext uri="{BB962C8B-B14F-4D97-AF65-F5344CB8AC3E}">
        <p14:creationId xmlns:p14="http://schemas.microsoft.com/office/powerpoint/2010/main" val="128621393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_Title Slide with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41C1-EBC6-5044-B541-D0B34DE70D59}"/>
              </a:ext>
            </a:extLst>
          </p:cNvPr>
          <p:cNvSpPr>
            <a:spLocks noGrp="1"/>
          </p:cNvSpPr>
          <p:nvPr>
            <p:ph type="title" hasCustomPrompt="1"/>
          </p:nvPr>
        </p:nvSpPr>
        <p:spPr>
          <a:xfrm>
            <a:off x="6226613" y="3028199"/>
            <a:ext cx="4073088" cy="566652"/>
          </a:xfrm>
          <a:prstGeom prst="rect">
            <a:avLst/>
          </a:prstGeom>
        </p:spPr>
        <p:txBody>
          <a:bodyPr lIns="36000" tIns="36000" rIns="36000" bIns="36000"/>
          <a:lstStyle>
            <a:lvl1pPr algn="ctr">
              <a:defRPr sz="4000" b="0" i="0">
                <a:solidFill>
                  <a:schemeClr val="tx2"/>
                </a:solidFill>
                <a:latin typeface="+mj-lt"/>
                <a:ea typeface="Heiti SC Medium" pitchFamily="2" charset="-128"/>
                <a:cs typeface="Gotham Pro Regular" panose="02000503040000020004" pitchFamily="2" charset="0"/>
              </a:defRPr>
            </a:lvl1pPr>
          </a:lstStyle>
          <a:p>
            <a:r>
              <a:rPr lang="en-SG" noProof="0" dirty="0"/>
              <a:t>Click to edit title</a:t>
            </a:r>
          </a:p>
        </p:txBody>
      </p:sp>
      <p:sp>
        <p:nvSpPr>
          <p:cNvPr id="9" name="Shape 6">
            <a:extLst>
              <a:ext uri="{FF2B5EF4-FFF2-40B4-BE49-F238E27FC236}">
                <a16:creationId xmlns:a16="http://schemas.microsoft.com/office/drawing/2014/main" id="{DDA5AD2F-788F-6446-9A9A-58CDFA5C5128}"/>
              </a:ext>
            </a:extLst>
          </p:cNvPr>
          <p:cNvSpPr/>
          <p:nvPr userDrawn="1"/>
        </p:nvSpPr>
        <p:spPr>
          <a:xfrm>
            <a:off x="452685" y="6599571"/>
            <a:ext cx="2844800" cy="200055"/>
          </a:xfrm>
          <a:prstGeom prst="rect">
            <a:avLst/>
          </a:prstGeom>
          <a:ln w="12700">
            <a:miter lim="400000"/>
          </a:ln>
          <a:extLst>
            <a:ext uri="{C572A759-6A51-4108-AA02-DFA0A04FC94B}">
              <ma14:wrappingTextBoxFlag xmlns="" xmlns:ma14="http://schemas.microsoft.com/office/mac/drawingml/2011/main" val="1"/>
            </a:ext>
          </a:extLst>
        </p:spPr>
        <p:txBody>
          <a:bodyPr lIns="60959" rIns="60959" anchor="ctr">
            <a:spAutoFit/>
          </a:bodyPr>
          <a:lstStyle>
            <a:lvl1pPr algn="ctr">
              <a:defRPr sz="700">
                <a:solidFill>
                  <a:srgbClr val="BFBFBF"/>
                </a:solidFill>
                <a:latin typeface="HelvNeue Light for IBM"/>
                <a:ea typeface="HelvNeue Light for IBM"/>
                <a:cs typeface="HelvNeue Light for IBM"/>
                <a:sym typeface="HelvNeue Light for IBM"/>
              </a:defRPr>
            </a:lvl1pPr>
          </a:lstStyle>
          <a:p>
            <a:pPr algn="l"/>
            <a:r>
              <a:rPr lang="en-SG" sz="700" b="0" i="0" dirty="0">
                <a:solidFill>
                  <a:schemeClr val="tx2"/>
                </a:solidFill>
                <a:latin typeface="+mj-lt"/>
                <a:ea typeface="IBM Plex Sans Light" charset="0"/>
                <a:cs typeface="IBM Plex Sans Light" charset="0"/>
              </a:rPr>
              <a:t>IBM CONFIDENTIAL</a:t>
            </a:r>
          </a:p>
        </p:txBody>
      </p:sp>
      <p:sp>
        <p:nvSpPr>
          <p:cNvPr id="10" name="TextBox 9">
            <a:extLst>
              <a:ext uri="{FF2B5EF4-FFF2-40B4-BE49-F238E27FC236}">
                <a16:creationId xmlns:a16="http://schemas.microsoft.com/office/drawing/2014/main" id="{20176DEB-DEEB-024E-8E30-644D7B25CDBA}"/>
              </a:ext>
            </a:extLst>
          </p:cNvPr>
          <p:cNvSpPr txBox="1"/>
          <p:nvPr userDrawn="1"/>
        </p:nvSpPr>
        <p:spPr>
          <a:xfrm>
            <a:off x="153870" y="6562883"/>
            <a:ext cx="264173" cy="2616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0959" tIns="60959" rIns="60959" bIns="60959" numCol="1" spcCol="38100" rtlCol="0" anchor="t">
            <a:spAutoFit/>
          </a:bodyPr>
          <a:lstStyle/>
          <a:p>
            <a:pPr marL="0" marR="0" indent="0" algn="l" defTabSz="609585" rtl="0" fontAlgn="auto" latinLnBrk="0" hangingPunct="0">
              <a:lnSpc>
                <a:spcPct val="100000"/>
              </a:lnSpc>
              <a:spcBef>
                <a:spcPts val="0"/>
              </a:spcBef>
              <a:spcAft>
                <a:spcPts val="0"/>
              </a:spcAft>
              <a:buClrTx/>
              <a:buSzTx/>
              <a:buFontTx/>
              <a:buNone/>
              <a:tabLst/>
            </a:pPr>
            <a:fld id="{5531144F-6B38-F542-84C7-1EFAD9A678F1}" type="slidenum">
              <a:rPr kumimoji="0" lang="en-US" sz="900" b="1" i="0" u="none" strike="noStrike" cap="none" spc="0" normalizeH="0" baseline="0" smtClean="0">
                <a:ln>
                  <a:noFill/>
                </a:ln>
                <a:solidFill>
                  <a:schemeClr val="tx2"/>
                </a:solidFill>
                <a:effectLst/>
                <a:uFillTx/>
                <a:latin typeface="+mj-lt"/>
                <a:ea typeface="Calibri"/>
                <a:cs typeface="Calibri"/>
                <a:sym typeface="Calibri"/>
              </a:rPr>
              <a:pPr marL="0" marR="0" indent="0" algn="l" defTabSz="609585" rtl="0" fontAlgn="auto" latinLnBrk="0" hangingPunct="0">
                <a:lnSpc>
                  <a:spcPct val="100000"/>
                </a:lnSpc>
                <a:spcBef>
                  <a:spcPts val="0"/>
                </a:spcBef>
                <a:spcAft>
                  <a:spcPts val="0"/>
                </a:spcAft>
                <a:buClrTx/>
                <a:buSzTx/>
                <a:buFontTx/>
                <a:buNone/>
                <a:tabLst/>
              </a:pPr>
              <a:t>‹#›</a:t>
            </a:fld>
            <a:endParaRPr kumimoji="0" lang="en-US" sz="900" b="1" i="0" u="none" strike="noStrike" cap="none" spc="0" normalizeH="0" baseline="0" dirty="0">
              <a:ln>
                <a:noFill/>
              </a:ln>
              <a:solidFill>
                <a:schemeClr val="tx2"/>
              </a:solidFill>
              <a:effectLst/>
              <a:uFillTx/>
              <a:latin typeface="+mj-lt"/>
              <a:ea typeface="Calibri"/>
              <a:cs typeface="Calibri"/>
              <a:sym typeface="Calibri"/>
            </a:endParaRPr>
          </a:p>
        </p:txBody>
      </p:sp>
      <p:pic>
        <p:nvPicPr>
          <p:cNvPr id="4" name="Picture 3">
            <a:extLst>
              <a:ext uri="{FF2B5EF4-FFF2-40B4-BE49-F238E27FC236}">
                <a16:creationId xmlns:a16="http://schemas.microsoft.com/office/drawing/2014/main" id="{2B5D1145-BCDD-C347-9F7F-A98C95F9660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409178" y="1282700"/>
            <a:ext cx="4559157" cy="4057650"/>
          </a:xfrm>
          <a:prstGeom prst="rect">
            <a:avLst/>
          </a:prstGeom>
        </p:spPr>
      </p:pic>
    </p:spTree>
    <p:extLst>
      <p:ext uri="{BB962C8B-B14F-4D97-AF65-F5344CB8AC3E}">
        <p14:creationId xmlns:p14="http://schemas.microsoft.com/office/powerpoint/2010/main" val="1728995931"/>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image" Target="../media/image5.png"/><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FF19996-46CB-574A-A9F6-730FA94D3168}"/>
              </a:ext>
            </a:extLst>
          </p:cNvPr>
          <p:cNvPicPr>
            <a:picLocks noChangeAspect="1"/>
          </p:cNvPicPr>
          <p:nvPr userDrawn="1"/>
        </p:nvPicPr>
        <p:blipFill rotWithShape="1">
          <a:blip r:embed="rId11" cstate="screen">
            <a:extLst>
              <a:ext uri="{28A0092B-C50C-407E-A947-70E740481C1C}">
                <a14:useLocalDpi xmlns:a14="http://schemas.microsoft.com/office/drawing/2010/main"/>
              </a:ext>
            </a:extLst>
          </a:blip>
          <a:srcRect/>
          <a:stretch/>
        </p:blipFill>
        <p:spPr>
          <a:xfrm>
            <a:off x="11410999" y="-1"/>
            <a:ext cx="781001" cy="769883"/>
          </a:xfrm>
          <a:prstGeom prst="rect">
            <a:avLst/>
          </a:prstGeom>
        </p:spPr>
      </p:pic>
      <p:grpSp>
        <p:nvGrpSpPr>
          <p:cNvPr id="2" name="Group 1">
            <a:extLst>
              <a:ext uri="{FF2B5EF4-FFF2-40B4-BE49-F238E27FC236}">
                <a16:creationId xmlns:a16="http://schemas.microsoft.com/office/drawing/2014/main" id="{071B0FB2-6A27-3FB1-1652-74FB8FF756B8}"/>
              </a:ext>
            </a:extLst>
          </p:cNvPr>
          <p:cNvGrpSpPr/>
          <p:nvPr userDrawn="1"/>
        </p:nvGrpSpPr>
        <p:grpSpPr>
          <a:xfrm>
            <a:off x="10075164" y="6455664"/>
            <a:ext cx="1894278" cy="258825"/>
            <a:chOff x="10075164" y="6455664"/>
            <a:chExt cx="1894278" cy="258825"/>
          </a:xfrm>
        </p:grpSpPr>
        <p:pic>
          <p:nvPicPr>
            <p:cNvPr id="14" name="Picture 13" descr="A purple letters on a black background&#10;&#10;Description automatically generated">
              <a:extLst>
                <a:ext uri="{FF2B5EF4-FFF2-40B4-BE49-F238E27FC236}">
                  <a16:creationId xmlns:a16="http://schemas.microsoft.com/office/drawing/2014/main" id="{B78B2C56-EE05-2B03-AF35-0CBCD1FD0589}"/>
                </a:ext>
              </a:extLst>
            </p:cNvPr>
            <p:cNvPicPr>
              <a:picLocks noChangeAspect="1"/>
            </p:cNvPicPr>
            <p:nvPr userDrawn="1"/>
          </p:nvPicPr>
          <p:blipFill>
            <a:blip r:embed="rId12"/>
            <a:stretch>
              <a:fillRect/>
            </a:stretch>
          </p:blipFill>
          <p:spPr>
            <a:xfrm>
              <a:off x="10525610" y="6514199"/>
              <a:ext cx="1014715" cy="182880"/>
            </a:xfrm>
            <a:prstGeom prst="rect">
              <a:avLst/>
            </a:prstGeom>
          </p:spPr>
        </p:pic>
        <p:grpSp>
          <p:nvGrpSpPr>
            <p:cNvPr id="10" name="Group 9">
              <a:extLst>
                <a:ext uri="{FF2B5EF4-FFF2-40B4-BE49-F238E27FC236}">
                  <a16:creationId xmlns:a16="http://schemas.microsoft.com/office/drawing/2014/main" id="{CE9836E0-B205-554D-97EE-94AA9E176A76}"/>
                </a:ext>
              </a:extLst>
            </p:cNvPr>
            <p:cNvGrpSpPr/>
            <p:nvPr userDrawn="1"/>
          </p:nvGrpSpPr>
          <p:grpSpPr>
            <a:xfrm>
              <a:off x="10075164" y="6455664"/>
              <a:ext cx="1894278" cy="258825"/>
              <a:chOff x="-2253092" y="547413"/>
              <a:chExt cx="7660568" cy="1046705"/>
            </a:xfrm>
          </p:grpSpPr>
          <p:pic>
            <p:nvPicPr>
              <p:cNvPr id="11" name="Picture 10">
                <a:extLst>
                  <a:ext uri="{FF2B5EF4-FFF2-40B4-BE49-F238E27FC236}">
                    <a16:creationId xmlns:a16="http://schemas.microsoft.com/office/drawing/2014/main" id="{108B0E57-69E1-0F40-BBC0-211C99EB26CC}"/>
                  </a:ext>
                </a:extLst>
              </p:cNvPr>
              <p:cNvPicPr>
                <a:picLocks noChangeAspect="1"/>
              </p:cNvPicPr>
              <p:nvPr userDrawn="1"/>
            </p:nvPicPr>
            <p:blipFill>
              <a:blip r:embed="rId13" cstate="screen">
                <a:extLst>
                  <a:ext uri="{28A0092B-C50C-407E-A947-70E740481C1C}">
                    <a14:useLocalDpi xmlns:a14="http://schemas.microsoft.com/office/drawing/2010/main"/>
                  </a:ext>
                </a:extLst>
              </a:blip>
              <a:srcRect/>
              <a:stretch/>
            </p:blipFill>
            <p:spPr>
              <a:xfrm>
                <a:off x="-2253092" y="547413"/>
                <a:ext cx="1422744" cy="1046705"/>
              </a:xfrm>
              <a:prstGeom prst="rect">
                <a:avLst/>
              </a:prstGeom>
            </p:spPr>
          </p:pic>
          <p:pic>
            <p:nvPicPr>
              <p:cNvPr id="12" name="Picture 11">
                <a:extLst>
                  <a:ext uri="{FF2B5EF4-FFF2-40B4-BE49-F238E27FC236}">
                    <a16:creationId xmlns:a16="http://schemas.microsoft.com/office/drawing/2014/main" id="{A7CE6EA9-9E51-5C4B-B69F-6C40F692DFDD}"/>
                  </a:ext>
                </a:extLst>
              </p:cNvPr>
              <p:cNvPicPr>
                <a:picLocks noChangeAspect="1"/>
              </p:cNvPicPr>
              <p:nvPr userDrawn="1"/>
            </p:nvPicPr>
            <p:blipFill>
              <a:blip r:embed="rId14"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4070986" y="886624"/>
                <a:ext cx="1336490" cy="534596"/>
              </a:xfrm>
              <a:prstGeom prst="rect">
                <a:avLst/>
              </a:prstGeom>
            </p:spPr>
          </p:pic>
        </p:grpSp>
      </p:grpSp>
      <p:pic>
        <p:nvPicPr>
          <p:cNvPr id="3" name="Picture 2">
            <a:extLst>
              <a:ext uri="{FF2B5EF4-FFF2-40B4-BE49-F238E27FC236}">
                <a16:creationId xmlns:a16="http://schemas.microsoft.com/office/drawing/2014/main" id="{393218D0-639C-9446-8E4B-CC7CF89D431B}"/>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5792635" y="6628752"/>
            <a:ext cx="813050" cy="97212"/>
          </a:xfrm>
          <a:prstGeom prst="rect">
            <a:avLst/>
          </a:prstGeom>
        </p:spPr>
      </p:pic>
    </p:spTree>
    <p:extLst>
      <p:ext uri="{BB962C8B-B14F-4D97-AF65-F5344CB8AC3E}">
        <p14:creationId xmlns:p14="http://schemas.microsoft.com/office/powerpoint/2010/main" val="1086582252"/>
      </p:ext>
    </p:extLst>
  </p:cSld>
  <p:clrMap bg1="lt1" tx1="dk1" bg2="lt2" tx2="dk2" accent1="accent1" accent2="accent2" accent3="accent3" accent4="accent4" accent5="accent5" accent6="accent6" hlink="hlink" folHlink="folHlink"/>
  <p:sldLayoutIdLst>
    <p:sldLayoutId id="2147483680" r:id="rId1"/>
    <p:sldLayoutId id="2147483688" r:id="rId2"/>
    <p:sldLayoutId id="2147483693" r:id="rId3"/>
    <p:sldLayoutId id="2147483692" r:id="rId4"/>
    <p:sldLayoutId id="2147483689" r:id="rId5"/>
    <p:sldLayoutId id="2147483685" r:id="rId6"/>
    <p:sldLayoutId id="2147483690" r:id="rId7"/>
    <p:sldLayoutId id="2147483683" r:id="rId8"/>
    <p:sldLayoutId id="2147483691"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45.xml"/><Relationship Id="rId13" Type="http://schemas.openxmlformats.org/officeDocument/2006/relationships/slide" Target="slide62.xml"/><Relationship Id="rId3" Type="http://schemas.openxmlformats.org/officeDocument/2006/relationships/slide" Target="slide6.xml"/><Relationship Id="rId7" Type="http://schemas.openxmlformats.org/officeDocument/2006/relationships/slide" Target="slide40.xml"/><Relationship Id="rId12" Type="http://schemas.openxmlformats.org/officeDocument/2006/relationships/slide" Target="slide59.xml"/><Relationship Id="rId17" Type="http://schemas.openxmlformats.org/officeDocument/2006/relationships/slide" Target="slide80.xml"/><Relationship Id="rId2" Type="http://schemas.openxmlformats.org/officeDocument/2006/relationships/notesSlide" Target="../notesSlides/notesSlide2.xml"/><Relationship Id="rId16" Type="http://schemas.openxmlformats.org/officeDocument/2006/relationships/slide" Target="slide75.xml"/><Relationship Id="rId1" Type="http://schemas.openxmlformats.org/officeDocument/2006/relationships/slideLayout" Target="../slideLayouts/slideLayout8.xml"/><Relationship Id="rId6" Type="http://schemas.openxmlformats.org/officeDocument/2006/relationships/slide" Target="slide36.xml"/><Relationship Id="rId11" Type="http://schemas.openxmlformats.org/officeDocument/2006/relationships/slide" Target="slide54.xml"/><Relationship Id="rId5" Type="http://schemas.openxmlformats.org/officeDocument/2006/relationships/slide" Target="slide24.xml"/><Relationship Id="rId15" Type="http://schemas.openxmlformats.org/officeDocument/2006/relationships/slide" Target="slide72.xml"/><Relationship Id="rId10" Type="http://schemas.openxmlformats.org/officeDocument/2006/relationships/slide" Target="slide51.xml"/><Relationship Id="rId4" Type="http://schemas.openxmlformats.org/officeDocument/2006/relationships/slide" Target="slide12.xml"/><Relationship Id="rId9" Type="http://schemas.openxmlformats.org/officeDocument/2006/relationships/slide" Target="slide48.xml"/><Relationship Id="rId14" Type="http://schemas.openxmlformats.org/officeDocument/2006/relationships/slide" Target="slide67.xml"/></Relationships>
</file>

<file path=ppt/slides/_rels/slide3.xml.rels><?xml version="1.0" encoding="UTF-8" standalone="yes"?>
<Relationships xmlns="http://schemas.openxmlformats.org/package/2006/relationships"><Relationship Id="rId3" Type="http://schemas.openxmlformats.org/officeDocument/2006/relationships/hyperlink" Target="https://ahtowm43w.accounts.ondemand.com/saml2/idp/sso?sp=sp.accounts.sap.com&amp;RelayState=https://ahtowm43w.accounts.ondemand.com/ui/protected/profilemanagement" TargetMode="External"/><Relationship Id="rId2" Type="http://schemas.openxmlformats.org/officeDocument/2006/relationships/hyperlink" Target="https://nuhs-intranet/Group%20Human%20Resource%20Office/Pages/myHR%20Portal/myHR-Portal.aspx" TargetMode="Externa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slide" Target="slide6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 Target="slide2.xml"/><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hyperlink" Target="https://hcm44.sapsf.com/login?company=NUHS" TargetMode="External"/><Relationship Id="rId10" Type="http://schemas.microsoft.com/office/2007/relationships/hdphoto" Target="../media/hdphoto1.wdp"/><Relationship Id="rId4" Type="http://schemas.openxmlformats.org/officeDocument/2006/relationships/image" Target="../media/image15.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slide" Target="slide2.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slide" Target="slide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slide" Target="slide2.xm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slide" Target="slide2.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hyperlink" Target="http://www.hmail.sg/"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slide" Target="slide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1.jpeg"/><Relationship Id="rId7" Type="http://schemas.openxmlformats.org/officeDocument/2006/relationships/slide" Target="slide2.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5.jpeg"/><Relationship Id="rId7" Type="http://schemas.openxmlformats.org/officeDocument/2006/relationships/slide" Target="slide2.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2.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6.png"/><Relationship Id="rId7" Type="http://schemas.openxmlformats.org/officeDocument/2006/relationships/slide" Target="slide2.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7.png"/><Relationship Id="rId4" Type="http://schemas.openxmlformats.org/officeDocument/2006/relationships/image" Target="../media/image38.jpeg"/></Relationships>
</file>

<file path=ppt/slides/_rels/slide1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hyperlink" Target="https://hcm44.sapsf.com/login?company=NUHS#/login"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15.png"/><Relationship Id="rId4" Type="http://schemas.openxmlformats.org/officeDocument/2006/relationships/slide" Target="slide2.xml"/></Relationships>
</file>

<file path=ppt/slides/_rels/slide2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1.png"/><Relationship Id="rId7" Type="http://schemas.openxmlformats.org/officeDocument/2006/relationships/slide" Target="slide2.xml"/><Relationship Id="rId2" Type="http://schemas.openxmlformats.org/officeDocument/2006/relationships/hyperlink" Target="https://hcm44.sapsf.com/login?company=NUHS#/login" TargetMode="Externa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38.jpe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slide" Target="slide2.xml"/></Relationships>
</file>

<file path=ppt/slides/_rels/slide2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6.png"/><Relationship Id="rId7" Type="http://schemas.microsoft.com/office/2007/relationships/hdphoto" Target="../media/hdphoto2.wdp"/><Relationship Id="rId2" Type="http://schemas.openxmlformats.org/officeDocument/2006/relationships/image" Target="../media/image45.png"/><Relationship Id="rId1" Type="http://schemas.openxmlformats.org/officeDocument/2006/relationships/slideLayout" Target="../slideLayouts/slideLayout8.xml"/><Relationship Id="rId6" Type="http://schemas.openxmlformats.org/officeDocument/2006/relationships/image" Target="../media/image47.png"/><Relationship Id="rId5" Type="http://schemas.openxmlformats.org/officeDocument/2006/relationships/image" Target="../media/image15.png"/><Relationship Id="rId4" Type="http://schemas.openxmlformats.org/officeDocument/2006/relationships/slide" Target="slide2.xml"/><Relationship Id="rId9" Type="http://schemas.microsoft.com/office/2007/relationships/hdphoto" Target="../media/hdphoto3.wdp"/></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9.jp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slide" Target="slide2.xml"/><Relationship Id="rId4" Type="http://schemas.openxmlformats.org/officeDocument/2006/relationships/image" Target="../media/image51.jpg"/></Relationships>
</file>

<file path=ppt/slides/_rels/slide27.xml.rels><?xml version="1.0" encoding="UTF-8" standalone="yes"?>
<Relationships xmlns="http://schemas.openxmlformats.org/package/2006/relationships"><Relationship Id="rId3" Type="http://schemas.openxmlformats.org/officeDocument/2006/relationships/hyperlink" Target="http://www.hmail.sg/"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slide" Target="slide2.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1.jpeg"/><Relationship Id="rId7" Type="http://schemas.openxmlformats.org/officeDocument/2006/relationships/slide" Target="slide2.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2.png"/><Relationship Id="rId7" Type="http://schemas.openxmlformats.org/officeDocument/2006/relationships/slide" Target="slide2.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3.jpg"/><Relationship Id="rId5" Type="http://schemas.openxmlformats.org/officeDocument/2006/relationships/image" Target="../media/image52.jp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6.png"/><Relationship Id="rId7" Type="http://schemas.openxmlformats.org/officeDocument/2006/relationships/slide" Target="slide2.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7.png"/><Relationship Id="rId4" Type="http://schemas.openxmlformats.org/officeDocument/2006/relationships/image" Target="../media/image38.jpeg"/></Relationships>
</file>

<file path=ppt/slides/_rels/slide3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hyperlink" Target="https://hcm44.sapsf.com/login?company=NUHS#/login"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15.png"/><Relationship Id="rId4" Type="http://schemas.openxmlformats.org/officeDocument/2006/relationships/slide" Target="slide2.xml"/></Relationships>
</file>

<file path=ppt/slides/_rels/slide33.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hyperlink" Target="https://hcm44.sapsf.com/login?company=NUHS#/login" TargetMode="External"/><Relationship Id="rId7"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6.png"/><Relationship Id="rId4" Type="http://schemas.openxmlformats.org/officeDocument/2006/relationships/image" Target="../media/image41.png"/><Relationship Id="rId9" Type="http://schemas.openxmlformats.org/officeDocument/2006/relationships/image" Target="../media/image15.png"/></Relationships>
</file>

<file path=ppt/slides/_rels/slide3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slide" Target="slide2.xml"/><Relationship Id="rId4" Type="http://schemas.openxmlformats.org/officeDocument/2006/relationships/image" Target="../media/image56.jpg"/></Relationships>
</file>

<file path=ppt/slides/_rels/slide3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58.png"/><Relationship Id="rId7" Type="http://schemas.openxmlformats.org/officeDocument/2006/relationships/image" Target="../media/image60.png"/><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slide" Target="slide2.xml"/><Relationship Id="rId4" Type="http://schemas.openxmlformats.org/officeDocument/2006/relationships/image" Target="../media/image59.png"/></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slide" Target="slide40.xml"/><Relationship Id="rId7"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15.png"/><Relationship Id="rId4" Type="http://schemas.openxmlformats.org/officeDocument/2006/relationships/slide" Target="slide2.xml"/></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15.png"/><Relationship Id="rId4" Type="http://schemas.openxmlformats.org/officeDocument/2006/relationships/slide" Target="slide2.xml"/></Relationships>
</file>

<file path=ppt/slides/_rels/slide39.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slide" Target="slide48.xml"/><Relationship Id="rId7"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64.jpeg"/><Relationship Id="rId5" Type="http://schemas.openxmlformats.org/officeDocument/2006/relationships/image" Target="../media/image62.png"/><Relationship Id="rId4" Type="http://schemas.openxmlformats.org/officeDocument/2006/relationships/image" Target="../media/image37.png"/><Relationship Id="rId9" Type="http://schemas.openxmlformats.org/officeDocument/2006/relationships/image" Target="../media/image15.png"/></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65.jpg"/><Relationship Id="rId4" Type="http://schemas.openxmlformats.org/officeDocument/2006/relationships/image" Target="../media/image15.png"/></Relationships>
</file>

<file path=ppt/slides/_rels/slide4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66.jpg"/><Relationship Id="rId4" Type="http://schemas.openxmlformats.org/officeDocument/2006/relationships/image" Target="../media/image15.png"/></Relationships>
</file>

<file path=ppt/slides/_rels/slide4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67.jpg"/><Relationship Id="rId4" Type="http://schemas.openxmlformats.org/officeDocument/2006/relationships/image" Target="../media/image15.png"/></Relationships>
</file>

<file path=ppt/slides/_rels/slide4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68.jpg"/><Relationship Id="rId4" Type="http://schemas.openxmlformats.org/officeDocument/2006/relationships/image" Target="../media/image15.png"/></Relationships>
</file>

<file path=ppt/slides/_rels/slide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9.png"/><Relationship Id="rId7"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slide" Target="slide2.xml"/><Relationship Id="rId11" Type="http://schemas.microsoft.com/office/2007/relationships/hdphoto" Target="../media/hdphoto6.wdp"/><Relationship Id="rId5" Type="http://schemas.openxmlformats.org/officeDocument/2006/relationships/image" Target="../media/image71.png"/><Relationship Id="rId10" Type="http://schemas.openxmlformats.org/officeDocument/2006/relationships/image" Target="../media/image73.png"/><Relationship Id="rId4" Type="http://schemas.openxmlformats.org/officeDocument/2006/relationships/image" Target="../media/image70.png"/><Relationship Id="rId9" Type="http://schemas.microsoft.com/office/2007/relationships/hdphoto" Target="../media/hdphoto5.wdp"/></Relationships>
</file>

<file path=ppt/slides/_rels/slide47.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15.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image" Target="../media/image76.png"/><Relationship Id="rId4" Type="http://schemas.openxmlformats.org/officeDocument/2006/relationships/image" Target="../media/image75.png"/></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15.png"/></Relationships>
</file>

<file path=ppt/slides/_rels/slide5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slide" Target="slide2.xml"/><Relationship Id="rId7" Type="http://schemas.openxmlformats.org/officeDocument/2006/relationships/image" Target="../media/image64.jpe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37.png"/><Relationship Id="rId4" Type="http://schemas.openxmlformats.org/officeDocument/2006/relationships/image" Target="../media/image15.png"/></Relationships>
</file>

<file path=ppt/slides/_rels/slide5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77.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slide" Target="slide2.xml"/><Relationship Id="rId4" Type="http://schemas.openxmlformats.org/officeDocument/2006/relationships/image" Target="../media/image24.png"/></Relationships>
</file>

<file path=ppt/slides/_rels/slide53.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78.png"/><Relationship Id="rId4" Type="http://schemas.openxmlformats.org/officeDocument/2006/relationships/image" Target="../media/image15.png"/></Relationships>
</file>

<file path=ppt/slides/_rels/slide5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slide" Target="slide2.xml"/><Relationship Id="rId4" Type="http://schemas.openxmlformats.org/officeDocument/2006/relationships/image" Target="../media/image24.png"/></Relationships>
</file>

<file path=ppt/slides/_rels/slide5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slide" Target="slide2.xml"/></Relationships>
</file>

<file path=ppt/slides/_rels/slide5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15.png"/></Relationships>
</file>

<file path=ppt/slides/_rels/slide5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15.png"/></Relationships>
</file>

<file path=ppt/slides/_rels/slide5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6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slide" Target="slide2.xml"/><Relationship Id="rId4" Type="http://schemas.openxmlformats.org/officeDocument/2006/relationships/image" Target="../media/image24.png"/></Relationships>
</file>

<file path=ppt/slides/_rels/slide6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slide" Target="slide2.xml"/></Relationships>
</file>

<file path=ppt/slides/_rels/slide6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8.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6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slide" Target="slide2.xml"/><Relationship Id="rId4" Type="http://schemas.openxmlformats.org/officeDocument/2006/relationships/image" Target="../media/image24.png"/></Relationships>
</file>

<file path=ppt/slides/_rels/slide6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slide" Target="slide2.xml"/></Relationships>
</file>

<file path=ppt/slides/_rels/slide6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15.png"/></Relationships>
</file>

<file path=ppt/slides/_rels/slide6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85.png"/><Relationship Id="rId4" Type="http://schemas.openxmlformats.org/officeDocument/2006/relationships/image" Target="../media/image15.png"/></Relationships>
</file>

<file path=ppt/slides/_rels/slide6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slide" Target="slide2.xml"/><Relationship Id="rId4" Type="http://schemas.openxmlformats.org/officeDocument/2006/relationships/image" Target="../media/image24.png"/></Relationships>
</file>

<file path=ppt/slides/_rels/slide6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slide" Target="slide2.xml"/><Relationship Id="rId4" Type="http://schemas.openxmlformats.org/officeDocument/2006/relationships/image" Target="../media/image77.png"/></Relationships>
</file>

<file path=ppt/slides/_rels/slide7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7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87.png"/></Relationships>
</file>

<file path=ppt/slides/_rels/slide7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89.png"/><Relationship Id="rId4" Type="http://schemas.openxmlformats.org/officeDocument/2006/relationships/image" Target="../media/image15.png"/></Relationships>
</file>

<file path=ppt/slides/_rels/slide7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5.xml"/><Relationship Id="rId1" Type="http://schemas.openxmlformats.org/officeDocument/2006/relationships/slideLayout" Target="../slideLayouts/slideLayout7.xml"/><Relationship Id="rId5" Type="http://schemas.openxmlformats.org/officeDocument/2006/relationships/image" Target="../media/image90.png"/><Relationship Id="rId4" Type="http://schemas.openxmlformats.org/officeDocument/2006/relationships/image" Target="../media/image15.png"/></Relationships>
</file>

<file path=ppt/slides/_rels/slide7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5.png"/><Relationship Id="rId2" Type="http://schemas.openxmlformats.org/officeDocument/2006/relationships/notesSlide" Target="../notesSlides/notesSlide56.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image" Target="../media/image77.png"/><Relationship Id="rId4" Type="http://schemas.openxmlformats.org/officeDocument/2006/relationships/image" Target="../media/image24.png"/></Relationships>
</file>

<file path=ppt/slides/_rels/slide7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slide" Target="slide2.xml"/><Relationship Id="rId4" Type="http://schemas.openxmlformats.org/officeDocument/2006/relationships/image" Target="../media/image77.png"/></Relationships>
</file>

<file path=ppt/slides/_rels/slide7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7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7.xml"/><Relationship Id="rId5" Type="http://schemas.openxmlformats.org/officeDocument/2006/relationships/image" Target="../media/image92.png"/><Relationship Id="rId4" Type="http://schemas.openxmlformats.org/officeDocument/2006/relationships/image" Target="../media/image91.png"/></Relationships>
</file>

<file path=ppt/slides/_rels/slide8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slide" Target="slide2.xml"/><Relationship Id="rId4" Type="http://schemas.openxmlformats.org/officeDocument/2006/relationships/image" Target="../media/image24.png"/></Relationships>
</file>

<file path=ppt/slides/_rels/slide8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slide" Target="slide2.xml"/><Relationship Id="rId4" Type="http://schemas.openxmlformats.org/officeDocument/2006/relationships/image" Target="../media/image77.png"/></Relationships>
</file>

<file path=ppt/slides/_rels/slide8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8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7.xml"/><Relationship Id="rId4" Type="http://schemas.openxmlformats.org/officeDocument/2006/relationships/image" Target="../media/image93.png"/></Relationships>
</file>

<file path=ppt/slides/_rels/slide8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7.xml"/><Relationship Id="rId6" Type="http://schemas.openxmlformats.org/officeDocument/2006/relationships/image" Target="../media/image94.png"/><Relationship Id="rId5" Type="http://schemas.openxmlformats.org/officeDocument/2006/relationships/image" Target="../media/image38.jpeg"/><Relationship Id="rId4" Type="http://schemas.openxmlformats.org/officeDocument/2006/relationships/image" Target="../media/image36.png"/></Relationships>
</file>

<file path=ppt/slides/_rels/slide8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7.xml"/><Relationship Id="rId5" Type="http://schemas.openxmlformats.org/officeDocument/2006/relationships/image" Target="../media/image96.png"/><Relationship Id="rId4" Type="http://schemas.openxmlformats.org/officeDocument/2006/relationships/image" Target="../media/image95.png"/></Relationships>
</file>

<file path=ppt/slides/_rels/slide8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7.xml"/><Relationship Id="rId4" Type="http://schemas.openxmlformats.org/officeDocument/2006/relationships/image" Target="../media/image97.png"/></Relationships>
</file>

<file path=ppt/slides/_rels/slide8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2.xml"/><Relationship Id="rId1" Type="http://schemas.openxmlformats.org/officeDocument/2006/relationships/slideLayout" Target="../slideLayouts/slideLayout7.xml"/><Relationship Id="rId5" Type="http://schemas.openxmlformats.org/officeDocument/2006/relationships/image" Target="../media/image99.png"/><Relationship Id="rId4" Type="http://schemas.openxmlformats.org/officeDocument/2006/relationships/image" Target="../media/image9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49C0FE9-7470-4C99-8408-7A727CD1DEAC}"/>
              </a:ext>
            </a:extLst>
          </p:cNvPr>
          <p:cNvSpPr>
            <a:spLocks noGrp="1"/>
          </p:cNvSpPr>
          <p:nvPr/>
        </p:nvSpPr>
        <p:spPr>
          <a:xfrm>
            <a:off x="6912628" y="1692702"/>
            <a:ext cx="4907898" cy="2119010"/>
          </a:xfrm>
          <a:prstGeom prst="rect">
            <a:avLst/>
          </a:prstGeom>
        </p:spPr>
        <p:txBody>
          <a:bodyPr lIns="36000" tIns="36000" rIns="36000" bIns="36000" anchor="t"/>
          <a:lstStyle>
            <a:lvl1pPr algn="l" defTabSz="914400" rtl="0" eaLnBrk="1" latinLnBrk="0" hangingPunct="1">
              <a:lnSpc>
                <a:spcPct val="90000"/>
              </a:lnSpc>
              <a:spcBef>
                <a:spcPct val="0"/>
              </a:spcBef>
              <a:buNone/>
              <a:defRPr sz="4000" b="0" i="0" kern="1200">
                <a:solidFill>
                  <a:schemeClr val="tx2"/>
                </a:solidFill>
                <a:latin typeface="+mj-lt"/>
                <a:ea typeface="Heiti SC Medium" pitchFamily="2" charset="-128"/>
                <a:cs typeface="Gotham Pro Regular" panose="02000503040000020004" pitchFamily="2" charset="0"/>
              </a:defRPr>
            </a:lvl1pPr>
          </a:lstStyle>
          <a:p>
            <a:pPr>
              <a:spcBef>
                <a:spcPts val="600"/>
              </a:spcBef>
            </a:pPr>
            <a:r>
              <a:rPr lang="en-US" sz="3200" b="1" dirty="0" err="1">
                <a:ea typeface="Heiti SC Medium"/>
              </a:rPr>
              <a:t>myHR</a:t>
            </a:r>
            <a:r>
              <a:rPr lang="en-US" sz="3200" b="1" dirty="0">
                <a:ea typeface="Heiti SC Medium"/>
              </a:rPr>
              <a:t> Login</a:t>
            </a:r>
            <a:br>
              <a:rPr lang="en-US" sz="3200" dirty="0">
                <a:ea typeface="Heiti SC Medium"/>
              </a:rPr>
            </a:br>
            <a:br>
              <a:rPr lang="en-US" sz="2800" dirty="0"/>
            </a:br>
            <a:r>
              <a:rPr lang="en-US" sz="2400" dirty="0">
                <a:ea typeface="Heiti SC Medium"/>
              </a:rPr>
              <a:t>1. myHR Setup</a:t>
            </a:r>
          </a:p>
          <a:p>
            <a:pPr>
              <a:spcBef>
                <a:spcPts val="600"/>
              </a:spcBef>
            </a:pPr>
            <a:r>
              <a:rPr lang="en-US" sz="2400" dirty="0">
                <a:ea typeface="Heiti SC Medium"/>
              </a:rPr>
              <a:t>2. Password Reset PIN</a:t>
            </a:r>
          </a:p>
          <a:p>
            <a:pPr>
              <a:spcBef>
                <a:spcPts val="600"/>
              </a:spcBef>
            </a:pPr>
            <a:r>
              <a:rPr lang="en-US" sz="2400" dirty="0">
                <a:solidFill>
                  <a:schemeClr val="accent1"/>
                </a:solidFill>
                <a:ea typeface="Heiti SC Medium"/>
              </a:rPr>
              <a:t>3. User Profile Page</a:t>
            </a:r>
          </a:p>
          <a:p>
            <a:pPr>
              <a:spcBef>
                <a:spcPts val="600"/>
              </a:spcBef>
            </a:pPr>
            <a:endParaRPr lang="en-US" sz="2400" dirty="0">
              <a:solidFill>
                <a:schemeClr val="accent1"/>
              </a:solidFill>
              <a:ea typeface="Heiti SC Medium"/>
            </a:endParaRPr>
          </a:p>
        </p:txBody>
      </p:sp>
      <p:sp>
        <p:nvSpPr>
          <p:cNvPr id="2" name="Rectangle 1">
            <a:extLst>
              <a:ext uri="{FF2B5EF4-FFF2-40B4-BE49-F238E27FC236}">
                <a16:creationId xmlns:a16="http://schemas.microsoft.com/office/drawing/2014/main" id="{627AD64A-988B-429B-9432-94D09435A20E}"/>
              </a:ext>
            </a:extLst>
          </p:cNvPr>
          <p:cNvSpPr/>
          <p:nvPr/>
        </p:nvSpPr>
        <p:spPr>
          <a:xfrm>
            <a:off x="9366577" y="5496311"/>
            <a:ext cx="2736647" cy="369332"/>
          </a:xfrm>
          <a:prstGeom prst="rect">
            <a:avLst/>
          </a:prstGeom>
        </p:spPr>
        <p:txBody>
          <a:bodyPr wrap="none">
            <a:spAutoFit/>
          </a:bodyPr>
          <a:lstStyle/>
          <a:p>
            <a:pPr>
              <a:spcBef>
                <a:spcPts val="600"/>
              </a:spcBef>
            </a:pPr>
            <a:r>
              <a:rPr lang="en-US" dirty="0">
                <a:solidFill>
                  <a:schemeClr val="accent1"/>
                </a:solidFill>
                <a:ea typeface="Heiti SC Medium"/>
              </a:rPr>
              <a:t>Last update : 17.08.2026</a:t>
            </a:r>
          </a:p>
        </p:txBody>
      </p:sp>
    </p:spTree>
    <p:extLst>
      <p:ext uri="{BB962C8B-B14F-4D97-AF65-F5344CB8AC3E}">
        <p14:creationId xmlns:p14="http://schemas.microsoft.com/office/powerpoint/2010/main" val="2794140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2465AA9-CD7B-48E1-9829-F5DD73791036}"/>
              </a:ext>
            </a:extLst>
          </p:cNvPr>
          <p:cNvSpPr/>
          <p:nvPr/>
        </p:nvSpPr>
        <p:spPr>
          <a:xfrm>
            <a:off x="462589" y="882062"/>
            <a:ext cx="5423860" cy="5149615"/>
          </a:xfrm>
          <a:prstGeom prst="rect">
            <a:avLst/>
          </a:prstGeom>
        </p:spPr>
        <p:txBody>
          <a:bodyPr wrap="square" lIns="91440" tIns="45720" rIns="91440" bIns="45720" anchor="t">
            <a:spAutoFit/>
          </a:bodyPr>
          <a:lstStyle/>
          <a:p>
            <a:pPr marL="0" lvl="1">
              <a:lnSpc>
                <a:spcPct val="120000"/>
              </a:lnSpc>
              <a:spcBef>
                <a:spcPts val="600"/>
              </a:spcBef>
              <a:spcAft>
                <a:spcPts val="600"/>
              </a:spcAft>
              <a:buSzPct val="100000"/>
            </a:pPr>
            <a:r>
              <a:rPr lang="en-SG" sz="1600" b="1" dirty="0">
                <a:latin typeface="+mj-lt"/>
                <a:cs typeface="Arial"/>
              </a:rPr>
              <a:t>myHR Web Browser - Initial Setup</a:t>
            </a:r>
          </a:p>
          <a:p>
            <a:pPr marL="342900" lvl="1" indent="-342900">
              <a:lnSpc>
                <a:spcPct val="120000"/>
              </a:lnSpc>
              <a:spcBef>
                <a:spcPts val="600"/>
              </a:spcBef>
              <a:spcAft>
                <a:spcPts val="600"/>
              </a:spcAft>
              <a:buSzPct val="100000"/>
              <a:buFont typeface="Arial" panose="020B0604020202020204" pitchFamily="34" charset="0"/>
              <a:buChar char="•"/>
            </a:pPr>
            <a:r>
              <a:rPr lang="en-SG" sz="1600" dirty="0">
                <a:latin typeface="+mj-lt"/>
                <a:cs typeface="Arial"/>
                <a:hlinkClick r:id="rId3" action="ppaction://hlinksldjump"/>
              </a:rPr>
              <a:t>Request for myHR Account activation</a:t>
            </a:r>
            <a:endParaRPr lang="en-SG" sz="1600" dirty="0">
              <a:latin typeface="+mj-lt"/>
              <a:cs typeface="Arial"/>
            </a:endParaRPr>
          </a:p>
          <a:p>
            <a:pPr marL="342900" lvl="1" indent="-342900">
              <a:lnSpc>
                <a:spcPct val="120000"/>
              </a:lnSpc>
              <a:spcBef>
                <a:spcPts val="600"/>
              </a:spcBef>
              <a:spcAft>
                <a:spcPts val="600"/>
              </a:spcAft>
              <a:buSzPct val="100000"/>
              <a:buFont typeface="Arial" panose="020B0604020202020204" pitchFamily="34" charset="0"/>
              <a:buChar char="•"/>
            </a:pPr>
            <a:r>
              <a:rPr lang="en-SG" sz="1600" dirty="0">
                <a:latin typeface="+mj-lt"/>
                <a:cs typeface="Arial"/>
                <a:hlinkClick r:id="rId4" action="ppaction://hlinksldjump"/>
              </a:rPr>
              <a:t>Setup your myHR Account &amp; 2FA (For iOS Users)</a:t>
            </a:r>
            <a:endParaRPr lang="en-SG" sz="1600" dirty="0">
              <a:latin typeface="+mj-lt"/>
              <a:cs typeface="Arial"/>
            </a:endParaRPr>
          </a:p>
          <a:p>
            <a:pPr marL="342900" lvl="1" indent="-342900">
              <a:lnSpc>
                <a:spcPct val="120000"/>
              </a:lnSpc>
              <a:spcBef>
                <a:spcPts val="600"/>
              </a:spcBef>
              <a:spcAft>
                <a:spcPts val="600"/>
              </a:spcAft>
              <a:buSzPct val="100000"/>
              <a:buFont typeface="Arial" panose="020B0604020202020204" pitchFamily="34" charset="0"/>
              <a:buChar char="•"/>
            </a:pPr>
            <a:r>
              <a:rPr lang="en-SG" sz="1600" dirty="0">
                <a:latin typeface="+mj-lt"/>
                <a:cs typeface="Arial"/>
                <a:hlinkClick r:id="rId5" action="ppaction://hlinksldjump"/>
              </a:rPr>
              <a:t>Setup your myHR Account &amp; 2FA (For Android Users)</a:t>
            </a:r>
            <a:endParaRPr lang="en-SG" sz="1600" dirty="0">
              <a:latin typeface="+mj-lt"/>
              <a:cs typeface="Arial"/>
            </a:endParaRPr>
          </a:p>
          <a:p>
            <a:pPr marL="0" lvl="1">
              <a:lnSpc>
                <a:spcPct val="120000"/>
              </a:lnSpc>
              <a:spcBef>
                <a:spcPts val="600"/>
              </a:spcBef>
              <a:spcAft>
                <a:spcPts val="600"/>
              </a:spcAft>
              <a:buSzPct val="100000"/>
            </a:pPr>
            <a:endParaRPr lang="en-SG" sz="1600" dirty="0">
              <a:latin typeface="+mj-lt"/>
              <a:cs typeface="Arial"/>
            </a:endParaRPr>
          </a:p>
          <a:p>
            <a:pPr marL="0" lvl="1">
              <a:lnSpc>
                <a:spcPct val="120000"/>
              </a:lnSpc>
              <a:spcBef>
                <a:spcPts val="600"/>
              </a:spcBef>
              <a:spcAft>
                <a:spcPts val="600"/>
              </a:spcAft>
              <a:buSzPct val="100000"/>
            </a:pPr>
            <a:r>
              <a:rPr lang="en-SG" sz="1600" b="1" dirty="0">
                <a:latin typeface="+mj-lt"/>
                <a:cs typeface="Arial"/>
              </a:rPr>
              <a:t>myHR Mobile App</a:t>
            </a:r>
          </a:p>
          <a:p>
            <a:pPr marL="342900" lvl="1" indent="-342900">
              <a:lnSpc>
                <a:spcPct val="120000"/>
              </a:lnSpc>
              <a:spcBef>
                <a:spcPts val="600"/>
              </a:spcBef>
              <a:spcAft>
                <a:spcPts val="600"/>
              </a:spcAft>
              <a:buSzPct val="100000"/>
              <a:buFont typeface="Arial" panose="020B0604020202020204" pitchFamily="34" charset="0"/>
              <a:buChar char="•"/>
            </a:pPr>
            <a:r>
              <a:rPr lang="en-SG" sz="1600" dirty="0">
                <a:latin typeface="+mj-lt"/>
                <a:cs typeface="Arial"/>
                <a:hlinkClick r:id="rId6" action="ppaction://hlinksldjump"/>
              </a:rPr>
              <a:t>Login to myHR Mobile App</a:t>
            </a:r>
            <a:endParaRPr lang="en-SG" sz="1600" dirty="0">
              <a:latin typeface="+mj-lt"/>
              <a:cs typeface="Arial"/>
            </a:endParaRPr>
          </a:p>
          <a:p>
            <a:pPr marL="342900" lvl="1" indent="-342900">
              <a:lnSpc>
                <a:spcPct val="120000"/>
              </a:lnSpc>
              <a:spcBef>
                <a:spcPts val="600"/>
              </a:spcBef>
              <a:spcAft>
                <a:spcPts val="600"/>
              </a:spcAft>
              <a:buSzPct val="100000"/>
              <a:buFont typeface="Arial" panose="020B0604020202020204" pitchFamily="34" charset="0"/>
              <a:buChar char="•"/>
            </a:pPr>
            <a:r>
              <a:rPr lang="en-US" sz="1600" dirty="0">
                <a:latin typeface="+mj-lt"/>
                <a:hlinkClick r:id="rId7" action="ppaction://hlinksldjump"/>
              </a:rPr>
              <a:t>Download myHR Mobile App (for Huawei phones without Google services)</a:t>
            </a:r>
            <a:endParaRPr lang="en-US" sz="1600" dirty="0">
              <a:latin typeface="+mj-lt"/>
            </a:endParaRPr>
          </a:p>
          <a:p>
            <a:pPr marL="342900" lvl="1" indent="-342900">
              <a:lnSpc>
                <a:spcPct val="120000"/>
              </a:lnSpc>
              <a:spcBef>
                <a:spcPts val="600"/>
              </a:spcBef>
              <a:spcAft>
                <a:spcPts val="600"/>
              </a:spcAft>
              <a:buSzPct val="100000"/>
              <a:buFont typeface="Arial" panose="020B0604020202020204" pitchFamily="34" charset="0"/>
              <a:buChar char="•"/>
            </a:pPr>
            <a:r>
              <a:rPr lang="en-SG" sz="1600" dirty="0">
                <a:latin typeface="+mj-lt"/>
                <a:cs typeface="Arial"/>
                <a:hlinkClick r:id="rId8" action="ppaction://hlinksldjump"/>
              </a:rPr>
              <a:t>Activate Multiple Profile Feature in myHR Mobile</a:t>
            </a:r>
            <a:endParaRPr lang="en-SG" sz="1600" dirty="0">
              <a:latin typeface="+mj-lt"/>
              <a:cs typeface="Arial"/>
            </a:endParaRPr>
          </a:p>
          <a:p>
            <a:pPr marL="342900" lvl="1" indent="-342900">
              <a:lnSpc>
                <a:spcPct val="120000"/>
              </a:lnSpc>
              <a:spcBef>
                <a:spcPts val="600"/>
              </a:spcBef>
              <a:spcAft>
                <a:spcPts val="600"/>
              </a:spcAft>
              <a:buSzPct val="100000"/>
              <a:buFont typeface="Arial" panose="020B0604020202020204" pitchFamily="34" charset="0"/>
              <a:buChar char="•"/>
            </a:pPr>
            <a:r>
              <a:rPr lang="en-US" sz="1600" dirty="0">
                <a:latin typeface="+mj-lt"/>
                <a:cs typeface="Arial"/>
                <a:hlinkClick r:id="rId9" action="ppaction://hlinksldjump"/>
              </a:rPr>
              <a:t>Reset myHR Mobile Profile after 6 months Expiry</a:t>
            </a:r>
            <a:endParaRPr lang="en-US" sz="1600" dirty="0">
              <a:latin typeface="+mj-lt"/>
              <a:cs typeface="Arial"/>
            </a:endParaRPr>
          </a:p>
          <a:p>
            <a:pPr marL="342900" lvl="1" indent="-342900">
              <a:lnSpc>
                <a:spcPct val="120000"/>
              </a:lnSpc>
              <a:spcBef>
                <a:spcPts val="600"/>
              </a:spcBef>
              <a:spcAft>
                <a:spcPts val="600"/>
              </a:spcAft>
              <a:buSzPct val="100000"/>
              <a:buFont typeface="Arial" panose="020B0604020202020204" pitchFamily="34" charset="0"/>
              <a:buChar char="•"/>
            </a:pPr>
            <a:endParaRPr lang="en-US" sz="1600" dirty="0">
              <a:latin typeface="+mj-lt"/>
              <a:cs typeface="Arial"/>
            </a:endParaRPr>
          </a:p>
        </p:txBody>
      </p:sp>
      <p:sp>
        <p:nvSpPr>
          <p:cNvPr id="7" name="Title 1">
            <a:extLst>
              <a:ext uri="{FF2B5EF4-FFF2-40B4-BE49-F238E27FC236}">
                <a16:creationId xmlns:a16="http://schemas.microsoft.com/office/drawing/2014/main" id="{57FACCBA-38AD-4E51-B87E-2DCDA19E546D}"/>
              </a:ext>
            </a:extLst>
          </p:cNvPr>
          <p:cNvSpPr txBox="1">
            <a:spLocks/>
          </p:cNvSpPr>
          <p:nvPr/>
        </p:nvSpPr>
        <p:spPr>
          <a:xfrm>
            <a:off x="0" y="340824"/>
            <a:ext cx="5259984" cy="54123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3000" kern="1200" spc="-120" baseline="0">
                <a:solidFill>
                  <a:schemeClr val="bg1"/>
                </a:solidFill>
                <a:latin typeface="Calibri" panose="020F0502020204030204" pitchFamily="34" charset="0"/>
                <a:ea typeface="+mj-ea"/>
                <a:cs typeface="+mj-cs"/>
              </a:defRPr>
            </a:lvl1pPr>
          </a:lstStyle>
          <a:p>
            <a:endParaRPr lang="en-AU" sz="2000"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
        <p:nvSpPr>
          <p:cNvPr id="9" name="Title 1">
            <a:extLst>
              <a:ext uri="{FF2B5EF4-FFF2-40B4-BE49-F238E27FC236}">
                <a16:creationId xmlns:a16="http://schemas.microsoft.com/office/drawing/2014/main" id="{00A4ED90-1FB0-423D-880C-4DC32A8B0A0E}"/>
              </a:ext>
            </a:extLst>
          </p:cNvPr>
          <p:cNvSpPr>
            <a:spLocks noGrp="1"/>
          </p:cNvSpPr>
          <p:nvPr>
            <p:ph type="title"/>
          </p:nvPr>
        </p:nvSpPr>
        <p:spPr>
          <a:xfrm>
            <a:off x="136390" y="162778"/>
            <a:ext cx="5650017" cy="319343"/>
          </a:xfrm>
        </p:spPr>
        <p:txBody>
          <a:bodyPr/>
          <a:lstStyle/>
          <a:p>
            <a:r>
              <a:rPr lang="en-PH" dirty="0"/>
              <a:t>Table of Contents</a:t>
            </a:r>
            <a:endParaRPr lang="en-SG" dirty="0"/>
          </a:p>
        </p:txBody>
      </p:sp>
      <p:sp>
        <p:nvSpPr>
          <p:cNvPr id="8" name="TextBox 7">
            <a:extLst>
              <a:ext uri="{FF2B5EF4-FFF2-40B4-BE49-F238E27FC236}">
                <a16:creationId xmlns:a16="http://schemas.microsoft.com/office/drawing/2014/main" id="{921B25BF-3650-4D6B-BBF5-2B63769F8BEF}"/>
              </a:ext>
            </a:extLst>
          </p:cNvPr>
          <p:cNvSpPr txBox="1"/>
          <p:nvPr/>
        </p:nvSpPr>
        <p:spPr>
          <a:xfrm>
            <a:off x="6349038" y="882062"/>
            <a:ext cx="5545628" cy="4546373"/>
          </a:xfrm>
          <a:prstGeom prst="rect">
            <a:avLst/>
          </a:prstGeom>
          <a:noFill/>
        </p:spPr>
        <p:txBody>
          <a:bodyPr wrap="square">
            <a:spAutoFit/>
          </a:bodyPr>
          <a:lstStyle/>
          <a:p>
            <a:pPr marL="0" lvl="1">
              <a:lnSpc>
                <a:spcPct val="120000"/>
              </a:lnSpc>
              <a:spcBef>
                <a:spcPts val="600"/>
              </a:spcBef>
              <a:spcAft>
                <a:spcPts val="600"/>
              </a:spcAft>
              <a:buSzPct val="100000"/>
            </a:pPr>
            <a:r>
              <a:rPr lang="en-SG" sz="1600" b="1" dirty="0">
                <a:latin typeface="+mj-lt"/>
                <a:cs typeface="Arial"/>
              </a:rPr>
              <a:t>myHR Web Browser (After Initial Setup)</a:t>
            </a:r>
            <a:endParaRPr lang="en-SG" sz="1600" b="1" dirty="0">
              <a:latin typeface="+mj-lt"/>
              <a:cs typeface="Arial"/>
              <a:hlinkClick r:id="rId10" action="ppaction://hlinksldjump"/>
            </a:endParaRPr>
          </a:p>
          <a:p>
            <a:pPr marL="342900" lvl="1" indent="-342900">
              <a:lnSpc>
                <a:spcPct val="120000"/>
              </a:lnSpc>
              <a:spcBef>
                <a:spcPts val="600"/>
              </a:spcBef>
              <a:spcAft>
                <a:spcPts val="600"/>
              </a:spcAft>
              <a:buSzPct val="100000"/>
              <a:buFont typeface="Arial" panose="020B0604020202020204" pitchFamily="34" charset="0"/>
              <a:buChar char="•"/>
            </a:pPr>
            <a:r>
              <a:rPr lang="en-SG" sz="1600" dirty="0">
                <a:latin typeface="+mj-lt"/>
                <a:cs typeface="Arial"/>
                <a:hlinkClick r:id="rId10" action="ppaction://hlinksldjump"/>
              </a:rPr>
              <a:t>Login to myHR Web Browser</a:t>
            </a:r>
            <a:endParaRPr lang="en-SG" sz="1600" dirty="0">
              <a:latin typeface="+mj-lt"/>
              <a:cs typeface="Arial"/>
            </a:endParaRPr>
          </a:p>
          <a:p>
            <a:pPr marL="342900" lvl="1" indent="-342900">
              <a:lnSpc>
                <a:spcPct val="120000"/>
              </a:lnSpc>
              <a:spcBef>
                <a:spcPts val="600"/>
              </a:spcBef>
              <a:spcAft>
                <a:spcPts val="600"/>
              </a:spcAft>
              <a:buSzPct val="100000"/>
              <a:buFont typeface="Arial" panose="020B0604020202020204" pitchFamily="34" charset="0"/>
              <a:buChar char="•"/>
            </a:pPr>
            <a:r>
              <a:rPr lang="en-SG" sz="1600" dirty="0">
                <a:latin typeface="+mj-lt"/>
                <a:cs typeface="Arial"/>
                <a:hlinkClick r:id="rId11" action="ppaction://hlinksldjump"/>
              </a:rPr>
              <a:t>Activate your Password Reset PIN</a:t>
            </a:r>
            <a:endParaRPr lang="en-SG" sz="1600" dirty="0">
              <a:latin typeface="+mj-lt"/>
              <a:cs typeface="Arial"/>
            </a:endParaRPr>
          </a:p>
          <a:p>
            <a:pPr marL="342900" lvl="1" indent="-342900">
              <a:lnSpc>
                <a:spcPct val="120000"/>
              </a:lnSpc>
              <a:spcBef>
                <a:spcPts val="600"/>
              </a:spcBef>
              <a:spcAft>
                <a:spcPts val="600"/>
              </a:spcAft>
              <a:buSzPct val="100000"/>
              <a:buFont typeface="Arial" panose="020B0604020202020204" pitchFamily="34" charset="0"/>
              <a:buChar char="•"/>
            </a:pPr>
            <a:r>
              <a:rPr lang="en-SG" sz="1600" dirty="0">
                <a:latin typeface="+mj-lt"/>
                <a:cs typeface="Arial"/>
                <a:hlinkClick r:id="rId12" action="ppaction://hlinksldjump"/>
              </a:rPr>
              <a:t>Change your password using corporate email</a:t>
            </a:r>
            <a:endParaRPr lang="en-SG" sz="1600" dirty="0">
              <a:latin typeface="+mj-lt"/>
              <a:cs typeface="Arial"/>
            </a:endParaRPr>
          </a:p>
          <a:p>
            <a:pPr marL="342900" lvl="1" indent="-342900">
              <a:lnSpc>
                <a:spcPct val="120000"/>
              </a:lnSpc>
              <a:spcBef>
                <a:spcPts val="600"/>
              </a:spcBef>
              <a:spcAft>
                <a:spcPts val="600"/>
              </a:spcAft>
              <a:buSzPct val="100000"/>
              <a:buFont typeface="Arial" panose="020B0604020202020204" pitchFamily="34" charset="0"/>
              <a:buChar char="•"/>
            </a:pPr>
            <a:r>
              <a:rPr lang="en-SG" sz="1600" dirty="0">
                <a:cs typeface="Arial"/>
                <a:hlinkClick r:id="rId13" action="ppaction://hlinksldjump"/>
              </a:rPr>
              <a:t>Change your password using Password Reset PIN</a:t>
            </a:r>
            <a:endParaRPr lang="en-SG" sz="1600" dirty="0">
              <a:latin typeface="+mj-lt"/>
              <a:cs typeface="Arial"/>
            </a:endParaRPr>
          </a:p>
          <a:p>
            <a:pPr marL="342900" lvl="1" indent="-342900">
              <a:lnSpc>
                <a:spcPct val="120000"/>
              </a:lnSpc>
              <a:spcBef>
                <a:spcPts val="600"/>
              </a:spcBef>
              <a:spcAft>
                <a:spcPts val="600"/>
              </a:spcAft>
              <a:buSzPct val="100000"/>
              <a:buFont typeface="Arial" panose="020B0604020202020204" pitchFamily="34" charset="0"/>
              <a:buChar char="•"/>
            </a:pPr>
            <a:r>
              <a:rPr lang="en-SG" sz="1600" dirty="0">
                <a:latin typeface="+mj-lt"/>
                <a:cs typeface="Arial"/>
                <a:hlinkClick r:id="rId14" action="ppaction://hlinksldjump"/>
              </a:rPr>
              <a:t>Change your password using User Profile Page</a:t>
            </a:r>
            <a:endParaRPr lang="en-SG" sz="1600" dirty="0">
              <a:latin typeface="+mj-lt"/>
              <a:cs typeface="Arial"/>
            </a:endParaRPr>
          </a:p>
          <a:p>
            <a:pPr marL="342900" lvl="1" indent="-342900">
              <a:lnSpc>
                <a:spcPct val="120000"/>
              </a:lnSpc>
              <a:spcBef>
                <a:spcPts val="600"/>
              </a:spcBef>
              <a:spcAft>
                <a:spcPts val="600"/>
              </a:spcAft>
              <a:buSzPct val="100000"/>
              <a:buFont typeface="Arial" panose="020B0604020202020204" pitchFamily="34" charset="0"/>
              <a:buChar char="•"/>
            </a:pPr>
            <a:r>
              <a:rPr lang="en-SG" sz="1600" dirty="0">
                <a:cs typeface="Arial"/>
                <a:hlinkClick r:id="rId15" action="ppaction://hlinksldjump"/>
              </a:rPr>
              <a:t>Reset password after 6 months password expiry</a:t>
            </a:r>
            <a:endParaRPr lang="en-SG" sz="1600" dirty="0">
              <a:latin typeface="+mj-lt"/>
              <a:cs typeface="Arial"/>
            </a:endParaRPr>
          </a:p>
          <a:p>
            <a:pPr marL="342900" lvl="1" indent="-342900">
              <a:lnSpc>
                <a:spcPct val="120000"/>
              </a:lnSpc>
              <a:spcBef>
                <a:spcPts val="600"/>
              </a:spcBef>
              <a:spcAft>
                <a:spcPts val="600"/>
              </a:spcAft>
              <a:buSzPct val="100000"/>
              <a:buFont typeface="Arial" panose="020B0604020202020204" pitchFamily="34" charset="0"/>
              <a:buChar char="•"/>
            </a:pPr>
            <a:r>
              <a:rPr lang="en-SG" sz="1600" dirty="0">
                <a:latin typeface="+mj-lt"/>
                <a:cs typeface="Arial"/>
                <a:hlinkClick r:id="rId16" action="ppaction://hlinksldjump"/>
              </a:rPr>
              <a:t>Change your Password Reset PIN using User Profile Page</a:t>
            </a:r>
            <a:endParaRPr lang="en-SG" sz="1600" dirty="0">
              <a:latin typeface="+mj-lt"/>
              <a:cs typeface="Arial"/>
            </a:endParaRPr>
          </a:p>
          <a:p>
            <a:pPr marL="342900" lvl="1" indent="-342900">
              <a:lnSpc>
                <a:spcPct val="120000"/>
              </a:lnSpc>
              <a:spcBef>
                <a:spcPts val="600"/>
              </a:spcBef>
              <a:spcAft>
                <a:spcPts val="600"/>
              </a:spcAft>
              <a:buSzPct val="100000"/>
              <a:buFont typeface="Arial" panose="020B0604020202020204" pitchFamily="34" charset="0"/>
              <a:buChar char="•"/>
            </a:pPr>
            <a:r>
              <a:rPr lang="en-SG" sz="1600" dirty="0">
                <a:latin typeface="+mj-lt"/>
                <a:cs typeface="Arial"/>
                <a:hlinkClick r:id="rId17" action="ppaction://hlinksldjump"/>
              </a:rPr>
              <a:t>Change/ deactivate your 2FA device using User Profile Page</a:t>
            </a:r>
            <a:endParaRPr lang="en-SG" sz="1600" dirty="0">
              <a:latin typeface="+mj-lt"/>
              <a:cs typeface="Arial"/>
            </a:endParaRPr>
          </a:p>
        </p:txBody>
      </p:sp>
    </p:spTree>
    <p:extLst>
      <p:ext uri="{BB962C8B-B14F-4D97-AF65-F5344CB8AC3E}">
        <p14:creationId xmlns:p14="http://schemas.microsoft.com/office/powerpoint/2010/main" val="366862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myHR Support Mode</a:t>
            </a:r>
            <a:endParaRPr lang="en-SG" dirty="0"/>
          </a:p>
        </p:txBody>
      </p:sp>
      <p:graphicFrame>
        <p:nvGraphicFramePr>
          <p:cNvPr id="3" name="Table 2"/>
          <p:cNvGraphicFramePr>
            <a:graphicFrameLocks noGrp="1"/>
          </p:cNvGraphicFramePr>
          <p:nvPr>
            <p:extLst>
              <p:ext uri="{D42A27DB-BD31-4B8C-83A1-F6EECF244321}">
                <p14:modId xmlns:p14="http://schemas.microsoft.com/office/powerpoint/2010/main" val="3424593076"/>
              </p:ext>
            </p:extLst>
          </p:nvPr>
        </p:nvGraphicFramePr>
        <p:xfrm>
          <a:off x="256031" y="549766"/>
          <a:ext cx="11714298" cy="6126480"/>
        </p:xfrm>
        <a:graphic>
          <a:graphicData uri="http://schemas.openxmlformats.org/drawingml/2006/table">
            <a:tbl>
              <a:tblPr firstRow="1" bandRow="1">
                <a:tableStyleId>{5C22544A-7EE6-4342-B048-85BDC9FD1C3A}</a:tableStyleId>
              </a:tblPr>
              <a:tblGrid>
                <a:gridCol w="576176">
                  <a:extLst>
                    <a:ext uri="{9D8B030D-6E8A-4147-A177-3AD203B41FA5}">
                      <a16:colId xmlns:a16="http://schemas.microsoft.com/office/drawing/2014/main" val="1064989017"/>
                    </a:ext>
                  </a:extLst>
                </a:gridCol>
                <a:gridCol w="2845941">
                  <a:extLst>
                    <a:ext uri="{9D8B030D-6E8A-4147-A177-3AD203B41FA5}">
                      <a16:colId xmlns:a16="http://schemas.microsoft.com/office/drawing/2014/main" val="4103996119"/>
                    </a:ext>
                  </a:extLst>
                </a:gridCol>
                <a:gridCol w="1706652">
                  <a:extLst>
                    <a:ext uri="{9D8B030D-6E8A-4147-A177-3AD203B41FA5}">
                      <a16:colId xmlns:a16="http://schemas.microsoft.com/office/drawing/2014/main" val="693989258"/>
                    </a:ext>
                  </a:extLst>
                </a:gridCol>
                <a:gridCol w="1745465">
                  <a:extLst>
                    <a:ext uri="{9D8B030D-6E8A-4147-A177-3AD203B41FA5}">
                      <a16:colId xmlns:a16="http://schemas.microsoft.com/office/drawing/2014/main" val="3991094547"/>
                    </a:ext>
                  </a:extLst>
                </a:gridCol>
                <a:gridCol w="4840064">
                  <a:extLst>
                    <a:ext uri="{9D8B030D-6E8A-4147-A177-3AD203B41FA5}">
                      <a16:colId xmlns:a16="http://schemas.microsoft.com/office/drawing/2014/main" val="3779690324"/>
                    </a:ext>
                  </a:extLst>
                </a:gridCol>
              </a:tblGrid>
              <a:tr h="370840">
                <a:tc>
                  <a:txBody>
                    <a:bodyPr/>
                    <a:lstStyle/>
                    <a:p>
                      <a:r>
                        <a:rPr lang="en-US" sz="1800" dirty="0"/>
                        <a:t>s/n</a:t>
                      </a:r>
                      <a:endParaRPr lang="en-SG" sz="1800" dirty="0"/>
                    </a:p>
                  </a:txBody>
                  <a:tcPr/>
                </a:tc>
                <a:tc>
                  <a:txBody>
                    <a:bodyPr/>
                    <a:lstStyle/>
                    <a:p>
                      <a:r>
                        <a:rPr lang="en-US" sz="1800" dirty="0"/>
                        <a:t>Purpose</a:t>
                      </a:r>
                      <a:endParaRPr lang="en-SG" sz="1800" dirty="0"/>
                    </a:p>
                  </a:txBody>
                  <a:tcPr/>
                </a:tc>
                <a:tc>
                  <a:txBody>
                    <a:bodyPr/>
                    <a:lstStyle/>
                    <a:p>
                      <a:pPr algn="ctr"/>
                      <a:r>
                        <a:rPr lang="en-US" sz="1800" dirty="0"/>
                        <a:t>Email to IT Service Desk</a:t>
                      </a:r>
                      <a:endParaRPr lang="en-SG" sz="1800" dirty="0"/>
                    </a:p>
                  </a:txBody>
                  <a:tcPr/>
                </a:tc>
                <a:tc>
                  <a:txBody>
                    <a:bodyPr/>
                    <a:lstStyle/>
                    <a:p>
                      <a:pPr algn="ctr"/>
                      <a:r>
                        <a:rPr lang="en-US" sz="1800" dirty="0"/>
                        <a:t>Call</a:t>
                      </a:r>
                      <a:r>
                        <a:rPr lang="en-US" sz="1800" baseline="0" dirty="0"/>
                        <a:t> IT Service Desk </a:t>
                      </a:r>
                      <a:r>
                        <a:rPr lang="en-US" sz="1800" dirty="0"/>
                        <a:t>Hotline</a:t>
                      </a:r>
                      <a:endParaRPr lang="en-SG" sz="1800" dirty="0"/>
                    </a:p>
                  </a:txBody>
                  <a:tcPr/>
                </a:tc>
                <a:tc>
                  <a:txBody>
                    <a:bodyPr/>
                    <a:lstStyle/>
                    <a:p>
                      <a:r>
                        <a:rPr lang="en-US" sz="1800" baseline="0" dirty="0"/>
                        <a:t>Self Help</a:t>
                      </a:r>
                      <a:endParaRPr lang="en-SG" sz="1800" dirty="0"/>
                    </a:p>
                  </a:txBody>
                  <a:tcPr/>
                </a:tc>
                <a:extLst>
                  <a:ext uri="{0D108BD9-81ED-4DB2-BD59-A6C34878D82A}">
                    <a16:rowId xmlns:a16="http://schemas.microsoft.com/office/drawing/2014/main" val="123663212"/>
                  </a:ext>
                </a:extLst>
              </a:tr>
              <a:tr h="370840">
                <a:tc>
                  <a:txBody>
                    <a:bodyPr/>
                    <a:lstStyle/>
                    <a:p>
                      <a:r>
                        <a:rPr lang="en-US" sz="1800" dirty="0"/>
                        <a:t>1</a:t>
                      </a:r>
                      <a:endParaRPr lang="en-SG" sz="1800" dirty="0"/>
                    </a:p>
                  </a:txBody>
                  <a:tcPr/>
                </a:tc>
                <a:tc>
                  <a:txBody>
                    <a:bodyPr/>
                    <a:lstStyle/>
                    <a:p>
                      <a:r>
                        <a:rPr lang="en-US" sz="1800" dirty="0"/>
                        <a:t>myHR enquiry</a:t>
                      </a:r>
                    </a:p>
                    <a:p>
                      <a:endParaRPr lang="en-SG" sz="1800" dirty="0"/>
                    </a:p>
                  </a:txBody>
                  <a:tcPr/>
                </a:tc>
                <a:tc>
                  <a:txBody>
                    <a:bodyPr/>
                    <a:lstStyle/>
                    <a:p>
                      <a:pPr algn="ctr"/>
                      <a:r>
                        <a:rPr lang="en-US" sz="1800" dirty="0"/>
                        <a:t>Yes</a:t>
                      </a:r>
                      <a:endParaRPr lang="en-SG" sz="1800" dirty="0"/>
                    </a:p>
                  </a:txBody>
                  <a:tcPr/>
                </a:tc>
                <a:tc>
                  <a:txBody>
                    <a:bodyPr/>
                    <a:lstStyle/>
                    <a:p>
                      <a:pPr algn="ctr"/>
                      <a:r>
                        <a:rPr lang="en-US" sz="1800" dirty="0"/>
                        <a:t>Yes</a:t>
                      </a:r>
                      <a:endParaRPr lang="en-SG" sz="1800" dirty="0"/>
                    </a:p>
                  </a:txBody>
                  <a:tcPr/>
                </a:tc>
                <a:tc>
                  <a:txBody>
                    <a:bodyPr/>
                    <a:lstStyle/>
                    <a:p>
                      <a:r>
                        <a:rPr lang="en-US" sz="1800" dirty="0">
                          <a:hlinkClick r:id="rId2"/>
                        </a:rPr>
                        <a:t>myHR Portal</a:t>
                      </a:r>
                      <a:endParaRPr lang="en-SG" sz="1800" dirty="0"/>
                    </a:p>
                  </a:txBody>
                  <a:tcPr/>
                </a:tc>
                <a:extLst>
                  <a:ext uri="{0D108BD9-81ED-4DB2-BD59-A6C34878D82A}">
                    <a16:rowId xmlns:a16="http://schemas.microsoft.com/office/drawing/2014/main" val="270610096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2</a:t>
                      </a:r>
                      <a:endParaRPr lang="en-SG" sz="1800" dirty="0"/>
                    </a:p>
                    <a:p>
                      <a:endParaRPr lang="en-SG" sz="1800" dirty="0"/>
                    </a:p>
                  </a:txBody>
                  <a:tcPr/>
                </a:tc>
                <a:tc>
                  <a:txBody>
                    <a:bodyPr/>
                    <a:lstStyle/>
                    <a:p>
                      <a:r>
                        <a:rPr lang="en-US" sz="1800" dirty="0"/>
                        <a:t>For 1</a:t>
                      </a:r>
                      <a:r>
                        <a:rPr lang="en-US" sz="1800" baseline="30000" dirty="0"/>
                        <a:t>st</a:t>
                      </a:r>
                      <a:r>
                        <a:rPr lang="en-US" sz="1800" dirty="0"/>
                        <a:t> time login to myHR</a:t>
                      </a:r>
                      <a:endParaRPr lang="en-SG" sz="1800" dirty="0"/>
                    </a:p>
                  </a:txBody>
                  <a:tcPr/>
                </a:tc>
                <a:tc>
                  <a:txBody>
                    <a:bodyPr/>
                    <a:lstStyle/>
                    <a:p>
                      <a:pPr algn="ctr"/>
                      <a:r>
                        <a:rPr lang="en-US" sz="1800" dirty="0"/>
                        <a:t>Yes</a:t>
                      </a:r>
                      <a:endParaRPr lang="en-SG" sz="1800" dirty="0"/>
                    </a:p>
                  </a:txBody>
                  <a:tcPr/>
                </a:tc>
                <a:tc>
                  <a:txBody>
                    <a:bodyPr/>
                    <a:lstStyle/>
                    <a:p>
                      <a:pPr algn="ctr"/>
                      <a:r>
                        <a:rPr lang="en-US" sz="1800" dirty="0"/>
                        <a:t>Yes</a:t>
                      </a:r>
                      <a:endParaRPr lang="en-SG" sz="1800" dirty="0"/>
                    </a:p>
                  </a:txBody>
                  <a:tcPr/>
                </a:tc>
                <a:tc>
                  <a:txBody>
                    <a:bodyPr/>
                    <a:lstStyle/>
                    <a:p>
                      <a:r>
                        <a:rPr lang="en-SG" sz="1800" dirty="0"/>
                        <a:t>Default Password (expires after 14 days): </a:t>
                      </a:r>
                      <a:br>
                        <a:rPr lang="en-SG" sz="1800" dirty="0"/>
                      </a:br>
                      <a:r>
                        <a:rPr lang="en-SG" sz="1800" dirty="0"/>
                        <a:t>Last four character of your NRIC (in uppercase for the alphabet), your Birthdate (DDMMYYYY) and !</a:t>
                      </a:r>
                      <a:r>
                        <a:rPr lang="en-SG" sz="1800" dirty="0" err="1"/>
                        <a:t>nuhs</a:t>
                      </a:r>
                      <a:r>
                        <a:rPr lang="en-SG" sz="1800" dirty="0"/>
                        <a:t> (E.g. 123A11041980!nuhs)</a:t>
                      </a:r>
                    </a:p>
                  </a:txBody>
                  <a:tcPr/>
                </a:tc>
                <a:extLst>
                  <a:ext uri="{0D108BD9-81ED-4DB2-BD59-A6C34878D82A}">
                    <a16:rowId xmlns:a16="http://schemas.microsoft.com/office/drawing/2014/main" val="559942098"/>
                  </a:ext>
                </a:extLst>
              </a:tr>
              <a:tr h="370840">
                <a:tc>
                  <a:txBody>
                    <a:bodyPr/>
                    <a:lstStyle/>
                    <a:p>
                      <a:r>
                        <a:rPr lang="en-US" sz="1800" dirty="0"/>
                        <a:t>3</a:t>
                      </a:r>
                      <a:endParaRPr lang="en-SG" sz="1800" dirty="0"/>
                    </a:p>
                  </a:txBody>
                  <a:tcPr/>
                </a:tc>
                <a:tc>
                  <a:txBody>
                    <a:bodyPr/>
                    <a:lstStyle/>
                    <a:p>
                      <a:r>
                        <a:rPr lang="en-US" sz="1800" dirty="0"/>
                        <a:t>Request Password for browser</a:t>
                      </a:r>
                      <a:r>
                        <a:rPr lang="en-US" sz="1800" baseline="0" dirty="0"/>
                        <a:t> login</a:t>
                      </a:r>
                      <a:endParaRPr lang="en-SG" sz="1800" dirty="0"/>
                    </a:p>
                  </a:txBody>
                  <a:tcPr/>
                </a:tc>
                <a:tc>
                  <a:txBody>
                    <a:bodyPr/>
                    <a:lstStyle/>
                    <a:p>
                      <a:pPr algn="ctr"/>
                      <a:r>
                        <a:rPr lang="en-US" sz="1800" dirty="0"/>
                        <a:t>Yes</a:t>
                      </a:r>
                      <a:endParaRPr lang="en-SG" sz="1800" dirty="0"/>
                    </a:p>
                  </a:txBody>
                  <a:tcPr/>
                </a:tc>
                <a:tc>
                  <a:txBody>
                    <a:bodyPr/>
                    <a:lstStyle/>
                    <a:p>
                      <a:pPr algn="ctr"/>
                      <a:r>
                        <a:rPr lang="en-US" sz="1800" dirty="0"/>
                        <a:t>Yes</a:t>
                      </a:r>
                      <a:endParaRPr lang="en-SG" sz="1800" dirty="0"/>
                    </a:p>
                  </a:txBody>
                  <a:tcPr/>
                </a:tc>
                <a:tc>
                  <a:txBody>
                    <a:bodyPr/>
                    <a:lstStyle/>
                    <a:p>
                      <a:r>
                        <a:rPr lang="en-US" sz="1800" dirty="0"/>
                        <a:t>Click “Forget Password”</a:t>
                      </a:r>
                      <a:r>
                        <a:rPr lang="en-US" sz="1800" baseline="0" dirty="0"/>
                        <a:t> at login page</a:t>
                      </a:r>
                      <a:r>
                        <a:rPr lang="en-US" sz="1800" dirty="0"/>
                        <a:t>:</a:t>
                      </a:r>
                    </a:p>
                    <a:p>
                      <a:r>
                        <a:rPr lang="en-US" sz="1800" dirty="0"/>
                        <a:t>Using CorporateEmail</a:t>
                      </a:r>
                      <a:r>
                        <a:rPr lang="en-US" sz="1800" baseline="0" dirty="0"/>
                        <a:t> or Password Reset PIN</a:t>
                      </a:r>
                    </a:p>
                    <a:p>
                      <a:endParaRPr lang="en-SG" sz="1800" dirty="0"/>
                    </a:p>
                  </a:txBody>
                  <a:tcPr/>
                </a:tc>
                <a:extLst>
                  <a:ext uri="{0D108BD9-81ED-4DB2-BD59-A6C34878D82A}">
                    <a16:rowId xmlns:a16="http://schemas.microsoft.com/office/drawing/2014/main" val="3576803594"/>
                  </a:ext>
                </a:extLst>
              </a:tr>
              <a:tr h="370840">
                <a:tc>
                  <a:txBody>
                    <a:bodyPr/>
                    <a:lstStyle/>
                    <a:p>
                      <a:r>
                        <a:rPr lang="en-US" sz="1800" dirty="0"/>
                        <a:t>4</a:t>
                      </a:r>
                      <a:endParaRPr lang="en-SG" sz="1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Request Deactivation</a:t>
                      </a:r>
                      <a:r>
                        <a:rPr lang="en-US" sz="1800" baseline="0" dirty="0"/>
                        <a:t> of </a:t>
                      </a:r>
                      <a:r>
                        <a:rPr lang="en-SG" sz="1800" b="0" i="0" u="none" strike="noStrike" dirty="0">
                          <a:solidFill>
                            <a:srgbClr val="000000"/>
                          </a:solidFill>
                          <a:effectLst/>
                          <a:latin typeface="+mn-lt"/>
                        </a:rPr>
                        <a:t>2FA Passcode (TOTP) </a:t>
                      </a:r>
                      <a:endParaRPr lang="en-SG" sz="1800" b="0" i="0" u="none" strike="noStrike" kern="1200" dirty="0">
                        <a:solidFill>
                          <a:srgbClr val="000000"/>
                        </a:solidFill>
                        <a:effectLst/>
                        <a:latin typeface="+mn-lt"/>
                        <a:ea typeface="+mn-ea"/>
                        <a:cs typeface="+mn-cs"/>
                      </a:endParaRPr>
                    </a:p>
                  </a:txBody>
                  <a:tcPr/>
                </a:tc>
                <a:tc>
                  <a:txBody>
                    <a:bodyPr/>
                    <a:lstStyle/>
                    <a:p>
                      <a:pPr algn="ctr"/>
                      <a:r>
                        <a:rPr lang="en-US" sz="1800" dirty="0"/>
                        <a:t>Yes</a:t>
                      </a:r>
                      <a:endParaRPr lang="en-SG" sz="1800" dirty="0"/>
                    </a:p>
                  </a:txBody>
                  <a:tcPr/>
                </a:tc>
                <a:tc>
                  <a:txBody>
                    <a:bodyPr/>
                    <a:lstStyle/>
                    <a:p>
                      <a:pPr algn="ctr"/>
                      <a:r>
                        <a:rPr lang="en-US" sz="1800" dirty="0"/>
                        <a:t>Yes</a:t>
                      </a:r>
                      <a:endParaRPr lang="en-SG" sz="1800" dirty="0"/>
                    </a:p>
                  </a:txBody>
                  <a:tcPr/>
                </a:tc>
                <a:tc>
                  <a:txBody>
                    <a:bodyPr/>
                    <a:lstStyle/>
                    <a:p>
                      <a:r>
                        <a:rPr lang="en-US" sz="1800" dirty="0"/>
                        <a:t>Go to </a:t>
                      </a:r>
                      <a:r>
                        <a:rPr lang="en-US" sz="1800" dirty="0">
                          <a:hlinkClick r:id="rId3"/>
                        </a:rPr>
                        <a:t>User</a:t>
                      </a:r>
                      <a:r>
                        <a:rPr lang="en-US" sz="1800" baseline="0" dirty="0">
                          <a:hlinkClick r:id="rId3"/>
                        </a:rPr>
                        <a:t> Profile Page</a:t>
                      </a:r>
                      <a:r>
                        <a:rPr lang="en-US" sz="1800" baseline="0" dirty="0"/>
                        <a:t>: using Current Password and 2FA code on old mobile device</a:t>
                      </a:r>
                    </a:p>
                  </a:txBody>
                  <a:tcPr/>
                </a:tc>
                <a:extLst>
                  <a:ext uri="{0D108BD9-81ED-4DB2-BD59-A6C34878D82A}">
                    <a16:rowId xmlns:a16="http://schemas.microsoft.com/office/drawing/2014/main" val="311189415"/>
                  </a:ext>
                </a:extLst>
              </a:tr>
              <a:tr h="370840">
                <a:tc>
                  <a:txBody>
                    <a:bodyPr/>
                    <a:lstStyle/>
                    <a:p>
                      <a:r>
                        <a:rPr lang="en-US" sz="1800" dirty="0"/>
                        <a:t>5</a:t>
                      </a:r>
                      <a:endParaRPr lang="en-SG" sz="1800" dirty="0"/>
                    </a:p>
                  </a:txBody>
                  <a:tcPr/>
                </a:tc>
                <a:tc>
                  <a:txBody>
                    <a:bodyPr/>
                    <a:lstStyle/>
                    <a:p>
                      <a:r>
                        <a:rPr lang="en-US" sz="1800" dirty="0"/>
                        <a:t>Request</a:t>
                      </a:r>
                      <a:r>
                        <a:rPr lang="en-US" sz="1800" baseline="0" dirty="0"/>
                        <a:t> Password Reset PIN</a:t>
                      </a:r>
                      <a:endParaRPr lang="en-SG" sz="1800" dirty="0"/>
                    </a:p>
                  </a:txBody>
                  <a:tcPr/>
                </a:tc>
                <a:tc>
                  <a:txBody>
                    <a:bodyPr/>
                    <a:lstStyle/>
                    <a:p>
                      <a:pPr algn="ctr"/>
                      <a:r>
                        <a:rPr lang="en-US" sz="1800" dirty="0"/>
                        <a:t>No</a:t>
                      </a:r>
                      <a:endParaRPr lang="en-SG" sz="1800" dirty="0"/>
                    </a:p>
                  </a:txBody>
                  <a:tcPr/>
                </a:tc>
                <a:tc>
                  <a:txBody>
                    <a:bodyPr/>
                    <a:lstStyle/>
                    <a:p>
                      <a:pPr algn="ctr"/>
                      <a:r>
                        <a:rPr lang="en-US" sz="1800" dirty="0"/>
                        <a:t>No</a:t>
                      </a:r>
                      <a:endParaRPr lang="en-SG" sz="1800" dirty="0"/>
                    </a:p>
                  </a:txBody>
                  <a:tcPr/>
                </a:tc>
                <a:tc>
                  <a:txBody>
                    <a:bodyPr/>
                    <a:lstStyle/>
                    <a:p>
                      <a:r>
                        <a:rPr lang="en-US" sz="1800" dirty="0"/>
                        <a:t>Go to </a:t>
                      </a:r>
                      <a:r>
                        <a:rPr lang="en-US" sz="1800" dirty="0">
                          <a:hlinkClick r:id="rId3"/>
                        </a:rPr>
                        <a:t>User</a:t>
                      </a:r>
                      <a:r>
                        <a:rPr lang="en-US" sz="1800" baseline="0" dirty="0">
                          <a:hlinkClick r:id="rId3"/>
                        </a:rPr>
                        <a:t> Profile Page</a:t>
                      </a:r>
                      <a:r>
                        <a:rPr lang="en-US" sz="1800" baseline="0" dirty="0"/>
                        <a:t>:</a:t>
                      </a:r>
                    </a:p>
                    <a:p>
                      <a:r>
                        <a:rPr lang="en-US" sz="1800" baseline="0" dirty="0"/>
                        <a:t>Update new Pin code for Password Reset Pin using Current Password (12 chars)</a:t>
                      </a:r>
                    </a:p>
                  </a:txBody>
                  <a:tcPr/>
                </a:tc>
                <a:extLst>
                  <a:ext uri="{0D108BD9-81ED-4DB2-BD59-A6C34878D82A}">
                    <a16:rowId xmlns:a16="http://schemas.microsoft.com/office/drawing/2014/main" val="937417760"/>
                  </a:ext>
                </a:extLst>
              </a:tr>
              <a:tr h="370840">
                <a:tc>
                  <a:txBody>
                    <a:bodyPr/>
                    <a:lstStyle/>
                    <a:p>
                      <a:r>
                        <a:rPr lang="en-US" sz="1800" dirty="0"/>
                        <a:t>6</a:t>
                      </a:r>
                      <a:endParaRPr lang="en-SG" sz="1800" dirty="0"/>
                    </a:p>
                  </a:txBody>
                  <a:tcPr/>
                </a:tc>
                <a:tc>
                  <a:txBody>
                    <a:bodyPr/>
                    <a:lstStyle/>
                    <a:p>
                      <a:r>
                        <a:rPr lang="en-US" sz="1800" dirty="0"/>
                        <a:t>Request myHR</a:t>
                      </a:r>
                      <a:r>
                        <a:rPr lang="en-US" sz="1800" baseline="0" dirty="0"/>
                        <a:t> Account unlock</a:t>
                      </a:r>
                      <a:endParaRPr lang="en-SG" sz="1800" dirty="0"/>
                    </a:p>
                  </a:txBody>
                  <a:tcPr/>
                </a:tc>
                <a:tc>
                  <a:txBody>
                    <a:bodyPr/>
                    <a:lstStyle/>
                    <a:p>
                      <a:pPr algn="ctr"/>
                      <a:r>
                        <a:rPr lang="en-US" sz="1800" dirty="0"/>
                        <a:t>Yes</a:t>
                      </a:r>
                      <a:endParaRPr lang="en-SG" sz="1800" dirty="0"/>
                    </a:p>
                  </a:txBody>
                  <a:tcPr/>
                </a:tc>
                <a:tc>
                  <a:txBody>
                    <a:bodyPr/>
                    <a:lstStyle/>
                    <a:p>
                      <a:pPr algn="ctr"/>
                      <a:r>
                        <a:rPr lang="en-US" sz="1800" dirty="0"/>
                        <a:t>Yes</a:t>
                      </a:r>
                      <a:endParaRPr lang="en-SG" sz="1800" dirty="0"/>
                    </a:p>
                  </a:txBody>
                  <a:tcPr/>
                </a:tc>
                <a:tc>
                  <a:txBody>
                    <a:bodyPr/>
                    <a:lstStyle/>
                    <a:p>
                      <a:r>
                        <a:rPr lang="en-US" sz="1800" dirty="0"/>
                        <a:t>No</a:t>
                      </a:r>
                    </a:p>
                    <a:p>
                      <a:endParaRPr lang="en-SG" sz="1800" dirty="0"/>
                    </a:p>
                  </a:txBody>
                  <a:tcPr/>
                </a:tc>
                <a:extLst>
                  <a:ext uri="{0D108BD9-81ED-4DB2-BD59-A6C34878D82A}">
                    <a16:rowId xmlns:a16="http://schemas.microsoft.com/office/drawing/2014/main" val="3950603611"/>
                  </a:ext>
                </a:extLst>
              </a:tr>
            </a:tbl>
          </a:graphicData>
        </a:graphic>
      </p:graphicFrame>
    </p:spTree>
    <p:extLst>
      <p:ext uri="{BB962C8B-B14F-4D97-AF65-F5344CB8AC3E}">
        <p14:creationId xmlns:p14="http://schemas.microsoft.com/office/powerpoint/2010/main" val="3524285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4C6D-5A18-4967-9532-149F1128B451}"/>
              </a:ext>
            </a:extLst>
          </p:cNvPr>
          <p:cNvSpPr>
            <a:spLocks noGrp="1"/>
          </p:cNvSpPr>
          <p:nvPr>
            <p:ph type="title"/>
          </p:nvPr>
        </p:nvSpPr>
        <p:spPr>
          <a:xfrm>
            <a:off x="7004269" y="2795875"/>
            <a:ext cx="4301236" cy="626618"/>
          </a:xfrm>
        </p:spPr>
        <p:txBody>
          <a:bodyPr lIns="36000" tIns="36000" rIns="36000" bIns="36000" anchor="t"/>
          <a:lstStyle/>
          <a:p>
            <a:r>
              <a:rPr lang="en-SG" sz="3200" dirty="0"/>
              <a:t>Terminology Used</a:t>
            </a:r>
          </a:p>
        </p:txBody>
      </p:sp>
      <p:pic>
        <p:nvPicPr>
          <p:cNvPr id="5" name="Picture 4">
            <a:hlinkClick r:id="rId3" action="ppaction://hlinksldjump"/>
            <a:extLst>
              <a:ext uri="{FF2B5EF4-FFF2-40B4-BE49-F238E27FC236}">
                <a16:creationId xmlns:a16="http://schemas.microsoft.com/office/drawing/2014/main" id="{9B65E08A-AED3-0D4B-81F3-76B10494248A}"/>
              </a:ext>
            </a:extLst>
          </p:cNvPr>
          <p:cNvPicPr>
            <a:picLocks noChangeAspect="1"/>
          </p:cNvPicPr>
          <p:nvPr/>
        </p:nvPicPr>
        <p:blipFill>
          <a:blip r:embed="rId4"/>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1675578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4">
            <a:extLst>
              <a:ext uri="{FF2B5EF4-FFF2-40B4-BE49-F238E27FC236}">
                <a16:creationId xmlns:a16="http://schemas.microsoft.com/office/drawing/2014/main" id="{DB58096C-BEF0-4591-B842-DECAAD1F1DF3}"/>
              </a:ext>
            </a:extLst>
          </p:cNvPr>
          <p:cNvGraphicFramePr>
            <a:graphicFrameLocks noGrp="1"/>
          </p:cNvGraphicFramePr>
          <p:nvPr>
            <p:extLst>
              <p:ext uri="{D42A27DB-BD31-4B8C-83A1-F6EECF244321}">
                <p14:modId xmlns:p14="http://schemas.microsoft.com/office/powerpoint/2010/main" val="2253996576"/>
              </p:ext>
            </p:extLst>
          </p:nvPr>
        </p:nvGraphicFramePr>
        <p:xfrm>
          <a:off x="405547" y="769014"/>
          <a:ext cx="11408714" cy="5468224"/>
        </p:xfrm>
        <a:graphic>
          <a:graphicData uri="http://schemas.openxmlformats.org/drawingml/2006/table">
            <a:tbl>
              <a:tblPr firstRow="1" bandRow="1">
                <a:tableStyleId>{5C22544A-7EE6-4342-B048-85BDC9FD1C3A}</a:tableStyleId>
              </a:tblPr>
              <a:tblGrid>
                <a:gridCol w="2233183">
                  <a:extLst>
                    <a:ext uri="{9D8B030D-6E8A-4147-A177-3AD203B41FA5}">
                      <a16:colId xmlns:a16="http://schemas.microsoft.com/office/drawing/2014/main" val="2893614393"/>
                    </a:ext>
                  </a:extLst>
                </a:gridCol>
                <a:gridCol w="5528442">
                  <a:extLst>
                    <a:ext uri="{9D8B030D-6E8A-4147-A177-3AD203B41FA5}">
                      <a16:colId xmlns:a16="http://schemas.microsoft.com/office/drawing/2014/main" val="3643179827"/>
                    </a:ext>
                  </a:extLst>
                </a:gridCol>
                <a:gridCol w="3647089">
                  <a:extLst>
                    <a:ext uri="{9D8B030D-6E8A-4147-A177-3AD203B41FA5}">
                      <a16:colId xmlns:a16="http://schemas.microsoft.com/office/drawing/2014/main" val="929796801"/>
                    </a:ext>
                  </a:extLst>
                </a:gridCol>
              </a:tblGrid>
              <a:tr h="489057">
                <a:tc>
                  <a:txBody>
                    <a:bodyPr/>
                    <a:lstStyle/>
                    <a:p>
                      <a:pPr algn="l" fontAlgn="t"/>
                      <a:r>
                        <a:rPr lang="en-US" sz="1600" b="0" i="0" u="none" strike="noStrike" dirty="0">
                          <a:solidFill>
                            <a:schemeClr val="bg1"/>
                          </a:solidFill>
                          <a:effectLst/>
                          <a:latin typeface="+mn-lt"/>
                        </a:rPr>
                        <a:t>SF Terminology</a:t>
                      </a:r>
                    </a:p>
                  </a:txBody>
                  <a:tcPr marL="108000" marR="36000" marT="36000" marB="36000" anchor="ctr"/>
                </a:tc>
                <a:tc>
                  <a:txBody>
                    <a:bodyPr/>
                    <a:lstStyle/>
                    <a:p>
                      <a:pPr algn="l" fontAlgn="t"/>
                      <a:r>
                        <a:rPr lang="en-SG" sz="1600" b="0" i="0" u="none" strike="noStrike" dirty="0">
                          <a:solidFill>
                            <a:schemeClr val="bg1"/>
                          </a:solidFill>
                          <a:effectLst/>
                          <a:latin typeface="+mn-lt"/>
                        </a:rPr>
                        <a:t>Description</a:t>
                      </a:r>
                    </a:p>
                  </a:txBody>
                  <a:tcPr marL="108000" marR="36000" marT="36000" marB="36000" anchor="ctr"/>
                </a:tc>
                <a:tc>
                  <a:txBody>
                    <a:bodyPr/>
                    <a:lstStyle/>
                    <a:p>
                      <a:pPr algn="l" fontAlgn="t"/>
                      <a:r>
                        <a:rPr lang="en-US" sz="1600" b="0" i="0" u="none" strike="noStrike" dirty="0">
                          <a:solidFill>
                            <a:schemeClr val="bg1"/>
                          </a:solidFill>
                          <a:effectLst/>
                          <a:latin typeface="+mn-lt"/>
                        </a:rPr>
                        <a:t>Reference</a:t>
                      </a:r>
                      <a:endParaRPr lang="en-SG" sz="1600" b="0" i="0" u="none" strike="noStrike" dirty="0">
                        <a:solidFill>
                          <a:schemeClr val="bg1"/>
                        </a:solidFill>
                        <a:effectLst/>
                        <a:latin typeface="+mn-lt"/>
                      </a:endParaRPr>
                    </a:p>
                  </a:txBody>
                  <a:tcPr marL="108000" marR="36000" marT="36000" marB="36000" anchor="ctr"/>
                </a:tc>
                <a:extLst>
                  <a:ext uri="{0D108BD9-81ED-4DB2-BD59-A6C34878D82A}">
                    <a16:rowId xmlns:a16="http://schemas.microsoft.com/office/drawing/2014/main" val="3305978038"/>
                  </a:ext>
                </a:extLst>
              </a:tr>
              <a:tr h="801960">
                <a:tc>
                  <a:txBody>
                    <a:bodyPr/>
                    <a:lstStyle/>
                    <a:p>
                      <a:pPr marL="0" algn="l" defTabSz="914400" rtl="0" eaLnBrk="1" fontAlgn="t" latinLnBrk="0" hangingPunct="1"/>
                      <a:r>
                        <a:rPr lang="en-SG" sz="1300" b="0" i="0" u="none" strike="noStrike" kern="1200" dirty="0" err="1">
                          <a:solidFill>
                            <a:srgbClr val="000000"/>
                          </a:solidFill>
                          <a:effectLst/>
                          <a:latin typeface="+mn-lt"/>
                          <a:ea typeface="+mn-ea"/>
                          <a:cs typeface="+mn-cs"/>
                        </a:rPr>
                        <a:t>SuccessFactors</a:t>
                      </a:r>
                      <a:endParaRPr lang="en-SG" sz="1300" b="0" i="0" u="none" strike="noStrike" kern="1200" dirty="0">
                        <a:solidFill>
                          <a:srgbClr val="000000"/>
                        </a:solidFill>
                        <a:effectLst/>
                        <a:latin typeface="+mn-lt"/>
                        <a:ea typeface="+mn-ea"/>
                        <a:cs typeface="+mn-cs"/>
                      </a:endParaRPr>
                    </a:p>
                  </a:txBody>
                  <a:tcPr marL="108000" marR="36000" marT="36000" marB="36000"/>
                </a:tc>
                <a:tc>
                  <a:txBody>
                    <a:bodyPr/>
                    <a:lstStyle/>
                    <a:p>
                      <a:pPr marL="0" algn="l" defTabSz="914400" rtl="0" eaLnBrk="1" fontAlgn="t" latinLnBrk="0" hangingPunct="1"/>
                      <a:r>
                        <a:rPr lang="en-US" sz="1300" b="0" i="0" u="none" strike="noStrike" kern="1200" dirty="0">
                          <a:solidFill>
                            <a:srgbClr val="000000"/>
                          </a:solidFill>
                          <a:effectLst/>
                          <a:latin typeface="+mn-lt"/>
                          <a:ea typeface="+mn-ea"/>
                          <a:cs typeface="+mn-cs"/>
                        </a:rPr>
                        <a:t>myHR system</a:t>
                      </a:r>
                    </a:p>
                    <a:p>
                      <a:pPr marL="0" marR="0" lvl="0" indent="0" algn="l" defTabSz="914400" rtl="0" eaLnBrk="1" fontAlgn="t" latinLnBrk="0" hangingPunct="1">
                        <a:lnSpc>
                          <a:spcPct val="100000"/>
                        </a:lnSpc>
                        <a:spcBef>
                          <a:spcPts val="0"/>
                        </a:spcBef>
                        <a:spcAft>
                          <a:spcPts val="0"/>
                        </a:spcAft>
                        <a:buClrTx/>
                        <a:buSzTx/>
                        <a:buFontTx/>
                        <a:buNone/>
                        <a:tabLst/>
                        <a:defRPr/>
                      </a:pPr>
                      <a:endParaRPr lang="en-SG" sz="1400" i="1" dirty="0">
                        <a:solidFill>
                          <a:srgbClr val="000000"/>
                        </a:solidFill>
                        <a:latin typeface="Arial" panose="020B0604020202020204"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SG" sz="1400" i="1" dirty="0">
                          <a:solidFill>
                            <a:srgbClr val="000000"/>
                          </a:solidFill>
                          <a:latin typeface="Arial" panose="020B0604020202020204" pitchFamily="34" charset="0"/>
                        </a:rPr>
                        <a:t>https://hcm44.sapsf.com/login?company=NUHS</a:t>
                      </a:r>
                    </a:p>
                  </a:txBody>
                  <a:tcPr marL="108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300" b="0" i="0" u="none" strike="noStrike" kern="1200" dirty="0">
                          <a:solidFill>
                            <a:srgbClr val="000000"/>
                          </a:solidFill>
                          <a:effectLst/>
                          <a:latin typeface="+mn-lt"/>
                          <a:ea typeface="+mn-ea"/>
                          <a:cs typeface="+mn-cs"/>
                        </a:rPr>
                        <a:t>Login to myHR Browser Page using corporate</a:t>
                      </a:r>
                      <a:r>
                        <a:rPr lang="en-US" sz="1300" b="0" i="0" u="none" strike="noStrike" kern="1200" baseline="0" dirty="0">
                          <a:solidFill>
                            <a:srgbClr val="000000"/>
                          </a:solidFill>
                          <a:effectLst/>
                          <a:latin typeface="+mn-lt"/>
                          <a:ea typeface="+mn-ea"/>
                          <a:cs typeface="+mn-cs"/>
                        </a:rPr>
                        <a:t> workstation on </a:t>
                      </a:r>
                      <a:r>
                        <a:rPr lang="en-US" sz="1300" b="0" i="0" u="none" strike="noStrike" kern="1200" dirty="0">
                          <a:solidFill>
                            <a:srgbClr val="000000"/>
                          </a:solidFill>
                          <a:effectLst/>
                          <a:latin typeface="+mn-lt"/>
                          <a:ea typeface="+mn-ea"/>
                          <a:cs typeface="+mn-cs"/>
                        </a:rPr>
                        <a:t>company network or via HVPN</a:t>
                      </a:r>
                    </a:p>
                    <a:p>
                      <a:pPr marL="0" algn="l" defTabSz="914400" rtl="0" eaLnBrk="1" fontAlgn="t" latinLnBrk="0" hangingPunct="1"/>
                      <a:endParaRPr lang="en-US" sz="1300" b="0" i="0" u="none" strike="noStrike" kern="1200" dirty="0">
                        <a:solidFill>
                          <a:srgbClr val="000000"/>
                        </a:solidFill>
                        <a:effectLst/>
                        <a:latin typeface="+mn-lt"/>
                        <a:ea typeface="+mn-ea"/>
                        <a:cs typeface="+mn-cs"/>
                      </a:endParaRPr>
                    </a:p>
                  </a:txBody>
                  <a:tcPr marL="108000" marR="36000" marT="36000" marB="36000"/>
                </a:tc>
                <a:extLst>
                  <a:ext uri="{0D108BD9-81ED-4DB2-BD59-A6C34878D82A}">
                    <a16:rowId xmlns:a16="http://schemas.microsoft.com/office/drawing/2014/main" val="2076326470"/>
                  </a:ext>
                </a:extLst>
              </a:tr>
              <a:tr h="620107">
                <a:tc>
                  <a:txBody>
                    <a:bodyPr/>
                    <a:lstStyle/>
                    <a:p>
                      <a:pPr algn="l" fontAlgn="t"/>
                      <a:r>
                        <a:rPr lang="en-SG" sz="1300" b="0" i="0" u="none" strike="noStrike" kern="1200" dirty="0">
                          <a:solidFill>
                            <a:srgbClr val="000000"/>
                          </a:solidFill>
                          <a:effectLst/>
                          <a:latin typeface="+mn-lt"/>
                          <a:ea typeface="+mn-ea"/>
                          <a:cs typeface="+mn-cs"/>
                        </a:rPr>
                        <a:t>SuccessFactors Mobile App</a:t>
                      </a:r>
                    </a:p>
                  </a:txBody>
                  <a:tcPr marL="108000" marR="36000" marT="36000" marB="36000"/>
                </a:tc>
                <a:tc>
                  <a:txBody>
                    <a:bodyPr/>
                    <a:lstStyle/>
                    <a:p>
                      <a:pPr algn="l" fontAlgn="t"/>
                      <a:r>
                        <a:rPr lang="en-SG" sz="1300" b="0" i="0" u="none" strike="noStrike" dirty="0">
                          <a:solidFill>
                            <a:srgbClr val="000000"/>
                          </a:solidFill>
                          <a:effectLst/>
                          <a:latin typeface="+mn-lt"/>
                        </a:rPr>
                        <a:t>myHR mobile Application</a:t>
                      </a:r>
                    </a:p>
                    <a:p>
                      <a:pPr algn="l" fontAlgn="t"/>
                      <a:endParaRPr lang="en-US" sz="1300" b="0" i="0" u="none" strike="noStrike" dirty="0">
                        <a:solidFill>
                          <a:srgbClr val="000000"/>
                        </a:solidFill>
                        <a:effectLst/>
                        <a:latin typeface="+mn-lt"/>
                      </a:endParaRPr>
                    </a:p>
                    <a:p>
                      <a:pPr algn="l" fontAlgn="t"/>
                      <a:endParaRPr lang="en-SG" sz="1300" b="0" i="0" u="none" strike="noStrike" dirty="0">
                        <a:solidFill>
                          <a:srgbClr val="000000"/>
                        </a:solidFill>
                        <a:effectLst/>
                        <a:latin typeface="+mn-lt"/>
                      </a:endParaRPr>
                    </a:p>
                  </a:txBody>
                  <a:tcPr marL="108000" marR="36000" marT="36000" marB="36000"/>
                </a:tc>
                <a:tc>
                  <a:txBody>
                    <a:bodyPr/>
                    <a:lstStyle/>
                    <a:p>
                      <a:pPr marL="0" algn="l" defTabSz="914400" rtl="0" eaLnBrk="1" fontAlgn="t" latinLnBrk="0" hangingPunct="1"/>
                      <a:endParaRPr lang="en-US" sz="1300" b="0" i="0" u="none" strike="noStrike" kern="1200" dirty="0">
                        <a:solidFill>
                          <a:srgbClr val="000000"/>
                        </a:solidFill>
                        <a:effectLst/>
                        <a:latin typeface="+mn-lt"/>
                        <a:ea typeface="+mn-ea"/>
                        <a:cs typeface="+mn-cs"/>
                      </a:endParaRPr>
                    </a:p>
                    <a:p>
                      <a:pPr marL="0" algn="l" defTabSz="914400" rtl="0" eaLnBrk="1" fontAlgn="t" latinLnBrk="0" hangingPunct="1"/>
                      <a:endParaRPr lang="en-SG" sz="1300" b="0" i="0" u="none" strike="noStrike" kern="1200" dirty="0">
                        <a:solidFill>
                          <a:srgbClr val="000000"/>
                        </a:solidFill>
                        <a:effectLst/>
                        <a:latin typeface="+mn-lt"/>
                        <a:ea typeface="+mn-ea"/>
                        <a:cs typeface="+mn-cs"/>
                      </a:endParaRPr>
                    </a:p>
                    <a:p>
                      <a:pPr marL="0" algn="l" defTabSz="914400" rtl="0" eaLnBrk="1" fontAlgn="t" latinLnBrk="0" hangingPunct="1"/>
                      <a:endParaRPr lang="en-SG" sz="1300" b="0" i="0" u="none" strike="noStrike" kern="1200" dirty="0">
                        <a:solidFill>
                          <a:srgbClr val="000000"/>
                        </a:solidFill>
                        <a:effectLst/>
                        <a:latin typeface="+mn-lt"/>
                        <a:ea typeface="+mn-ea"/>
                        <a:cs typeface="+mn-cs"/>
                      </a:endParaRPr>
                    </a:p>
                    <a:p>
                      <a:pPr marL="0" algn="l" defTabSz="914400" rtl="0" eaLnBrk="1" fontAlgn="t" latinLnBrk="0" hangingPunct="1"/>
                      <a:endParaRPr lang="en-SG" sz="1300" b="0" i="0" u="none" strike="noStrike" kern="1200" dirty="0">
                        <a:solidFill>
                          <a:srgbClr val="000000"/>
                        </a:solidFill>
                        <a:effectLst/>
                        <a:latin typeface="+mn-lt"/>
                        <a:ea typeface="+mn-ea"/>
                        <a:cs typeface="+mn-cs"/>
                      </a:endParaRPr>
                    </a:p>
                    <a:p>
                      <a:pPr marL="0" algn="l" defTabSz="914400" rtl="0" eaLnBrk="1" fontAlgn="t" latinLnBrk="0" hangingPunct="1"/>
                      <a:endParaRPr lang="en-SG" sz="1300" b="0" i="0" u="none" strike="noStrike" kern="1200" dirty="0">
                        <a:solidFill>
                          <a:srgbClr val="000000"/>
                        </a:solidFill>
                        <a:effectLst/>
                        <a:latin typeface="+mn-lt"/>
                        <a:ea typeface="+mn-ea"/>
                        <a:cs typeface="+mn-cs"/>
                      </a:endParaRPr>
                    </a:p>
                  </a:txBody>
                  <a:tcPr marL="108000" marR="36000" marT="36000" marB="36000"/>
                </a:tc>
                <a:extLst>
                  <a:ext uri="{0D108BD9-81ED-4DB2-BD59-A6C34878D82A}">
                    <a16:rowId xmlns:a16="http://schemas.microsoft.com/office/drawing/2014/main" val="1920362383"/>
                  </a:ext>
                </a:extLst>
              </a:tr>
              <a:tr h="1475739">
                <a:tc>
                  <a:txBody>
                    <a:bodyPr/>
                    <a:lstStyle/>
                    <a:p>
                      <a:pPr algn="l" fontAlgn="t"/>
                      <a:r>
                        <a:rPr lang="en-SG" sz="1300" b="0" i="0" u="none" strike="noStrike" kern="1200" dirty="0">
                          <a:solidFill>
                            <a:srgbClr val="000000"/>
                          </a:solidFill>
                          <a:effectLst/>
                          <a:latin typeface="+mn-lt"/>
                          <a:ea typeface="+mn-ea"/>
                          <a:cs typeface="+mn-cs"/>
                        </a:rPr>
                        <a:t>Authenticator Mobile App**</a:t>
                      </a:r>
                    </a:p>
                  </a:txBody>
                  <a:tcPr marL="108000" marR="36000" marT="36000" marB="36000"/>
                </a:tc>
                <a:tc>
                  <a:txBody>
                    <a:bodyPr/>
                    <a:lstStyle/>
                    <a:p>
                      <a:pPr algn="l" fontAlgn="t"/>
                      <a:r>
                        <a:rPr lang="en-SG" sz="1300" b="0" i="0" u="none" strike="noStrike" dirty="0">
                          <a:solidFill>
                            <a:srgbClr val="000000"/>
                          </a:solidFill>
                          <a:effectLst/>
                          <a:latin typeface="+mn-lt"/>
                        </a:rPr>
                        <a:t>SAP Authenticator App which will generate the 6-digit OTP for </a:t>
                      </a:r>
                      <a:r>
                        <a:rPr lang="en-SG" sz="1300" b="0" i="0" u="none" strike="noStrike" kern="1200" dirty="0">
                          <a:solidFill>
                            <a:srgbClr val="000000"/>
                          </a:solidFill>
                          <a:effectLst/>
                          <a:latin typeface="+mn-lt"/>
                          <a:ea typeface="+mn-ea"/>
                          <a:cs typeface="+mn-cs"/>
                        </a:rPr>
                        <a:t>Two Factor </a:t>
                      </a:r>
                      <a:r>
                        <a:rPr lang="en-US" sz="1300" b="0" i="0" u="none" strike="noStrike" kern="1200" dirty="0">
                          <a:solidFill>
                            <a:srgbClr val="000000"/>
                          </a:solidFill>
                          <a:effectLst/>
                          <a:latin typeface="+mn-lt"/>
                          <a:ea typeface="+mn-ea"/>
                          <a:cs typeface="+mn-cs"/>
                        </a:rPr>
                        <a:t>Authentication for login to myHR browser page. To enter this passcode</a:t>
                      </a:r>
                      <a:r>
                        <a:rPr lang="en-US" sz="1300" b="0" i="0" u="none" strike="noStrike" kern="1200" baseline="0" dirty="0">
                          <a:solidFill>
                            <a:srgbClr val="000000"/>
                          </a:solidFill>
                          <a:effectLst/>
                          <a:latin typeface="+mn-lt"/>
                          <a:ea typeface="+mn-ea"/>
                          <a:cs typeface="+mn-cs"/>
                        </a:rPr>
                        <a:t> after entering the login password.</a:t>
                      </a:r>
                      <a:endParaRPr lang="en-US" sz="1300" b="0" i="0" u="none" strike="noStrike" kern="1200" dirty="0">
                        <a:solidFill>
                          <a:srgbClr val="000000"/>
                        </a:solidFill>
                        <a:effectLst/>
                        <a:latin typeface="+mn-lt"/>
                        <a:ea typeface="+mn-ea"/>
                        <a:cs typeface="+mn-cs"/>
                      </a:endParaRPr>
                    </a:p>
                    <a:p>
                      <a:pPr algn="l" fontAlgn="t"/>
                      <a:endParaRPr lang="en-US" sz="1300" b="0" i="0" u="none" strike="noStrike" kern="1200" dirty="0">
                        <a:solidFill>
                          <a:srgbClr val="000000"/>
                        </a:solidFill>
                        <a:effectLst/>
                        <a:latin typeface="+mn-lt"/>
                        <a:ea typeface="+mn-ea"/>
                        <a:cs typeface="+mn-cs"/>
                      </a:endParaRPr>
                    </a:p>
                    <a:p>
                      <a:pPr algn="l" fontAlgn="t"/>
                      <a:r>
                        <a:rPr lang="en-US" sz="1300" b="0" i="0" u="none" strike="noStrike" dirty="0">
                          <a:solidFill>
                            <a:srgbClr val="000000"/>
                          </a:solidFill>
                          <a:effectLst/>
                          <a:latin typeface="+mn-lt"/>
                        </a:rPr>
                        <a:t>You need</a:t>
                      </a:r>
                      <a:r>
                        <a:rPr lang="en-US" sz="1300" b="0" i="0" u="none" strike="noStrike" baseline="0" dirty="0">
                          <a:solidFill>
                            <a:srgbClr val="000000"/>
                          </a:solidFill>
                          <a:effectLst/>
                          <a:latin typeface="+mn-lt"/>
                        </a:rPr>
                        <a:t> to deactivate the authenticator app when you </a:t>
                      </a:r>
                      <a:r>
                        <a:rPr lang="en-US" sz="1300" b="0" i="0" u="sng" strike="noStrike" baseline="0" dirty="0">
                          <a:solidFill>
                            <a:srgbClr val="000000"/>
                          </a:solidFill>
                          <a:effectLst/>
                          <a:latin typeface="+mn-lt"/>
                        </a:rPr>
                        <a:t>change new mobile device</a:t>
                      </a:r>
                      <a:r>
                        <a:rPr lang="en-US" sz="1300" b="0" i="0" u="none" strike="noStrike" baseline="0" dirty="0">
                          <a:solidFill>
                            <a:srgbClr val="000000"/>
                          </a:solidFill>
                          <a:effectLst/>
                          <a:latin typeface="+mn-lt"/>
                        </a:rPr>
                        <a:t> by calling IT Service Desk (if you forgot password) or login to </a:t>
                      </a:r>
                      <a:r>
                        <a:rPr lang="en-US" sz="1300" b="0" i="0" u="none" strike="noStrike" baseline="0" dirty="0">
                          <a:solidFill>
                            <a:srgbClr val="000000"/>
                          </a:solidFill>
                          <a:effectLst/>
                          <a:latin typeface="+mn-lt"/>
                          <a:hlinkClick r:id="rId3" action="ppaction://hlinksldjump"/>
                        </a:rPr>
                        <a:t>User Profile Page </a:t>
                      </a:r>
                      <a:r>
                        <a:rPr lang="en-US" sz="1300" b="0" i="0" u="none" strike="noStrike" baseline="0" dirty="0">
                          <a:solidFill>
                            <a:srgbClr val="000000"/>
                          </a:solidFill>
                          <a:effectLst/>
                          <a:latin typeface="+mn-lt"/>
                        </a:rPr>
                        <a:t>to deactivate.</a:t>
                      </a:r>
                    </a:p>
                  </a:txBody>
                  <a:tcPr marL="108000" marR="36000" marT="36000" marB="36000"/>
                </a:tc>
                <a:tc>
                  <a:txBody>
                    <a:bodyPr/>
                    <a:lstStyle/>
                    <a:p>
                      <a:pPr marL="0" algn="l" defTabSz="914400" rtl="0" eaLnBrk="1" fontAlgn="t" latinLnBrk="0" hangingPunct="1"/>
                      <a:endParaRPr lang="en-US" sz="1300" b="0" i="0" u="none" strike="noStrike" kern="1200" dirty="0">
                        <a:solidFill>
                          <a:srgbClr val="000000"/>
                        </a:solidFill>
                        <a:effectLst/>
                        <a:latin typeface="+mn-lt"/>
                        <a:ea typeface="+mn-ea"/>
                        <a:cs typeface="+mn-cs"/>
                      </a:endParaRPr>
                    </a:p>
                    <a:p>
                      <a:pPr marL="0" algn="l" defTabSz="914400" rtl="0" eaLnBrk="1" fontAlgn="t" latinLnBrk="0" hangingPunct="1"/>
                      <a:endParaRPr lang="en-US" sz="1300" b="0" i="0" u="none" strike="noStrike" kern="1200" dirty="0">
                        <a:solidFill>
                          <a:srgbClr val="000000"/>
                        </a:solidFill>
                        <a:effectLst/>
                        <a:latin typeface="+mn-lt"/>
                        <a:ea typeface="+mn-ea"/>
                        <a:cs typeface="+mn-cs"/>
                      </a:endParaRPr>
                    </a:p>
                    <a:p>
                      <a:pPr marL="0" algn="l" defTabSz="914400" rtl="0" eaLnBrk="1" fontAlgn="t" latinLnBrk="0" hangingPunct="1"/>
                      <a:endParaRPr lang="en-US" sz="1300" b="0" i="0" u="none" strike="noStrike" kern="1200" dirty="0">
                        <a:solidFill>
                          <a:srgbClr val="000000"/>
                        </a:solidFill>
                        <a:effectLst/>
                        <a:latin typeface="+mn-lt"/>
                        <a:ea typeface="+mn-ea"/>
                        <a:cs typeface="+mn-cs"/>
                      </a:endParaRPr>
                    </a:p>
                    <a:p>
                      <a:pPr marL="0" algn="l" defTabSz="914400" rtl="0" eaLnBrk="1" fontAlgn="t" latinLnBrk="0" hangingPunct="1"/>
                      <a:endParaRPr lang="en-US" sz="1300" b="0" i="0" u="none" strike="noStrike" kern="1200" dirty="0">
                        <a:solidFill>
                          <a:srgbClr val="000000"/>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300" b="0" i="0" u="none" strike="noStrike" kern="1200" dirty="0">
                        <a:solidFill>
                          <a:srgbClr val="000000"/>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300" b="0" i="0" u="none" strike="noStrike" kern="1200" dirty="0">
                          <a:solidFill>
                            <a:srgbClr val="000000"/>
                          </a:solidFill>
                          <a:effectLst/>
                          <a:latin typeface="+mn-lt"/>
                          <a:ea typeface="+mn-ea"/>
                          <a:cs typeface="+mn-cs"/>
                        </a:rPr>
                        <a:t>Alternatively, you can also use Google/Microsoft Authenticators App.</a:t>
                      </a:r>
                    </a:p>
                  </a:txBody>
                  <a:tcPr marL="108000" marR="36000" marT="36000" marB="36000"/>
                </a:tc>
                <a:extLst>
                  <a:ext uri="{0D108BD9-81ED-4DB2-BD59-A6C34878D82A}">
                    <a16:rowId xmlns:a16="http://schemas.microsoft.com/office/drawing/2014/main" val="1921378405"/>
                  </a:ext>
                </a:extLst>
              </a:tr>
              <a:tr h="504268">
                <a:tc>
                  <a:txBody>
                    <a:bodyPr/>
                    <a:lstStyle/>
                    <a:p>
                      <a:pPr algn="l" fontAlgn="t"/>
                      <a:r>
                        <a:rPr lang="en-SG" sz="1300" b="0" i="0" u="none" strike="noStrike" kern="1200" dirty="0">
                          <a:solidFill>
                            <a:srgbClr val="000000"/>
                          </a:solidFill>
                          <a:effectLst/>
                          <a:latin typeface="+mn-lt"/>
                          <a:ea typeface="+mn-ea"/>
                          <a:cs typeface="+mn-cs"/>
                        </a:rPr>
                        <a:t>Password**</a:t>
                      </a:r>
                    </a:p>
                  </a:txBody>
                  <a:tcPr marL="108000" marR="36000" marT="36000" marB="36000"/>
                </a:tc>
                <a:tc>
                  <a:txBody>
                    <a:bodyPr/>
                    <a:lstStyle/>
                    <a:p>
                      <a:pPr algn="l" fontAlgn="t"/>
                      <a:r>
                        <a:rPr lang="en-SG" sz="1300" b="0" i="0" u="none" strike="noStrike" dirty="0">
                          <a:solidFill>
                            <a:srgbClr val="000000"/>
                          </a:solidFill>
                          <a:effectLst/>
                          <a:latin typeface="+mn-lt"/>
                        </a:rPr>
                        <a:t>12 Characters password required to login to myHR browser</a:t>
                      </a:r>
                      <a:r>
                        <a:rPr lang="en-SG" sz="1300" b="0" i="0" u="none" strike="noStrike" baseline="0" dirty="0">
                          <a:solidFill>
                            <a:srgbClr val="000000"/>
                          </a:solidFill>
                          <a:effectLst/>
                          <a:latin typeface="+mn-lt"/>
                        </a:rPr>
                        <a:t> page</a:t>
                      </a:r>
                      <a:r>
                        <a:rPr lang="en-SG" sz="1300" b="0" i="0" u="none" strike="noStrike" dirty="0">
                          <a:solidFill>
                            <a:srgbClr val="000000"/>
                          </a:solidFill>
                          <a:effectLst/>
                          <a:latin typeface="+mn-lt"/>
                        </a:rPr>
                        <a:t>. This is different from ADID Password</a:t>
                      </a:r>
                    </a:p>
                    <a:p>
                      <a:pPr algn="l" fontAlgn="t"/>
                      <a:endParaRPr lang="en-SG" sz="1300" b="0" i="0" u="none" strike="noStrike" dirty="0">
                        <a:solidFill>
                          <a:srgbClr val="000000"/>
                        </a:solidFill>
                        <a:effectLst/>
                        <a:latin typeface="+mn-lt"/>
                      </a:endParaRPr>
                    </a:p>
                  </a:txBody>
                  <a:tcPr marL="108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300" b="0" i="0" u="none" strike="noStrike" kern="1200" dirty="0">
                          <a:solidFill>
                            <a:srgbClr val="000000"/>
                          </a:solidFill>
                          <a:effectLst/>
                          <a:latin typeface="+mn-lt"/>
                          <a:ea typeface="+mn-ea"/>
                          <a:cs typeface="+mn-cs"/>
                        </a:rPr>
                        <a:t>The password must be 12 characters long with a mix of 1)upper-case letters, 2) lower case letters, 3) numbers and 4)special character</a:t>
                      </a:r>
                      <a:endParaRPr lang="en-SG" sz="1300" b="0" i="0" u="none" strike="noStrike" kern="1200" dirty="0">
                        <a:solidFill>
                          <a:srgbClr val="000000"/>
                        </a:solidFill>
                        <a:effectLst/>
                        <a:latin typeface="+mn-lt"/>
                        <a:ea typeface="+mn-ea"/>
                        <a:cs typeface="+mn-cs"/>
                      </a:endParaRPr>
                    </a:p>
                  </a:txBody>
                  <a:tcPr marL="108000" marR="36000" marT="36000" marB="36000"/>
                </a:tc>
                <a:extLst>
                  <a:ext uri="{0D108BD9-81ED-4DB2-BD59-A6C34878D82A}">
                    <a16:rowId xmlns:a16="http://schemas.microsoft.com/office/drawing/2014/main" val="2886176563"/>
                  </a:ext>
                </a:extLst>
              </a:tr>
              <a:tr h="326706">
                <a:tc>
                  <a:txBody>
                    <a:bodyPr/>
                    <a:lstStyle/>
                    <a:p>
                      <a:pPr algn="l" fontAlgn="t"/>
                      <a:r>
                        <a:rPr lang="en-SG" sz="1300" b="0" i="0" u="none" strike="noStrike" dirty="0">
                          <a:solidFill>
                            <a:srgbClr val="000000"/>
                          </a:solidFill>
                          <a:effectLst/>
                          <a:latin typeface="+mn-lt"/>
                        </a:rPr>
                        <a:t>2FA Passcode (TOTP) </a:t>
                      </a:r>
                      <a:endParaRPr lang="en-SG" sz="1300" b="0" i="0" u="none" strike="noStrike" kern="1200" dirty="0">
                        <a:solidFill>
                          <a:srgbClr val="000000"/>
                        </a:solidFill>
                        <a:effectLst/>
                        <a:latin typeface="+mn-lt"/>
                        <a:ea typeface="+mn-ea"/>
                        <a:cs typeface="+mn-cs"/>
                      </a:endParaRPr>
                    </a:p>
                  </a:txBody>
                  <a:tcPr marL="108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SG" sz="1300" b="0" i="0" u="none" strike="noStrike" dirty="0">
                          <a:solidFill>
                            <a:srgbClr val="000000"/>
                          </a:solidFill>
                          <a:effectLst/>
                          <a:latin typeface="+mn-lt"/>
                        </a:rPr>
                        <a:t>6-digit OTP generated from SAP Authenticator Mobile App for </a:t>
                      </a:r>
                      <a:r>
                        <a:rPr lang="en-SG" sz="1300" b="0" i="0" u="none" strike="noStrike" kern="1200" dirty="0">
                          <a:solidFill>
                            <a:srgbClr val="000000"/>
                          </a:solidFill>
                          <a:effectLst/>
                          <a:latin typeface="+mn-lt"/>
                          <a:ea typeface="+mn-ea"/>
                          <a:cs typeface="+mn-cs"/>
                        </a:rPr>
                        <a:t>Two Factor </a:t>
                      </a:r>
                      <a:r>
                        <a:rPr lang="en-US" sz="1300" b="0" i="0" u="none" strike="noStrike" kern="1200" dirty="0">
                          <a:solidFill>
                            <a:srgbClr val="000000"/>
                          </a:solidFill>
                          <a:effectLst/>
                          <a:latin typeface="+mn-lt"/>
                          <a:ea typeface="+mn-ea"/>
                          <a:cs typeface="+mn-cs"/>
                        </a:rPr>
                        <a:t>Authentication</a:t>
                      </a:r>
                    </a:p>
                  </a:txBody>
                  <a:tcPr marL="108000" marR="36000" marT="36000" marB="3600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300" b="0" i="0" u="none" strike="noStrike" kern="1200" dirty="0">
                          <a:solidFill>
                            <a:srgbClr val="000000"/>
                          </a:solidFill>
                          <a:effectLst/>
                          <a:latin typeface="+mn-lt"/>
                          <a:ea typeface="+mn-ea"/>
                          <a:cs typeface="+mn-cs"/>
                        </a:rPr>
                        <a:t>Only</a:t>
                      </a:r>
                      <a:r>
                        <a:rPr lang="en-US" sz="1300" b="0" i="0" u="none" strike="noStrike" kern="1200" baseline="0" dirty="0">
                          <a:solidFill>
                            <a:srgbClr val="000000"/>
                          </a:solidFill>
                          <a:effectLst/>
                          <a:latin typeface="+mn-lt"/>
                          <a:ea typeface="+mn-ea"/>
                          <a:cs typeface="+mn-cs"/>
                        </a:rPr>
                        <a:t> required when login to myHR on browser</a:t>
                      </a:r>
                      <a:endParaRPr lang="en-SG" sz="1300" b="0" i="0" u="none" strike="noStrike" kern="1200" dirty="0">
                        <a:solidFill>
                          <a:srgbClr val="000000"/>
                        </a:solidFill>
                        <a:effectLst/>
                        <a:latin typeface="+mn-lt"/>
                        <a:ea typeface="+mn-ea"/>
                        <a:cs typeface="+mn-cs"/>
                      </a:endParaRPr>
                    </a:p>
                  </a:txBody>
                  <a:tcPr marL="108000" marR="36000" marT="36000" marB="36000"/>
                </a:tc>
                <a:extLst>
                  <a:ext uri="{0D108BD9-81ED-4DB2-BD59-A6C34878D82A}">
                    <a16:rowId xmlns:a16="http://schemas.microsoft.com/office/drawing/2014/main" val="2712565977"/>
                  </a:ext>
                </a:extLst>
              </a:tr>
              <a:tr h="504268">
                <a:tc>
                  <a:txBody>
                    <a:bodyPr/>
                    <a:lstStyle/>
                    <a:p>
                      <a:pPr algn="l" fontAlgn="t"/>
                      <a:r>
                        <a:rPr lang="en-SG" sz="1300" b="0" i="0" u="none" strike="noStrike" kern="1200" dirty="0">
                          <a:solidFill>
                            <a:srgbClr val="000000"/>
                          </a:solidFill>
                          <a:effectLst/>
                          <a:latin typeface="+mn-lt"/>
                          <a:ea typeface="+mn-ea"/>
                          <a:cs typeface="+mn-cs"/>
                        </a:rPr>
                        <a:t>Password Reset PIN**</a:t>
                      </a:r>
                    </a:p>
                  </a:txBody>
                  <a:tcPr marL="108000" marR="36000" marT="36000" marB="36000"/>
                </a:tc>
                <a:tc>
                  <a:txBody>
                    <a:bodyPr/>
                    <a:lstStyle/>
                    <a:p>
                      <a:pPr algn="l" fontAlgn="t"/>
                      <a:r>
                        <a:rPr lang="en-SG" sz="1300" b="0" i="0" u="none" strike="noStrike" dirty="0">
                          <a:solidFill>
                            <a:srgbClr val="000000"/>
                          </a:solidFill>
                          <a:effectLst/>
                          <a:latin typeface="+mn-lt"/>
                        </a:rPr>
                        <a:t>PIN number which can be used to reset the password, without calling IT Service Desk.</a:t>
                      </a:r>
                    </a:p>
                  </a:txBody>
                  <a:tcPr marL="108000" marR="36000" marT="36000" marB="36000"/>
                </a:tc>
                <a:tc>
                  <a:txBody>
                    <a:bodyPr/>
                    <a:lstStyle/>
                    <a:p>
                      <a:pPr marL="0" algn="l" defTabSz="914400" rtl="0" eaLnBrk="1" fontAlgn="t" latinLnBrk="0" hangingPunct="1"/>
                      <a:r>
                        <a:rPr lang="en-US" sz="1300" b="0" i="0" u="none" strike="noStrike" kern="1200" dirty="0">
                          <a:solidFill>
                            <a:srgbClr val="000000"/>
                          </a:solidFill>
                          <a:effectLst/>
                          <a:latin typeface="+mn-lt"/>
                          <a:ea typeface="+mn-ea"/>
                          <a:cs typeface="+mn-cs"/>
                        </a:rPr>
                        <a:t>6 digits</a:t>
                      </a:r>
                      <a:endParaRPr lang="en-SG" sz="1300" b="0" i="0" u="none" strike="noStrike" kern="1200" dirty="0">
                        <a:solidFill>
                          <a:srgbClr val="000000"/>
                        </a:solidFill>
                        <a:effectLst/>
                        <a:latin typeface="+mn-lt"/>
                        <a:ea typeface="+mn-ea"/>
                        <a:cs typeface="+mn-cs"/>
                      </a:endParaRPr>
                    </a:p>
                  </a:txBody>
                  <a:tcPr marL="108000" marR="36000" marT="36000" marB="36000"/>
                </a:tc>
                <a:extLst>
                  <a:ext uri="{0D108BD9-81ED-4DB2-BD59-A6C34878D82A}">
                    <a16:rowId xmlns:a16="http://schemas.microsoft.com/office/drawing/2014/main" val="576587271"/>
                  </a:ext>
                </a:extLst>
              </a:tr>
            </a:tbl>
          </a:graphicData>
        </a:graphic>
      </p:graphicFrame>
      <p:sp>
        <p:nvSpPr>
          <p:cNvPr id="5" name="Title 1">
            <a:extLst>
              <a:ext uri="{FF2B5EF4-FFF2-40B4-BE49-F238E27FC236}">
                <a16:creationId xmlns:a16="http://schemas.microsoft.com/office/drawing/2014/main" id="{0B3C4FFE-A88D-4A8D-B446-B441A03DD14E}"/>
              </a:ext>
            </a:extLst>
          </p:cNvPr>
          <p:cNvSpPr txBox="1">
            <a:spLocks/>
          </p:cNvSpPr>
          <p:nvPr/>
        </p:nvSpPr>
        <p:spPr>
          <a:xfrm>
            <a:off x="255588" y="180975"/>
            <a:ext cx="10699958" cy="319088"/>
          </a:xfrm>
          <a:prstGeom prst="rect">
            <a:avLst/>
          </a:prstGeom>
        </p:spPr>
        <p:txBody>
          <a:bodyPr lIns="36000" tIns="36000" rIns="36000" bIns="36000"/>
          <a:lstStyle>
            <a:lvl1pPr algn="l" defTabSz="914400" rtl="0" eaLnBrk="1" latinLnBrk="0" hangingPunct="1">
              <a:lnSpc>
                <a:spcPct val="90000"/>
              </a:lnSpc>
              <a:spcBef>
                <a:spcPct val="0"/>
              </a:spcBef>
              <a:buNone/>
              <a:defRPr sz="2400" b="1" i="0" kern="1200">
                <a:solidFill>
                  <a:schemeClr val="tx2"/>
                </a:solidFill>
                <a:latin typeface="+mj-lt"/>
                <a:ea typeface="Heiti SC Medium" pitchFamily="2" charset="-128"/>
                <a:cs typeface="Gotham Pro Regular" panose="02000503040000020004" pitchFamily="2" charset="0"/>
              </a:defRPr>
            </a:lvl1pPr>
          </a:lstStyle>
          <a:p>
            <a:r>
              <a:rPr lang="en-US" sz="2799" dirty="0">
                <a:solidFill>
                  <a:srgbClr val="003064"/>
                </a:solidFill>
              </a:rPr>
              <a:t>Terminology Used in myHR </a:t>
            </a:r>
          </a:p>
        </p:txBody>
      </p:sp>
      <p:pic>
        <p:nvPicPr>
          <p:cNvPr id="4" name="Picture 3"/>
          <p:cNvPicPr>
            <a:picLocks noChangeAspect="1"/>
          </p:cNvPicPr>
          <p:nvPr/>
        </p:nvPicPr>
        <p:blipFill>
          <a:blip r:embed="rId4"/>
          <a:stretch>
            <a:fillRect/>
          </a:stretch>
        </p:blipFill>
        <p:spPr>
          <a:xfrm>
            <a:off x="6906844" y="1303721"/>
            <a:ext cx="650093" cy="657832"/>
          </a:xfrm>
          <a:prstGeom prst="rect">
            <a:avLst/>
          </a:prstGeom>
        </p:spPr>
      </p:pic>
      <p:sp>
        <p:nvSpPr>
          <p:cNvPr id="2" name="TextBox 1"/>
          <p:cNvSpPr txBox="1"/>
          <p:nvPr/>
        </p:nvSpPr>
        <p:spPr>
          <a:xfrm>
            <a:off x="405547" y="6282312"/>
            <a:ext cx="10935115" cy="307777"/>
          </a:xfrm>
          <a:prstGeom prst="rect">
            <a:avLst/>
          </a:prstGeom>
          <a:noFill/>
        </p:spPr>
        <p:txBody>
          <a:bodyPr wrap="square" rtlCol="0">
            <a:spAutoFit/>
          </a:bodyPr>
          <a:lstStyle/>
          <a:p>
            <a:r>
              <a:rPr lang="en-US" sz="1400" dirty="0"/>
              <a:t>** Access </a:t>
            </a:r>
            <a:r>
              <a:rPr lang="en-US" sz="1400" dirty="0">
                <a:solidFill>
                  <a:srgbClr val="000000"/>
                </a:solidFill>
                <a:hlinkClick r:id="rId3" action="ppaction://hlinksldjump"/>
              </a:rPr>
              <a:t>User Profile Page </a:t>
            </a:r>
            <a:r>
              <a:rPr lang="en-US" sz="1400" dirty="0">
                <a:solidFill>
                  <a:srgbClr val="000000"/>
                </a:solidFill>
              </a:rPr>
              <a:t>to de</a:t>
            </a:r>
            <a:r>
              <a:rPr lang="en-US" sz="1400" dirty="0"/>
              <a:t>activate 2FA Mobile App, reset Password or Password Reset Pin</a:t>
            </a:r>
            <a:endParaRPr lang="en-SG" sz="1400" dirty="0"/>
          </a:p>
        </p:txBody>
      </p:sp>
      <p:pic>
        <p:nvPicPr>
          <p:cNvPr id="6" name="Picture 5">
            <a:extLst>
              <a:ext uri="{FF2B5EF4-FFF2-40B4-BE49-F238E27FC236}">
                <a16:creationId xmlns:a16="http://schemas.microsoft.com/office/drawing/2014/main" id="{48D437FF-1CB3-5C42-DAD7-26CF58F48241}"/>
              </a:ext>
            </a:extLst>
          </p:cNvPr>
          <p:cNvPicPr>
            <a:picLocks noChangeAspect="1"/>
          </p:cNvPicPr>
          <p:nvPr/>
        </p:nvPicPr>
        <p:blipFill>
          <a:blip r:embed="rId5"/>
          <a:stretch>
            <a:fillRect/>
          </a:stretch>
        </p:blipFill>
        <p:spPr>
          <a:xfrm>
            <a:off x="8387137" y="3162260"/>
            <a:ext cx="952072" cy="936879"/>
          </a:xfrm>
          <a:prstGeom prst="rect">
            <a:avLst/>
          </a:prstGeom>
        </p:spPr>
      </p:pic>
      <p:pic>
        <p:nvPicPr>
          <p:cNvPr id="7" name="Picture 6">
            <a:extLst>
              <a:ext uri="{FF2B5EF4-FFF2-40B4-BE49-F238E27FC236}">
                <a16:creationId xmlns:a16="http://schemas.microsoft.com/office/drawing/2014/main" id="{9957765A-9B75-87F7-49F3-40850F0DAB45}"/>
              </a:ext>
            </a:extLst>
          </p:cNvPr>
          <p:cNvPicPr>
            <a:picLocks noChangeAspect="1"/>
          </p:cNvPicPr>
          <p:nvPr/>
        </p:nvPicPr>
        <p:blipFill>
          <a:blip r:embed="rId6"/>
          <a:stretch>
            <a:fillRect/>
          </a:stretch>
        </p:blipFill>
        <p:spPr>
          <a:xfrm>
            <a:off x="8387137" y="2127390"/>
            <a:ext cx="952072" cy="936879"/>
          </a:xfrm>
          <a:prstGeom prst="rect">
            <a:avLst/>
          </a:prstGeom>
        </p:spPr>
      </p:pic>
    </p:spTree>
    <p:extLst>
      <p:ext uri="{BB962C8B-B14F-4D97-AF65-F5344CB8AC3E}">
        <p14:creationId xmlns:p14="http://schemas.microsoft.com/office/powerpoint/2010/main" val="1866879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4C6D-5A18-4967-9532-149F1128B451}"/>
              </a:ext>
            </a:extLst>
          </p:cNvPr>
          <p:cNvSpPr>
            <a:spLocks noGrp="1"/>
          </p:cNvSpPr>
          <p:nvPr>
            <p:ph type="title"/>
          </p:nvPr>
        </p:nvSpPr>
        <p:spPr>
          <a:xfrm>
            <a:off x="7340600" y="2232196"/>
            <a:ext cx="4301236" cy="1782756"/>
          </a:xfrm>
        </p:spPr>
        <p:txBody>
          <a:bodyPr lIns="36000" tIns="36000" rIns="36000" bIns="36000" anchor="t"/>
          <a:lstStyle/>
          <a:p>
            <a:r>
              <a:rPr lang="en-SG" sz="3200" dirty="0">
                <a:ea typeface="Heiti SC Medium"/>
              </a:rPr>
              <a:t>Request for </a:t>
            </a:r>
            <a:r>
              <a:rPr lang="en-SG" sz="3200" dirty="0" err="1">
                <a:ea typeface="Heiti SC Medium"/>
              </a:rPr>
              <a:t>myHR</a:t>
            </a:r>
            <a:r>
              <a:rPr lang="en-SG" sz="3200" dirty="0">
                <a:ea typeface="Heiti SC Medium"/>
              </a:rPr>
              <a:t> Account activation</a:t>
            </a:r>
            <a:endParaRPr lang="en-SG" sz="3200" dirty="0"/>
          </a:p>
        </p:txBody>
      </p:sp>
      <p:pic>
        <p:nvPicPr>
          <p:cNvPr id="5" name="Picture 4">
            <a:hlinkClick r:id="rId3" action="ppaction://hlinksldjump"/>
            <a:extLst>
              <a:ext uri="{FF2B5EF4-FFF2-40B4-BE49-F238E27FC236}">
                <a16:creationId xmlns:a16="http://schemas.microsoft.com/office/drawing/2014/main" id="{9B65E08A-AED3-0D4B-81F3-76B10494248A}"/>
              </a:ext>
            </a:extLst>
          </p:cNvPr>
          <p:cNvPicPr>
            <a:picLocks noChangeAspect="1"/>
          </p:cNvPicPr>
          <p:nvPr/>
        </p:nvPicPr>
        <p:blipFill>
          <a:blip r:embed="rId4"/>
          <a:stretch>
            <a:fillRect/>
          </a:stretch>
        </p:blipFill>
        <p:spPr>
          <a:xfrm>
            <a:off x="11190049" y="170096"/>
            <a:ext cx="431800" cy="431800"/>
          </a:xfrm>
          <a:prstGeom prst="rect">
            <a:avLst/>
          </a:prstGeom>
        </p:spPr>
      </p:pic>
      <p:sp>
        <p:nvSpPr>
          <p:cNvPr id="4" name="TextBox 3">
            <a:extLst>
              <a:ext uri="{FF2B5EF4-FFF2-40B4-BE49-F238E27FC236}">
                <a16:creationId xmlns:a16="http://schemas.microsoft.com/office/drawing/2014/main" id="{48A8E310-12A3-4E15-A684-C95536432988}"/>
              </a:ext>
            </a:extLst>
          </p:cNvPr>
          <p:cNvSpPr txBox="1"/>
          <p:nvPr/>
        </p:nvSpPr>
        <p:spPr>
          <a:xfrm>
            <a:off x="7447603" y="3429001"/>
            <a:ext cx="2873443" cy="585952"/>
          </a:xfrm>
          <a:prstGeom prst="rect">
            <a:avLst/>
          </a:prstGeom>
        </p:spPr>
        <p:txBody>
          <a:bodyPr lIns="36000" tIns="36000" rIns="36000" bIns="36000" anchor="t"/>
          <a:lstStyle>
            <a:lvl1pPr>
              <a:lnSpc>
                <a:spcPct val="90000"/>
              </a:lnSpc>
              <a:spcBef>
                <a:spcPct val="0"/>
              </a:spcBef>
              <a:buNone/>
              <a:defRPr sz="3600" b="0" i="0">
                <a:solidFill>
                  <a:schemeClr val="tx2"/>
                </a:solidFill>
                <a:latin typeface="+mj-lt"/>
                <a:ea typeface="Heiti SC Medium"/>
                <a:cs typeface="Gotham Pro Regular" panose="02000503040000020004" pitchFamily="2" charset="0"/>
              </a:defRPr>
            </a:lvl1pPr>
          </a:lstStyle>
          <a:p>
            <a:r>
              <a:rPr lang="en-US" sz="1600" dirty="0"/>
              <a:t>When:</a:t>
            </a:r>
          </a:p>
          <a:p>
            <a:pPr marL="285750" indent="-285750">
              <a:buFont typeface="Arial" panose="020B0604020202020204" pitchFamily="34" charset="0"/>
              <a:buChar char="•"/>
            </a:pPr>
            <a:r>
              <a:rPr lang="en-US" sz="1600" dirty="0"/>
              <a:t>1st Time myHR set up</a:t>
            </a:r>
          </a:p>
        </p:txBody>
      </p:sp>
    </p:spTree>
    <p:extLst>
      <p:ext uri="{BB962C8B-B14F-4D97-AF65-F5344CB8AC3E}">
        <p14:creationId xmlns:p14="http://schemas.microsoft.com/office/powerpoint/2010/main" val="3046596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226324"/>
            <a:ext cx="11045543" cy="375572"/>
          </a:xfrm>
        </p:spPr>
        <p:txBody>
          <a:bodyPr/>
          <a:lstStyle/>
          <a:p>
            <a:r>
              <a:rPr lang="en-SG" dirty="0">
                <a:ea typeface="Heiti SC Medium"/>
              </a:rPr>
              <a:t>Request for </a:t>
            </a:r>
            <a:r>
              <a:rPr lang="en-SG" dirty="0" err="1">
                <a:ea typeface="Heiti SC Medium"/>
              </a:rPr>
              <a:t>myHR</a:t>
            </a:r>
            <a:r>
              <a:rPr lang="en-SG" dirty="0">
                <a:ea typeface="Heiti SC Medium"/>
              </a:rPr>
              <a:t> Account activation for 1</a:t>
            </a:r>
            <a:r>
              <a:rPr lang="en-SG" baseline="30000" dirty="0">
                <a:ea typeface="Heiti SC Medium"/>
              </a:rPr>
              <a:t>st</a:t>
            </a:r>
            <a:r>
              <a:rPr lang="en-SG" dirty="0">
                <a:ea typeface="Heiti SC Medium"/>
              </a:rPr>
              <a:t> time</a:t>
            </a:r>
            <a:endParaRPr lang="en-SG" dirty="0"/>
          </a:p>
        </p:txBody>
      </p:sp>
      <p:pic>
        <p:nvPicPr>
          <p:cNvPr id="11" name="Picture 10">
            <a:hlinkClick r:id="rId3" action="ppaction://hlinksldjump"/>
            <a:extLst>
              <a:ext uri="{FF2B5EF4-FFF2-40B4-BE49-F238E27FC236}">
                <a16:creationId xmlns:a16="http://schemas.microsoft.com/office/drawing/2014/main" id="{F9FE46BA-42E4-BD4C-B06D-672552CBCDFA}"/>
              </a:ext>
            </a:extLst>
          </p:cNvPr>
          <p:cNvPicPr>
            <a:picLocks noChangeAspect="1"/>
          </p:cNvPicPr>
          <p:nvPr/>
        </p:nvPicPr>
        <p:blipFill>
          <a:blip r:embed="rId4"/>
          <a:stretch>
            <a:fillRect/>
          </a:stretch>
        </p:blipFill>
        <p:spPr>
          <a:xfrm>
            <a:off x="11190049" y="170096"/>
            <a:ext cx="431800" cy="431800"/>
          </a:xfrm>
          <a:prstGeom prst="rect">
            <a:avLst/>
          </a:prstGeom>
        </p:spPr>
      </p:pic>
      <p:sp>
        <p:nvSpPr>
          <p:cNvPr id="12" name="TextBox 11">
            <a:extLst>
              <a:ext uri="{FF2B5EF4-FFF2-40B4-BE49-F238E27FC236}">
                <a16:creationId xmlns:a16="http://schemas.microsoft.com/office/drawing/2014/main" id="{4286D663-CF98-B493-01D9-F9B4527BD532}"/>
              </a:ext>
            </a:extLst>
          </p:cNvPr>
          <p:cNvSpPr txBox="1"/>
          <p:nvPr/>
        </p:nvSpPr>
        <p:spPr>
          <a:xfrm>
            <a:off x="256030" y="691500"/>
            <a:ext cx="10934019" cy="1582734"/>
          </a:xfrm>
          <a:prstGeom prst="rect">
            <a:avLst/>
          </a:prstGeom>
        </p:spPr>
        <p:txBody>
          <a:bodyPr vert="horz" wrap="square" lIns="91440" tIns="45720" rIns="91440" bIns="45720" rtlCol="0">
            <a:noAutofit/>
          </a:bodyPr>
          <a:lstStyle/>
          <a:p>
            <a:pPr marL="342900" indent="-342900">
              <a:buFont typeface="Arial" panose="020B0604020202020204" pitchFamily="34" charset="0"/>
              <a:buChar char="•"/>
            </a:pPr>
            <a:r>
              <a:rPr lang="en-US" sz="1400" b="1" dirty="0"/>
              <a:t>Auto-default initial myHR password for new hire - what is the initial password for new hire logic? – </a:t>
            </a:r>
            <a:r>
              <a:rPr lang="en-US" sz="1400" b="1" dirty="0">
                <a:solidFill>
                  <a:schemeClr val="tx2">
                    <a:lumMod val="75000"/>
                    <a:lumOff val="25000"/>
                  </a:schemeClr>
                </a:solidFill>
              </a:rPr>
              <a:t>NRIC last 4 characters + Birthdate + !</a:t>
            </a:r>
            <a:r>
              <a:rPr lang="en-US" sz="1400" b="1" dirty="0" err="1">
                <a:solidFill>
                  <a:schemeClr val="tx2">
                    <a:lumMod val="75000"/>
                    <a:lumOff val="25000"/>
                  </a:schemeClr>
                </a:solidFill>
              </a:rPr>
              <a:t>nuhs</a:t>
            </a:r>
            <a:endParaRPr lang="en-US" sz="1400" b="1" dirty="0">
              <a:solidFill>
                <a:schemeClr val="tx2">
                  <a:lumMod val="75000"/>
                  <a:lumOff val="25000"/>
                </a:schemeClr>
              </a:solidFill>
            </a:endParaRPr>
          </a:p>
          <a:p>
            <a:pPr algn="l"/>
            <a:endParaRPr lang="en-US" sz="1400" b="1" dirty="0">
              <a:solidFill>
                <a:schemeClr val="accent1"/>
              </a:solidFill>
            </a:endParaRPr>
          </a:p>
          <a:p>
            <a:pPr marL="342900" indent="-342900">
              <a:buFont typeface="Arial" panose="020B0604020202020204" pitchFamily="34" charset="0"/>
              <a:buChar char="•"/>
            </a:pPr>
            <a:r>
              <a:rPr lang="en-US" sz="1400" b="1" dirty="0"/>
              <a:t>Login to myHR (</a:t>
            </a:r>
            <a:r>
              <a:rPr lang="en-SG" sz="1400" b="1" dirty="0">
                <a:solidFill>
                  <a:schemeClr val="dk1"/>
                </a:solidFill>
                <a:ea typeface="Calibri" panose="020F0502020204030204" pitchFamily="34" charset="0"/>
                <a:cs typeface="Times New Roman" panose="02020603050405020304" pitchFamily="18" charset="0"/>
                <a:hlinkClick r:id="rId5"/>
              </a:rPr>
              <a:t>https://hcm44.sapsf.com/login?company=NUHS</a:t>
            </a:r>
            <a:r>
              <a:rPr lang="en-SG" sz="1400" b="1" dirty="0">
                <a:solidFill>
                  <a:schemeClr val="dk1"/>
                </a:solidFill>
                <a:ea typeface="Calibri" panose="020F0502020204030204" pitchFamily="34" charset="0"/>
                <a:cs typeface="Times New Roman" panose="02020603050405020304" pitchFamily="18" charset="0"/>
              </a:rPr>
              <a:t>) with your Employee ID and pre-set password (expires after 14 days). Your pre-set password is a combination of Last four character of your NRIC (in uppercase for the alphabet), your Birthdate (DDMMYYYY) and !</a:t>
            </a:r>
            <a:r>
              <a:rPr lang="en-SG" sz="1400" b="1" dirty="0" err="1">
                <a:solidFill>
                  <a:schemeClr val="dk1"/>
                </a:solidFill>
                <a:ea typeface="Calibri" panose="020F0502020204030204" pitchFamily="34" charset="0"/>
                <a:cs typeface="Times New Roman" panose="02020603050405020304" pitchFamily="18" charset="0"/>
              </a:rPr>
              <a:t>nuhs</a:t>
            </a:r>
            <a:endParaRPr lang="en-US" sz="1400" b="1" dirty="0">
              <a:solidFill>
                <a:schemeClr val="accent1"/>
              </a:solidFill>
            </a:endParaRPr>
          </a:p>
        </p:txBody>
      </p:sp>
      <p:pic>
        <p:nvPicPr>
          <p:cNvPr id="14" name="Picture 13">
            <a:extLst>
              <a:ext uri="{FF2B5EF4-FFF2-40B4-BE49-F238E27FC236}">
                <a16:creationId xmlns:a16="http://schemas.microsoft.com/office/drawing/2014/main" id="{FBCE89F2-BAEC-8E62-E706-89E430E16402}"/>
              </a:ext>
            </a:extLst>
          </p:cNvPr>
          <p:cNvPicPr>
            <a:picLocks noChangeAspect="1"/>
          </p:cNvPicPr>
          <p:nvPr/>
        </p:nvPicPr>
        <p:blipFill>
          <a:blip r:embed="rId6"/>
          <a:stretch>
            <a:fillRect/>
          </a:stretch>
        </p:blipFill>
        <p:spPr>
          <a:xfrm>
            <a:off x="1001788" y="2013735"/>
            <a:ext cx="3466919" cy="3499931"/>
          </a:xfrm>
          <a:prstGeom prst="rect">
            <a:avLst/>
          </a:prstGeom>
        </p:spPr>
      </p:pic>
      <p:pic>
        <p:nvPicPr>
          <p:cNvPr id="15" name="Picture 14">
            <a:extLst>
              <a:ext uri="{FF2B5EF4-FFF2-40B4-BE49-F238E27FC236}">
                <a16:creationId xmlns:a16="http://schemas.microsoft.com/office/drawing/2014/main" id="{941692E8-CAAE-186B-0FF8-AEBB5DBAFDAB}"/>
              </a:ext>
            </a:extLst>
          </p:cNvPr>
          <p:cNvPicPr>
            <a:picLocks noChangeAspect="1"/>
          </p:cNvPicPr>
          <p:nvPr/>
        </p:nvPicPr>
        <p:blipFill>
          <a:blip r:embed="rId7"/>
          <a:stretch>
            <a:fillRect/>
          </a:stretch>
        </p:blipFill>
        <p:spPr>
          <a:xfrm>
            <a:off x="6897384" y="2095928"/>
            <a:ext cx="1818717" cy="2116476"/>
          </a:xfrm>
          <a:prstGeom prst="rect">
            <a:avLst/>
          </a:prstGeom>
        </p:spPr>
      </p:pic>
      <p:pic>
        <p:nvPicPr>
          <p:cNvPr id="21" name="Picture 20">
            <a:extLst>
              <a:ext uri="{FF2B5EF4-FFF2-40B4-BE49-F238E27FC236}">
                <a16:creationId xmlns:a16="http://schemas.microsoft.com/office/drawing/2014/main" id="{205B7466-A3A5-1C46-30DB-5F4464349A0E}"/>
              </a:ext>
            </a:extLst>
          </p:cNvPr>
          <p:cNvPicPr>
            <a:picLocks noChangeAspect="1"/>
          </p:cNvPicPr>
          <p:nvPr/>
        </p:nvPicPr>
        <p:blipFill>
          <a:blip r:embed="rId8"/>
          <a:stretch>
            <a:fillRect/>
          </a:stretch>
        </p:blipFill>
        <p:spPr>
          <a:xfrm>
            <a:off x="4663368" y="3930243"/>
            <a:ext cx="4718713" cy="1415014"/>
          </a:xfrm>
          <a:prstGeom prst="rect">
            <a:avLst/>
          </a:prstGeom>
        </p:spPr>
      </p:pic>
      <p:sp>
        <p:nvSpPr>
          <p:cNvPr id="22" name="TextBox 21">
            <a:extLst>
              <a:ext uri="{FF2B5EF4-FFF2-40B4-BE49-F238E27FC236}">
                <a16:creationId xmlns:a16="http://schemas.microsoft.com/office/drawing/2014/main" id="{F9C2021E-0AA0-D071-A634-1BC5B393F4CF}"/>
              </a:ext>
            </a:extLst>
          </p:cNvPr>
          <p:cNvSpPr txBox="1"/>
          <p:nvPr/>
        </p:nvSpPr>
        <p:spPr>
          <a:xfrm>
            <a:off x="4802519" y="5130940"/>
            <a:ext cx="5533283" cy="445376"/>
          </a:xfrm>
          <a:prstGeom prst="rect">
            <a:avLst/>
          </a:prstGeom>
        </p:spPr>
        <p:txBody>
          <a:bodyPr vert="horz" wrap="square" lIns="91440" tIns="45720" rIns="91440" bIns="45720" rtlCol="0">
            <a:normAutofit lnSpcReduction="10000"/>
          </a:bodyPr>
          <a:lstStyle/>
          <a:p>
            <a:pPr algn="l"/>
            <a:r>
              <a:rPr lang="en-US" sz="1200" b="1" dirty="0"/>
              <a:t>Note: For Employee ID / Employee No. that starts with a 0, please enter the 0 as per stated on your Employee ID tag.</a:t>
            </a:r>
            <a:endParaRPr lang="en-SG" sz="1200" b="1" dirty="0"/>
          </a:p>
        </p:txBody>
      </p:sp>
      <p:pic>
        <p:nvPicPr>
          <p:cNvPr id="23" name="Picture 22">
            <a:extLst>
              <a:ext uri="{FF2B5EF4-FFF2-40B4-BE49-F238E27FC236}">
                <a16:creationId xmlns:a16="http://schemas.microsoft.com/office/drawing/2014/main" id="{14E4A6FF-68E6-9CBB-E185-8D1BCD8DDE75}"/>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0" b="100000" l="0" r="100000">
                        <a14:foregroundMark x1="4227" y1="43396" x2="40823" y2="43396"/>
                        <a14:foregroundMark x1="6785" y1="15094" x2="12681" y2="14151"/>
                        <a14:foregroundMark x1="28142" y1="19811" x2="31591" y2="18868"/>
                        <a14:foregroundMark x1="46607" y1="16981" x2="50723" y2="16981"/>
                        <a14:foregroundMark x1="62959" y1="16981" x2="67075" y2="15094"/>
                        <a14:foregroundMark x1="84205" y1="16981" x2="90990" y2="16981"/>
                        <a14:foregroundMark x1="6229" y1="72642" x2="25806" y2="72642"/>
                        <a14:foregroundMark x1="2002" y1="90566" x2="18020" y2="91509"/>
                        <a14:backgroundMark x1="98999" y1="97170" x2="99889" y2="83962"/>
                        <a14:backgroundMark x1="44716" y1="96226" x2="48721" y2="96226"/>
                        <a14:backgroundMark x1="16240" y1="96226" x2="45384" y2="97170"/>
                        <a14:backgroundMark x1="50723" y1="96226" x2="95217" y2="96226"/>
                        <a14:backgroundMark x1="6007" y1="3774" x2="12681" y2="2830"/>
                        <a14:backgroundMark x1="16908" y1="7547" x2="23137" y2="6604"/>
                        <a14:backgroundMark x1="35150" y1="6604" x2="40823" y2="7547"/>
                        <a14:backgroundMark x1="54283" y1="9434" x2="59288" y2="8491"/>
                        <a14:backgroundMark x1="70968" y1="11321" x2="80423" y2="9434"/>
                        <a14:backgroundMark x1="93437" y1="9434" x2="97442" y2="8491"/>
                      </a14:backgroundRemoval>
                    </a14:imgEffect>
                  </a14:imgLayer>
                </a14:imgProps>
              </a:ext>
            </a:extLst>
          </a:blip>
          <a:stretch>
            <a:fillRect/>
          </a:stretch>
        </p:blipFill>
        <p:spPr>
          <a:xfrm>
            <a:off x="904126" y="5568466"/>
            <a:ext cx="10285923" cy="843209"/>
          </a:xfrm>
          <a:prstGeom prst="rect">
            <a:avLst/>
          </a:prstGeom>
        </p:spPr>
      </p:pic>
      <p:cxnSp>
        <p:nvCxnSpPr>
          <p:cNvPr id="27" name="Straight Arrow Connector 26">
            <a:extLst>
              <a:ext uri="{FF2B5EF4-FFF2-40B4-BE49-F238E27FC236}">
                <a16:creationId xmlns:a16="http://schemas.microsoft.com/office/drawing/2014/main" id="{7BFAA430-6A8D-05E0-3F92-76E31482FC80}"/>
              </a:ext>
            </a:extLst>
          </p:cNvPr>
          <p:cNvCxnSpPr>
            <a:cxnSpLocks/>
          </p:cNvCxnSpPr>
          <p:nvPr/>
        </p:nvCxnSpPr>
        <p:spPr>
          <a:xfrm>
            <a:off x="3689035" y="2640458"/>
            <a:ext cx="3317940" cy="1017142"/>
          </a:xfrm>
          <a:prstGeom prst="straightConnector1">
            <a:avLst/>
          </a:prstGeom>
          <a:ln w="28575">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F53FA06F-03F4-5C86-D23C-B5255161A736}"/>
              </a:ext>
            </a:extLst>
          </p:cNvPr>
          <p:cNvCxnSpPr>
            <a:cxnSpLocks/>
          </p:cNvCxnSpPr>
          <p:nvPr/>
        </p:nvCxnSpPr>
        <p:spPr>
          <a:xfrm>
            <a:off x="3709647" y="2927757"/>
            <a:ext cx="1264577" cy="1062362"/>
          </a:xfrm>
          <a:prstGeom prst="straightConnector1">
            <a:avLst/>
          </a:prstGeom>
          <a:ln w="28575">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7360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SG" dirty="0">
                <a:ea typeface="Heiti SC Medium"/>
              </a:rPr>
              <a:t>Request for </a:t>
            </a:r>
            <a:r>
              <a:rPr lang="en-SG" dirty="0" err="1">
                <a:ea typeface="Heiti SC Medium"/>
              </a:rPr>
              <a:t>myHR</a:t>
            </a:r>
            <a:r>
              <a:rPr lang="en-SG" dirty="0">
                <a:ea typeface="Heiti SC Medium"/>
              </a:rPr>
              <a:t> Account activation</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Go to the myHR log on page and login with the pre-set </a:t>
            </a:r>
            <a:r>
              <a:rPr lang="en-SG" dirty="0">
                <a:solidFill>
                  <a:prstClr val="black"/>
                </a:solidFill>
                <a:latin typeface="Arial" panose="020B0604020202020204" pitchFamily="34" charset="0"/>
                <a:ea typeface="Verdana" panose="020B0604030504040204" pitchFamily="34" charset="0"/>
                <a:cs typeface="Arial" panose="020B0604020202020204" pitchFamily="34" charset="0"/>
              </a:rPr>
              <a:t>default password (default password will expires after 14 days): </a:t>
            </a:r>
            <a:br>
              <a:rPr lang="en-SG" dirty="0">
                <a:solidFill>
                  <a:prstClr val="black"/>
                </a:solidFill>
                <a:latin typeface="Arial" panose="020B0604020202020204" pitchFamily="34" charset="0"/>
                <a:ea typeface="Verdana" panose="020B0604030504040204" pitchFamily="34" charset="0"/>
                <a:cs typeface="Arial" panose="020B0604020202020204" pitchFamily="34" charset="0"/>
              </a:rPr>
            </a:br>
            <a:r>
              <a:rPr lang="en-SG" dirty="0">
                <a:solidFill>
                  <a:prstClr val="black"/>
                </a:solidFill>
                <a:latin typeface="Arial" panose="020B0604020202020204" pitchFamily="34" charset="0"/>
                <a:ea typeface="Verdana" panose="020B0604030504040204" pitchFamily="34" charset="0"/>
                <a:cs typeface="Arial" panose="020B0604020202020204" pitchFamily="34" charset="0"/>
              </a:rPr>
              <a:t>Last four character of your NRIC (in uppercase for the alphabet), your Birthdate (DDMMYYYY) and !</a:t>
            </a:r>
            <a:r>
              <a:rPr lang="en-SG" dirty="0" err="1">
                <a:solidFill>
                  <a:prstClr val="black"/>
                </a:solidFill>
                <a:latin typeface="Arial" panose="020B0604020202020204" pitchFamily="34" charset="0"/>
                <a:ea typeface="Verdana" panose="020B0604030504040204" pitchFamily="34" charset="0"/>
                <a:cs typeface="Arial" panose="020B0604020202020204" pitchFamily="34" charset="0"/>
              </a:rPr>
              <a:t>nuhs</a:t>
            </a:r>
            <a:r>
              <a:rPr lang="en-SG" dirty="0">
                <a:solidFill>
                  <a:prstClr val="black"/>
                </a:solidFill>
                <a:latin typeface="Arial" panose="020B0604020202020204" pitchFamily="34" charset="0"/>
                <a:ea typeface="Verdana" panose="020B0604030504040204" pitchFamily="34" charset="0"/>
                <a:cs typeface="Arial" panose="020B0604020202020204" pitchFamily="34" charset="0"/>
              </a:rPr>
              <a:t>                       (E.g. 123A11041980!nuhs)</a:t>
            </a:r>
            <a:br>
              <a:rPr lang="en-SG"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SG" dirty="0">
                <a:solidFill>
                  <a:prstClr val="black"/>
                </a:solidFill>
                <a:latin typeface="Arial" panose="020B0604020202020204" pitchFamily="34" charset="0"/>
                <a:ea typeface="Verdana" panose="020B0604030504040204" pitchFamily="34" charset="0"/>
                <a:cs typeface="Arial" panose="020B0604020202020204" pitchFamily="34" charset="0"/>
              </a:rPr>
            </a:br>
            <a:r>
              <a:rPr lang="en-SG" dirty="0">
                <a:solidFill>
                  <a:prstClr val="black"/>
                </a:solidFill>
                <a:latin typeface="Arial" panose="020B0604020202020204" pitchFamily="34" charset="0"/>
                <a:ea typeface="Verdana" panose="020B0604030504040204" pitchFamily="34" charset="0"/>
                <a:cs typeface="Arial" panose="020B0604020202020204" pitchFamily="34" charset="0"/>
              </a:rPr>
              <a:t>After 14 days, please click on “Forget Password” on login page.</a:t>
            </a: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endParaRPr lang="en-SG" dirty="0"/>
          </a:p>
        </p:txBody>
      </p:sp>
      <p:sp>
        <p:nvSpPr>
          <p:cNvPr id="5" name="Oval 4">
            <a:extLst>
              <a:ext uri="{FF2B5EF4-FFF2-40B4-BE49-F238E27FC236}">
                <a16:creationId xmlns:a16="http://schemas.microsoft.com/office/drawing/2014/main" id="{2B9EECA7-09AE-4E84-AC75-801C2D6443E4}"/>
              </a:ext>
            </a:extLst>
          </p:cNvPr>
          <p:cNvSpPr/>
          <p:nvPr/>
        </p:nvSpPr>
        <p:spPr>
          <a:xfrm>
            <a:off x="487884" y="91865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1</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grpSp>
        <p:nvGrpSpPr>
          <p:cNvPr id="8" name="Group 7">
            <a:extLst>
              <a:ext uri="{FF2B5EF4-FFF2-40B4-BE49-F238E27FC236}">
                <a16:creationId xmlns:a16="http://schemas.microsoft.com/office/drawing/2014/main" id="{B5C846C0-9DE6-B246-9C3D-5DB1929A8536}"/>
              </a:ext>
            </a:extLst>
          </p:cNvPr>
          <p:cNvGrpSpPr/>
          <p:nvPr/>
        </p:nvGrpSpPr>
        <p:grpSpPr>
          <a:xfrm>
            <a:off x="1224202" y="918652"/>
            <a:ext cx="5813412" cy="5303989"/>
            <a:chOff x="1567876" y="1137313"/>
            <a:chExt cx="4244295" cy="3872372"/>
          </a:xfrm>
        </p:grpSpPr>
        <p:pic>
          <p:nvPicPr>
            <p:cNvPr id="4" name="Picture 3">
              <a:extLst>
                <a:ext uri="{FF2B5EF4-FFF2-40B4-BE49-F238E27FC236}">
                  <a16:creationId xmlns:a16="http://schemas.microsoft.com/office/drawing/2014/main" id="{4C002570-E4C5-AC4A-A854-FA99EC4F1F52}"/>
                </a:ext>
              </a:extLst>
            </p:cNvPr>
            <p:cNvPicPr>
              <a:picLocks noChangeAspect="1"/>
            </p:cNvPicPr>
            <p:nvPr/>
          </p:nvPicPr>
          <p:blipFill>
            <a:blip r:embed="rId3"/>
            <a:stretch>
              <a:fillRect/>
            </a:stretch>
          </p:blipFill>
          <p:spPr>
            <a:xfrm>
              <a:off x="1567876" y="1137313"/>
              <a:ext cx="4244295" cy="3872372"/>
            </a:xfrm>
            <a:prstGeom prst="rect">
              <a:avLst/>
            </a:prstGeom>
            <a:effectLst>
              <a:outerShdw blurRad="264246" dist="93472" dir="2700000" algn="tl" rotWithShape="0">
                <a:prstClr val="black">
                  <a:alpha val="40000"/>
                </a:prstClr>
              </a:outerShdw>
            </a:effectLst>
          </p:spPr>
        </p:pic>
        <p:pic>
          <p:nvPicPr>
            <p:cNvPr id="13" name="Picture 12">
              <a:extLst>
                <a:ext uri="{FF2B5EF4-FFF2-40B4-BE49-F238E27FC236}">
                  <a16:creationId xmlns:a16="http://schemas.microsoft.com/office/drawing/2014/main" id="{C301F634-26B3-D948-BEF3-DDE646F3B2B1}"/>
                </a:ext>
              </a:extLst>
            </p:cNvPr>
            <p:cNvPicPr>
              <a:picLocks noChangeAspect="1"/>
            </p:cNvPicPr>
            <p:nvPr/>
          </p:nvPicPr>
          <p:blipFill>
            <a:blip r:embed="rId4"/>
            <a:stretch>
              <a:fillRect/>
            </a:stretch>
          </p:blipFill>
          <p:spPr>
            <a:xfrm>
              <a:off x="2014601" y="1636209"/>
              <a:ext cx="1201129" cy="941964"/>
            </a:xfrm>
            <a:prstGeom prst="rect">
              <a:avLst/>
            </a:prstGeom>
          </p:spPr>
        </p:pic>
      </p:grpSp>
      <p:pic>
        <p:nvPicPr>
          <p:cNvPr id="11" name="Picture 10">
            <a:hlinkClick r:id="rId5" action="ppaction://hlinksldjump"/>
            <a:extLst>
              <a:ext uri="{FF2B5EF4-FFF2-40B4-BE49-F238E27FC236}">
                <a16:creationId xmlns:a16="http://schemas.microsoft.com/office/drawing/2014/main" id="{F9FE46BA-42E4-BD4C-B06D-672552CBCDFA}"/>
              </a:ext>
            </a:extLst>
          </p:cNvPr>
          <p:cNvPicPr>
            <a:picLocks noChangeAspect="1"/>
          </p:cNvPicPr>
          <p:nvPr/>
        </p:nvPicPr>
        <p:blipFill>
          <a:blip r:embed="rId6"/>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1645937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SG" dirty="0">
                <a:ea typeface="Heiti SC Medium"/>
              </a:rPr>
              <a:t>Request for </a:t>
            </a:r>
            <a:r>
              <a:rPr lang="en-SG" dirty="0" err="1">
                <a:ea typeface="Heiti SC Medium"/>
              </a:rPr>
              <a:t>myHR</a:t>
            </a:r>
            <a:r>
              <a:rPr lang="en-SG" dirty="0">
                <a:ea typeface="Heiti SC Medium"/>
              </a:rPr>
              <a:t> Account activation</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2"/>
              <a:defRPr/>
            </a:pPr>
            <a:r>
              <a:rPr lang="en-SG" dirty="0"/>
              <a:t>Download and install SAP Authenticator mobile app in your mobile phone. </a:t>
            </a:r>
            <a:r>
              <a:rPr lang="en-IN" dirty="0"/>
              <a:t>Scan the QR code using your authenticator app in your device.</a:t>
            </a:r>
            <a:br>
              <a:rPr lang="en-IN" dirty="0"/>
            </a:br>
            <a:br>
              <a:rPr lang="en-IN" dirty="0"/>
            </a:br>
            <a:r>
              <a:rPr lang="en-IN" dirty="0"/>
              <a:t>Then, key in the 2FA Passcode generated from the authenticator app in your device and click “Activate”.</a:t>
            </a:r>
          </a:p>
          <a:p>
            <a:endParaRPr lang="en-SG" dirty="0"/>
          </a:p>
        </p:txBody>
      </p:sp>
      <p:sp>
        <p:nvSpPr>
          <p:cNvPr id="5" name="Oval 4">
            <a:extLst>
              <a:ext uri="{FF2B5EF4-FFF2-40B4-BE49-F238E27FC236}">
                <a16:creationId xmlns:a16="http://schemas.microsoft.com/office/drawing/2014/main" id="{2B9EECA7-09AE-4E84-AC75-801C2D6443E4}"/>
              </a:ext>
            </a:extLst>
          </p:cNvPr>
          <p:cNvSpPr/>
          <p:nvPr/>
        </p:nvSpPr>
        <p:spPr>
          <a:xfrm>
            <a:off x="487884" y="91865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PH" dirty="0">
                <a:solidFill>
                  <a:prstClr val="white"/>
                </a:solidFill>
                <a:latin typeface="Arial" panose="020B0604020202020204" pitchFamily="34" charset="0"/>
              </a:rPr>
              <a:t>2</a:t>
            </a:r>
            <a:endPar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11" name="Picture 10">
            <a:hlinkClick r:id="rId3" action="ppaction://hlinksldjump"/>
            <a:extLst>
              <a:ext uri="{FF2B5EF4-FFF2-40B4-BE49-F238E27FC236}">
                <a16:creationId xmlns:a16="http://schemas.microsoft.com/office/drawing/2014/main" id="{F9FE46BA-42E4-BD4C-B06D-672552CBCDFA}"/>
              </a:ext>
            </a:extLst>
          </p:cNvPr>
          <p:cNvPicPr>
            <a:picLocks noChangeAspect="1"/>
          </p:cNvPicPr>
          <p:nvPr/>
        </p:nvPicPr>
        <p:blipFill>
          <a:blip r:embed="rId4"/>
          <a:stretch>
            <a:fillRect/>
          </a:stretch>
        </p:blipFill>
        <p:spPr>
          <a:xfrm>
            <a:off x="11190049" y="170096"/>
            <a:ext cx="431800" cy="431800"/>
          </a:xfrm>
          <a:prstGeom prst="rect">
            <a:avLst/>
          </a:prstGeom>
        </p:spPr>
      </p:pic>
      <p:pic>
        <p:nvPicPr>
          <p:cNvPr id="7" name="Picture 6">
            <a:extLst>
              <a:ext uri="{FF2B5EF4-FFF2-40B4-BE49-F238E27FC236}">
                <a16:creationId xmlns:a16="http://schemas.microsoft.com/office/drawing/2014/main" id="{55094C4F-57D6-1B1C-0A94-338D55E524FB}"/>
              </a:ext>
            </a:extLst>
          </p:cNvPr>
          <p:cNvPicPr>
            <a:picLocks noChangeAspect="1"/>
          </p:cNvPicPr>
          <p:nvPr/>
        </p:nvPicPr>
        <p:blipFill>
          <a:blip r:embed="rId5"/>
          <a:stretch>
            <a:fillRect/>
          </a:stretch>
        </p:blipFill>
        <p:spPr>
          <a:xfrm>
            <a:off x="1143807" y="918652"/>
            <a:ext cx="5657686" cy="51751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10353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SG" dirty="0">
                <a:ea typeface="Heiti SC Medium"/>
              </a:rPr>
              <a:t>Request for </a:t>
            </a:r>
            <a:r>
              <a:rPr lang="en-SG" dirty="0" err="1">
                <a:ea typeface="Heiti SC Medium"/>
              </a:rPr>
              <a:t>myHR</a:t>
            </a:r>
            <a:r>
              <a:rPr lang="en-SG" dirty="0">
                <a:ea typeface="Heiti SC Medium"/>
              </a:rPr>
              <a:t> Account activation</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3"/>
              <a:defRPr/>
            </a:pPr>
            <a:r>
              <a:rPr lang="en-SG" dirty="0"/>
              <a:t>Fill in your current password and the new password. Then, click ”Save”.</a:t>
            </a:r>
            <a:br>
              <a:rPr lang="en-SG" dirty="0"/>
            </a:br>
            <a:br>
              <a:rPr lang="en-SG" dirty="0"/>
            </a:br>
            <a:r>
              <a:rPr lang="en-US" b="1" dirty="0">
                <a:solidFill>
                  <a:prstClr val="black"/>
                </a:solidFill>
                <a:latin typeface="Arial" panose="020B0604020202020204" pitchFamily="34" charset="0"/>
                <a:ea typeface="Verdana" panose="020B0604030504040204" pitchFamily="34" charset="0"/>
                <a:cs typeface="Arial" panose="020B0604020202020204" pitchFamily="34" charset="0"/>
              </a:rPr>
              <a:t>*For current password, it is the </a:t>
            </a:r>
            <a:r>
              <a:rPr lang="en-SG" b="1" dirty="0">
                <a:solidFill>
                  <a:prstClr val="black"/>
                </a:solidFill>
                <a:latin typeface="Arial" panose="020B0604020202020204" pitchFamily="34" charset="0"/>
                <a:ea typeface="Verdana" panose="020B0604030504040204" pitchFamily="34" charset="0"/>
                <a:cs typeface="Arial" panose="020B0604020202020204" pitchFamily="34" charset="0"/>
              </a:rPr>
              <a:t>default password which has been pre-set (default password will expires after 14 days): </a:t>
            </a:r>
            <a:br>
              <a:rPr lang="en-SG" b="1" dirty="0">
                <a:solidFill>
                  <a:prstClr val="black"/>
                </a:solidFill>
                <a:latin typeface="Arial" panose="020B0604020202020204" pitchFamily="34" charset="0"/>
                <a:ea typeface="Verdana" panose="020B0604030504040204" pitchFamily="34" charset="0"/>
                <a:cs typeface="Arial" panose="020B0604020202020204" pitchFamily="34" charset="0"/>
              </a:rPr>
            </a:br>
            <a:r>
              <a:rPr lang="en-SG" b="1" dirty="0">
                <a:solidFill>
                  <a:prstClr val="black"/>
                </a:solidFill>
                <a:latin typeface="Arial" panose="020B0604020202020204" pitchFamily="34" charset="0"/>
                <a:ea typeface="Verdana" panose="020B0604030504040204" pitchFamily="34" charset="0"/>
                <a:cs typeface="Arial" panose="020B0604020202020204" pitchFamily="34" charset="0"/>
              </a:rPr>
              <a:t>Last four character of your NRIC (in uppercase for the alphabet), your Birthdate (DDMMYYYY) and !</a:t>
            </a:r>
            <a:r>
              <a:rPr lang="en-SG" b="1" dirty="0" err="1">
                <a:solidFill>
                  <a:prstClr val="black"/>
                </a:solidFill>
                <a:latin typeface="Arial" panose="020B0604020202020204" pitchFamily="34" charset="0"/>
                <a:ea typeface="Verdana" panose="020B0604030504040204" pitchFamily="34" charset="0"/>
                <a:cs typeface="Arial" panose="020B0604020202020204" pitchFamily="34" charset="0"/>
              </a:rPr>
              <a:t>nuhs</a:t>
            </a:r>
            <a:r>
              <a:rPr lang="en-SG" b="1" dirty="0">
                <a:solidFill>
                  <a:prstClr val="black"/>
                </a:solidFill>
                <a:latin typeface="Arial" panose="020B0604020202020204" pitchFamily="34" charset="0"/>
                <a:ea typeface="Verdana" panose="020B0604030504040204" pitchFamily="34" charset="0"/>
                <a:cs typeface="Arial" panose="020B0604020202020204" pitchFamily="34" charset="0"/>
              </a:rPr>
              <a:t>      (E.g. 123A11041980!nuhs)</a:t>
            </a:r>
            <a:endParaRPr lang="en-SG" dirty="0"/>
          </a:p>
          <a:p>
            <a:endParaRPr lang="en-SG" dirty="0"/>
          </a:p>
        </p:txBody>
      </p:sp>
      <p:sp>
        <p:nvSpPr>
          <p:cNvPr id="5" name="Oval 4">
            <a:extLst>
              <a:ext uri="{FF2B5EF4-FFF2-40B4-BE49-F238E27FC236}">
                <a16:creationId xmlns:a16="http://schemas.microsoft.com/office/drawing/2014/main" id="{2B9EECA7-09AE-4E84-AC75-801C2D6443E4}"/>
              </a:ext>
            </a:extLst>
          </p:cNvPr>
          <p:cNvSpPr/>
          <p:nvPr/>
        </p:nvSpPr>
        <p:spPr>
          <a:xfrm>
            <a:off x="487884" y="91865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3</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11" name="Picture 10">
            <a:hlinkClick r:id="rId3" action="ppaction://hlinksldjump"/>
            <a:extLst>
              <a:ext uri="{FF2B5EF4-FFF2-40B4-BE49-F238E27FC236}">
                <a16:creationId xmlns:a16="http://schemas.microsoft.com/office/drawing/2014/main" id="{F9FE46BA-42E4-BD4C-B06D-672552CBCDFA}"/>
              </a:ext>
            </a:extLst>
          </p:cNvPr>
          <p:cNvPicPr>
            <a:picLocks noChangeAspect="1"/>
          </p:cNvPicPr>
          <p:nvPr/>
        </p:nvPicPr>
        <p:blipFill>
          <a:blip r:embed="rId4"/>
          <a:stretch>
            <a:fillRect/>
          </a:stretch>
        </p:blipFill>
        <p:spPr>
          <a:xfrm>
            <a:off x="11190049" y="170096"/>
            <a:ext cx="431800" cy="431800"/>
          </a:xfrm>
          <a:prstGeom prst="rect">
            <a:avLst/>
          </a:prstGeom>
        </p:spPr>
      </p:pic>
      <p:pic>
        <p:nvPicPr>
          <p:cNvPr id="9" name="Picture 8">
            <a:extLst>
              <a:ext uri="{FF2B5EF4-FFF2-40B4-BE49-F238E27FC236}">
                <a16:creationId xmlns:a16="http://schemas.microsoft.com/office/drawing/2014/main" id="{CBDBC688-B58D-BFBC-8C16-D8B26187840D}"/>
              </a:ext>
            </a:extLst>
          </p:cNvPr>
          <p:cNvPicPr>
            <a:picLocks noChangeAspect="1"/>
          </p:cNvPicPr>
          <p:nvPr/>
        </p:nvPicPr>
        <p:blipFill>
          <a:blip r:embed="rId5"/>
          <a:stretch>
            <a:fillRect/>
          </a:stretch>
        </p:blipFill>
        <p:spPr>
          <a:xfrm>
            <a:off x="1143807" y="918651"/>
            <a:ext cx="5842620" cy="50403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79779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SG" dirty="0">
                <a:ea typeface="Heiti SC Medium"/>
              </a:rPr>
              <a:t>Request for </a:t>
            </a:r>
            <a:r>
              <a:rPr lang="en-SG" dirty="0" err="1">
                <a:ea typeface="Heiti SC Medium"/>
              </a:rPr>
              <a:t>myHR</a:t>
            </a:r>
            <a:r>
              <a:rPr lang="en-SG" dirty="0">
                <a:ea typeface="Heiti SC Medium"/>
              </a:rPr>
              <a:t> Account activation</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2"/>
              <a:defRPr/>
            </a:pPr>
            <a:r>
              <a:rPr lang="en-IN" dirty="0"/>
              <a:t>After 14 days, under “</a:t>
            </a:r>
            <a:r>
              <a:rPr lang="en-IN" b="1" dirty="0"/>
              <a:t>For those WITH Corporate Email</a:t>
            </a:r>
            <a:r>
              <a:rPr lang="en-IN" dirty="0"/>
              <a:t>:” section, fill in your E-Mail or Employee ID and click the ”Send” button.</a:t>
            </a:r>
            <a:br>
              <a:rPr lang="en-IN" dirty="0"/>
            </a:br>
            <a:br>
              <a:rPr lang="en-IN" dirty="0"/>
            </a:br>
            <a:r>
              <a:rPr lang="en-IN" dirty="0"/>
              <a:t>If you’re already registered in the system,  you will receive an email within 10 minutes. The email contains a confidential link where you can reset your password and will expire in 2 hours upon being sent.</a:t>
            </a:r>
            <a:br>
              <a:rPr lang="en-IN" dirty="0"/>
            </a:br>
            <a:br>
              <a:rPr lang="en-IN" dirty="0"/>
            </a:br>
            <a:r>
              <a:rPr lang="en-IN" b="1" dirty="0"/>
              <a:t>For staff without NUHS Corporate email, </a:t>
            </a:r>
            <a:r>
              <a:rPr lang="en-IN" dirty="0"/>
              <a:t>please call IT Service Desk (800 321 2111) to request for activation. Thereafter, go to the </a:t>
            </a:r>
            <a:r>
              <a:rPr lang="en-IN" dirty="0" err="1"/>
              <a:t>myHR</a:t>
            </a:r>
            <a:r>
              <a:rPr lang="en-IN" dirty="0"/>
              <a:t> URL webpage and log in using your given password. </a:t>
            </a:r>
          </a:p>
          <a:p>
            <a:pPr marL="342900" indent="-342900">
              <a:buFont typeface="+mj-lt"/>
              <a:buAutoNum type="arabicPeriod" startAt="2"/>
            </a:pPr>
            <a:endParaRPr lang="en-SG" dirty="0"/>
          </a:p>
        </p:txBody>
      </p:sp>
      <p:sp>
        <p:nvSpPr>
          <p:cNvPr id="7" name="Oval 6">
            <a:extLst>
              <a:ext uri="{FF2B5EF4-FFF2-40B4-BE49-F238E27FC236}">
                <a16:creationId xmlns:a16="http://schemas.microsoft.com/office/drawing/2014/main" id="{AA9B0EDA-7F52-42BA-B7EA-78BEBE401C94}"/>
              </a:ext>
            </a:extLst>
          </p:cNvPr>
          <p:cNvSpPr/>
          <p:nvPr/>
        </p:nvSpPr>
        <p:spPr>
          <a:xfrm>
            <a:off x="487884" y="9287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4</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6" name="Picture 5">
            <a:extLst>
              <a:ext uri="{FF2B5EF4-FFF2-40B4-BE49-F238E27FC236}">
                <a16:creationId xmlns:a16="http://schemas.microsoft.com/office/drawing/2014/main" id="{5A5D27D3-87FF-4F41-A48D-41F0928E6C28}"/>
              </a:ext>
            </a:extLst>
          </p:cNvPr>
          <p:cNvPicPr>
            <a:picLocks noChangeAspect="1"/>
          </p:cNvPicPr>
          <p:nvPr/>
        </p:nvPicPr>
        <p:blipFill>
          <a:blip r:embed="rId3"/>
          <a:stretch>
            <a:fillRect/>
          </a:stretch>
        </p:blipFill>
        <p:spPr>
          <a:xfrm>
            <a:off x="1143807" y="928751"/>
            <a:ext cx="6010972" cy="5293582"/>
          </a:xfrm>
          <a:prstGeom prst="rect">
            <a:avLst/>
          </a:prstGeom>
          <a:effectLst>
            <a:outerShdw blurRad="293780" dist="77653" dir="2700000" algn="tl" rotWithShape="0">
              <a:prstClr val="black">
                <a:alpha val="40000"/>
              </a:prstClr>
            </a:outerShdw>
          </a:effectLst>
        </p:spPr>
      </p:pic>
      <p:pic>
        <p:nvPicPr>
          <p:cNvPr id="8" name="Picture 7">
            <a:hlinkClick r:id="rId4" action="ppaction://hlinksldjump"/>
            <a:extLst>
              <a:ext uri="{FF2B5EF4-FFF2-40B4-BE49-F238E27FC236}">
                <a16:creationId xmlns:a16="http://schemas.microsoft.com/office/drawing/2014/main" id="{92DA1AC0-ED63-8643-A4C5-648360FD7C2E}"/>
              </a:ext>
            </a:extLst>
          </p:cNvPr>
          <p:cNvPicPr>
            <a:picLocks noChangeAspect="1"/>
          </p:cNvPicPr>
          <p:nvPr/>
        </p:nvPicPr>
        <p:blipFill>
          <a:blip r:embed="rId5"/>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823981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4C6D-5A18-4967-9532-149F1128B451}"/>
              </a:ext>
            </a:extLst>
          </p:cNvPr>
          <p:cNvSpPr>
            <a:spLocks noGrp="1"/>
          </p:cNvSpPr>
          <p:nvPr>
            <p:ph type="title"/>
          </p:nvPr>
        </p:nvSpPr>
        <p:spPr>
          <a:xfrm>
            <a:off x="7340600" y="2232196"/>
            <a:ext cx="4301236" cy="1581047"/>
          </a:xfrm>
        </p:spPr>
        <p:txBody>
          <a:bodyPr lIns="36000" tIns="36000" rIns="36000" bIns="36000" anchor="t"/>
          <a:lstStyle/>
          <a:p>
            <a:r>
              <a:rPr lang="en-SG" sz="3600" dirty="0">
                <a:ea typeface="Heiti SC Medium"/>
              </a:rPr>
              <a:t>Setup your myHR Account &amp; 2FA </a:t>
            </a:r>
            <a:br>
              <a:rPr lang="en-SG" sz="3600" dirty="0"/>
            </a:br>
            <a:r>
              <a:rPr lang="en-SG" sz="3600" dirty="0">
                <a:ea typeface="Heiti SC Medium"/>
              </a:rPr>
              <a:t> - For </a:t>
            </a:r>
            <a:r>
              <a:rPr lang="en-US" sz="3600" dirty="0">
                <a:ea typeface="Heiti SC Medium"/>
              </a:rPr>
              <a:t>iOS Users</a:t>
            </a:r>
            <a:br>
              <a:rPr lang="en-US" dirty="0"/>
            </a:br>
            <a:endParaRPr lang="en-SG" dirty="0"/>
          </a:p>
        </p:txBody>
      </p:sp>
      <p:pic>
        <p:nvPicPr>
          <p:cNvPr id="3" name="Picture 2">
            <a:hlinkClick r:id="rId2" action="ppaction://hlinksldjump"/>
            <a:extLst>
              <a:ext uri="{FF2B5EF4-FFF2-40B4-BE49-F238E27FC236}">
                <a16:creationId xmlns:a16="http://schemas.microsoft.com/office/drawing/2014/main" id="{1C85FD0D-08FF-F347-84DB-D8AC3A5F20CA}"/>
              </a:ext>
            </a:extLst>
          </p:cNvPr>
          <p:cNvPicPr>
            <a:picLocks noChangeAspect="1"/>
          </p:cNvPicPr>
          <p:nvPr/>
        </p:nvPicPr>
        <p:blipFill>
          <a:blip r:embed="rId3"/>
          <a:stretch>
            <a:fillRect/>
          </a:stretch>
        </p:blipFill>
        <p:spPr>
          <a:xfrm>
            <a:off x="11190049" y="170096"/>
            <a:ext cx="431800" cy="431800"/>
          </a:xfrm>
          <a:prstGeom prst="rect">
            <a:avLst/>
          </a:prstGeom>
        </p:spPr>
      </p:pic>
      <p:sp>
        <p:nvSpPr>
          <p:cNvPr id="4" name="TextBox 3">
            <a:extLst>
              <a:ext uri="{FF2B5EF4-FFF2-40B4-BE49-F238E27FC236}">
                <a16:creationId xmlns:a16="http://schemas.microsoft.com/office/drawing/2014/main" id="{A88932D8-ABF4-4DDF-B45A-BEAC3674EEB3}"/>
              </a:ext>
            </a:extLst>
          </p:cNvPr>
          <p:cNvSpPr txBox="1"/>
          <p:nvPr/>
        </p:nvSpPr>
        <p:spPr>
          <a:xfrm>
            <a:off x="7447603" y="4162008"/>
            <a:ext cx="2873443" cy="828281"/>
          </a:xfrm>
          <a:prstGeom prst="rect">
            <a:avLst/>
          </a:prstGeom>
        </p:spPr>
        <p:txBody>
          <a:bodyPr lIns="36000" tIns="36000" rIns="36000" bIns="36000" anchor="t"/>
          <a:lstStyle>
            <a:lvl1pPr>
              <a:lnSpc>
                <a:spcPct val="90000"/>
              </a:lnSpc>
              <a:spcBef>
                <a:spcPct val="0"/>
              </a:spcBef>
              <a:buNone/>
              <a:defRPr sz="3600" b="0" i="0">
                <a:solidFill>
                  <a:schemeClr val="tx2"/>
                </a:solidFill>
                <a:latin typeface="+mj-lt"/>
                <a:ea typeface="Heiti SC Medium"/>
                <a:cs typeface="Gotham Pro Regular" panose="02000503040000020004" pitchFamily="2" charset="0"/>
              </a:defRPr>
            </a:lvl1pPr>
          </a:lstStyle>
          <a:p>
            <a:r>
              <a:rPr lang="en-US" sz="1600" dirty="0"/>
              <a:t>When:</a:t>
            </a:r>
          </a:p>
          <a:p>
            <a:pPr marL="285750" indent="-285750">
              <a:buFont typeface="Arial" panose="020B0604020202020204" pitchFamily="34" charset="0"/>
              <a:buChar char="•"/>
            </a:pPr>
            <a:r>
              <a:rPr lang="en-US" sz="1600" dirty="0"/>
              <a:t>1st Time set up</a:t>
            </a:r>
          </a:p>
          <a:p>
            <a:pPr marL="285750" indent="-285750">
              <a:buFont typeface="Arial" panose="020B0604020202020204" pitchFamily="34" charset="0"/>
              <a:buChar char="•"/>
            </a:pPr>
            <a:r>
              <a:rPr lang="en-US" sz="1600" dirty="0"/>
              <a:t>Change of Mobile Device</a:t>
            </a:r>
            <a:endParaRPr lang="en-SG" sz="1600" dirty="0"/>
          </a:p>
        </p:txBody>
      </p:sp>
    </p:spTree>
    <p:extLst>
      <p:ext uri="{BB962C8B-B14F-4D97-AF65-F5344CB8AC3E}">
        <p14:creationId xmlns:p14="http://schemas.microsoft.com/office/powerpoint/2010/main" val="4100393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Setup your myHR Account &amp; 2FA (For iOS Users)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Download the SAP Authenticator via App Store on your mobile device.</a:t>
            </a: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Ensure you have your internet device (e.g., your tablet or internet-facing PC) before you commence.</a:t>
            </a:r>
          </a:p>
        </p:txBody>
      </p:sp>
      <p:sp>
        <p:nvSpPr>
          <p:cNvPr id="5" name="Oval 4">
            <a:extLst>
              <a:ext uri="{FF2B5EF4-FFF2-40B4-BE49-F238E27FC236}">
                <a16:creationId xmlns:a16="http://schemas.microsoft.com/office/drawing/2014/main" id="{2B9EECA7-09AE-4E84-AC75-801C2D6443E4}"/>
              </a:ext>
            </a:extLst>
          </p:cNvPr>
          <p:cNvSpPr/>
          <p:nvPr/>
        </p:nvSpPr>
        <p:spPr>
          <a:xfrm>
            <a:off x="487884" y="91865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1</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11" name="Picture 10">
            <a:extLst>
              <a:ext uri="{FF2B5EF4-FFF2-40B4-BE49-F238E27FC236}">
                <a16:creationId xmlns:a16="http://schemas.microsoft.com/office/drawing/2014/main" id="{9F27A978-0A56-CD43-A5B3-A8B78930C8E8}"/>
              </a:ext>
            </a:extLst>
          </p:cNvPr>
          <p:cNvPicPr>
            <a:picLocks noChangeAspect="1"/>
          </p:cNvPicPr>
          <p:nvPr/>
        </p:nvPicPr>
        <p:blipFill>
          <a:blip r:embed="rId3"/>
          <a:stretch>
            <a:fillRect/>
          </a:stretch>
        </p:blipFill>
        <p:spPr>
          <a:xfrm>
            <a:off x="1062842" y="918653"/>
            <a:ext cx="1110318" cy="1092600"/>
          </a:xfrm>
          <a:prstGeom prst="rect">
            <a:avLst/>
          </a:prstGeom>
        </p:spPr>
      </p:pic>
      <p:pic>
        <p:nvPicPr>
          <p:cNvPr id="12" name="Picture 11">
            <a:extLst>
              <a:ext uri="{FF2B5EF4-FFF2-40B4-BE49-F238E27FC236}">
                <a16:creationId xmlns:a16="http://schemas.microsoft.com/office/drawing/2014/main" id="{10CF3CFE-3A8D-F941-973A-E00FF38DC9A1}"/>
              </a:ext>
            </a:extLst>
          </p:cNvPr>
          <p:cNvPicPr>
            <a:picLocks noChangeAspect="1"/>
          </p:cNvPicPr>
          <p:nvPr/>
        </p:nvPicPr>
        <p:blipFill rotWithShape="1">
          <a:blip r:embed="rId4"/>
          <a:srcRect t="11132" b="46789"/>
          <a:stretch/>
        </p:blipFill>
        <p:spPr>
          <a:xfrm>
            <a:off x="2503065" y="918652"/>
            <a:ext cx="4867387" cy="4434473"/>
          </a:xfrm>
          <a:prstGeom prst="rect">
            <a:avLst/>
          </a:prstGeom>
          <a:ln>
            <a:noFill/>
          </a:ln>
          <a:effectLst>
            <a:outerShdw blurRad="292100" dist="139700" dir="2700000" algn="tl" rotWithShape="0">
              <a:srgbClr val="333333">
                <a:alpha val="65000"/>
              </a:srgbClr>
            </a:outerShdw>
          </a:effectLst>
        </p:spPr>
      </p:pic>
      <p:pic>
        <p:nvPicPr>
          <p:cNvPr id="14" name="Picture 13">
            <a:hlinkClick r:id="rId5" action="ppaction://hlinksldjump"/>
            <a:extLst>
              <a:ext uri="{FF2B5EF4-FFF2-40B4-BE49-F238E27FC236}">
                <a16:creationId xmlns:a16="http://schemas.microsoft.com/office/drawing/2014/main" id="{A96C65F7-DAF7-BE4E-B75B-DAE062962D3D}"/>
              </a:ext>
            </a:extLst>
          </p:cNvPr>
          <p:cNvPicPr>
            <a:picLocks noChangeAspect="1"/>
          </p:cNvPicPr>
          <p:nvPr/>
        </p:nvPicPr>
        <p:blipFill>
          <a:blip r:embed="rId6"/>
          <a:stretch>
            <a:fillRect/>
          </a:stretch>
        </p:blipFill>
        <p:spPr>
          <a:xfrm>
            <a:off x="11190049" y="170096"/>
            <a:ext cx="431800" cy="431800"/>
          </a:xfrm>
          <a:prstGeom prst="rect">
            <a:avLst/>
          </a:prstGeom>
        </p:spPr>
      </p:pic>
      <p:sp>
        <p:nvSpPr>
          <p:cNvPr id="9" name="object 9">
            <a:extLst>
              <a:ext uri="{FF2B5EF4-FFF2-40B4-BE49-F238E27FC236}">
                <a16:creationId xmlns:a16="http://schemas.microsoft.com/office/drawing/2014/main" id="{B546F300-8E77-9E4D-B12C-2331742A68DB}"/>
              </a:ext>
            </a:extLst>
          </p:cNvPr>
          <p:cNvSpPr txBox="1"/>
          <p:nvPr/>
        </p:nvSpPr>
        <p:spPr>
          <a:xfrm>
            <a:off x="348995" y="5798820"/>
            <a:ext cx="7021457" cy="467500"/>
          </a:xfrm>
          <a:prstGeom prst="rect">
            <a:avLst/>
          </a:prstGeom>
          <a:solidFill>
            <a:srgbClr val="2B2A2B"/>
          </a:solidFill>
        </p:spPr>
        <p:txBody>
          <a:bodyPr vert="horz" wrap="square" lIns="0" tIns="7620" rIns="0" bIns="0" rtlCol="0">
            <a:spAutoFit/>
          </a:bodyPr>
          <a:lstStyle/>
          <a:p>
            <a:pPr marL="75565" marR="134620">
              <a:lnSpc>
                <a:spcPct val="102699"/>
              </a:lnSpc>
              <a:spcBef>
                <a:spcPts val="60"/>
              </a:spcBef>
            </a:pPr>
            <a:r>
              <a:rPr sz="1500" b="1" u="sng" spc="35" dirty="0">
                <a:solidFill>
                  <a:srgbClr val="FFFFFF"/>
                </a:solidFill>
                <a:uFill>
                  <a:solidFill>
                    <a:srgbClr val="FFFFFF"/>
                  </a:solidFill>
                </a:uFill>
                <a:latin typeface="Arial"/>
                <a:cs typeface="Arial"/>
              </a:rPr>
              <a:t>Important:</a:t>
            </a:r>
            <a:r>
              <a:rPr sz="1500" spc="-65" dirty="0">
                <a:solidFill>
                  <a:srgbClr val="FFFFFF"/>
                </a:solidFill>
                <a:latin typeface="Arial"/>
                <a:cs typeface="Arial"/>
              </a:rPr>
              <a:t>You </a:t>
            </a:r>
            <a:r>
              <a:rPr sz="1500" spc="35" dirty="0">
                <a:solidFill>
                  <a:srgbClr val="FFFFFF"/>
                </a:solidFill>
                <a:latin typeface="Arial"/>
                <a:cs typeface="Arial"/>
              </a:rPr>
              <a:t>will </a:t>
            </a:r>
            <a:r>
              <a:rPr sz="1500" spc="5" dirty="0">
                <a:solidFill>
                  <a:srgbClr val="FFFFFF"/>
                </a:solidFill>
                <a:latin typeface="Arial"/>
                <a:cs typeface="Arial"/>
              </a:rPr>
              <a:t>need </a:t>
            </a:r>
            <a:r>
              <a:rPr sz="1500" spc="-10" dirty="0">
                <a:solidFill>
                  <a:srgbClr val="FFFFFF"/>
                </a:solidFill>
                <a:latin typeface="Arial"/>
                <a:cs typeface="Arial"/>
              </a:rPr>
              <a:t>2 </a:t>
            </a:r>
            <a:r>
              <a:rPr sz="1500" spc="30" dirty="0">
                <a:solidFill>
                  <a:srgbClr val="FFFFFF"/>
                </a:solidFill>
                <a:latin typeface="Arial"/>
                <a:cs typeface="Arial"/>
              </a:rPr>
              <a:t>internet </a:t>
            </a:r>
            <a:r>
              <a:rPr sz="1500" spc="10" dirty="0">
                <a:solidFill>
                  <a:srgbClr val="FFFFFF"/>
                </a:solidFill>
                <a:latin typeface="Arial"/>
                <a:cs typeface="Arial"/>
              </a:rPr>
              <a:t>enabled </a:t>
            </a:r>
            <a:r>
              <a:rPr sz="1500" spc="-30" dirty="0">
                <a:solidFill>
                  <a:srgbClr val="FFFFFF"/>
                </a:solidFill>
                <a:latin typeface="Arial"/>
                <a:cs typeface="Arial"/>
              </a:rPr>
              <a:t>devices, </a:t>
            </a:r>
            <a:r>
              <a:rPr sz="1500" spc="30" dirty="0">
                <a:solidFill>
                  <a:srgbClr val="FFFFFF"/>
                </a:solidFill>
                <a:latin typeface="Arial"/>
                <a:cs typeface="Arial"/>
              </a:rPr>
              <a:t>including </a:t>
            </a:r>
            <a:r>
              <a:rPr sz="1500" spc="20" dirty="0">
                <a:solidFill>
                  <a:srgbClr val="FFFFFF"/>
                </a:solidFill>
                <a:latin typeface="Arial"/>
                <a:cs typeface="Arial"/>
              </a:rPr>
              <a:t>your </a:t>
            </a:r>
            <a:r>
              <a:rPr sz="1500" spc="40" dirty="0">
                <a:solidFill>
                  <a:srgbClr val="FFFFFF"/>
                </a:solidFill>
                <a:latin typeface="Arial"/>
                <a:cs typeface="Arial"/>
              </a:rPr>
              <a:t>mobile </a:t>
            </a:r>
            <a:r>
              <a:rPr sz="1500" spc="30" dirty="0">
                <a:solidFill>
                  <a:srgbClr val="FFFFFF"/>
                </a:solidFill>
                <a:latin typeface="Arial"/>
                <a:cs typeface="Arial"/>
              </a:rPr>
              <a:t>phone </a:t>
            </a:r>
            <a:r>
              <a:rPr sz="1500" spc="75" dirty="0">
                <a:solidFill>
                  <a:srgbClr val="FFFFFF"/>
                </a:solidFill>
                <a:latin typeface="Arial"/>
                <a:cs typeface="Arial"/>
              </a:rPr>
              <a:t>to </a:t>
            </a:r>
            <a:r>
              <a:rPr sz="1500" spc="-5" dirty="0">
                <a:solidFill>
                  <a:srgbClr val="FFFFFF"/>
                </a:solidFill>
                <a:latin typeface="Arial"/>
                <a:cs typeface="Arial"/>
              </a:rPr>
              <a:t>activate </a:t>
            </a:r>
            <a:r>
              <a:rPr sz="1500" spc="10" dirty="0">
                <a:solidFill>
                  <a:srgbClr val="FFFFFF"/>
                </a:solidFill>
                <a:latin typeface="Arial"/>
                <a:cs typeface="Arial"/>
              </a:rPr>
              <a:t>and </a:t>
            </a:r>
            <a:r>
              <a:rPr sz="1500" spc="15" dirty="0">
                <a:solidFill>
                  <a:srgbClr val="FFFFFF"/>
                </a:solidFill>
                <a:latin typeface="Arial"/>
                <a:cs typeface="Arial"/>
              </a:rPr>
              <a:t>initialize </a:t>
            </a:r>
            <a:r>
              <a:rPr sz="1500" spc="25" dirty="0">
                <a:solidFill>
                  <a:srgbClr val="FFFFFF"/>
                </a:solidFill>
                <a:latin typeface="Arial"/>
                <a:cs typeface="Arial"/>
              </a:rPr>
              <a:t>your </a:t>
            </a:r>
            <a:r>
              <a:rPr sz="1500" spc="30" dirty="0">
                <a:solidFill>
                  <a:srgbClr val="FFFFFF"/>
                </a:solidFill>
                <a:latin typeface="Arial"/>
                <a:cs typeface="Arial"/>
              </a:rPr>
              <a:t>acct/mobile </a:t>
            </a:r>
            <a:r>
              <a:rPr sz="1500" spc="20" dirty="0">
                <a:solidFill>
                  <a:srgbClr val="FFFFFF"/>
                </a:solidFill>
                <a:latin typeface="Arial"/>
                <a:cs typeface="Arial"/>
              </a:rPr>
              <a:t>app </a:t>
            </a:r>
            <a:r>
              <a:rPr sz="1500" spc="50" dirty="0">
                <a:solidFill>
                  <a:srgbClr val="FFFFFF"/>
                </a:solidFill>
                <a:latin typeface="Arial"/>
                <a:cs typeface="Arial"/>
              </a:rPr>
              <a:t>for </a:t>
            </a:r>
            <a:r>
              <a:rPr sz="1500" spc="30" dirty="0">
                <a:solidFill>
                  <a:srgbClr val="FFFFFF"/>
                </a:solidFill>
                <a:latin typeface="Arial"/>
                <a:cs typeface="Arial"/>
              </a:rPr>
              <a:t>the </a:t>
            </a:r>
            <a:r>
              <a:rPr sz="1500" spc="25" dirty="0">
                <a:solidFill>
                  <a:srgbClr val="FFFFFF"/>
                </a:solidFill>
                <a:latin typeface="Arial"/>
                <a:cs typeface="Arial"/>
              </a:rPr>
              <a:t>first</a:t>
            </a:r>
            <a:r>
              <a:rPr sz="1500" spc="15" dirty="0">
                <a:solidFill>
                  <a:srgbClr val="FFFFFF"/>
                </a:solidFill>
                <a:latin typeface="Arial"/>
                <a:cs typeface="Arial"/>
              </a:rPr>
              <a:t>time.</a:t>
            </a:r>
            <a:endParaRPr sz="1500" dirty="0">
              <a:latin typeface="Arial"/>
              <a:cs typeface="Arial"/>
            </a:endParaRPr>
          </a:p>
        </p:txBody>
      </p:sp>
      <p:sp>
        <p:nvSpPr>
          <p:cNvPr id="13" name="Oval 12">
            <a:extLst>
              <a:ext uri="{FF2B5EF4-FFF2-40B4-BE49-F238E27FC236}">
                <a16:creationId xmlns:a16="http://schemas.microsoft.com/office/drawing/2014/main" id="{0D416D3C-D169-437D-BCE9-4DBBEC687272}"/>
              </a:ext>
            </a:extLst>
          </p:cNvPr>
          <p:cNvSpPr/>
          <p:nvPr/>
        </p:nvSpPr>
        <p:spPr>
          <a:xfrm>
            <a:off x="487884" y="5020644"/>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PH" dirty="0">
                <a:solidFill>
                  <a:prstClr val="white"/>
                </a:solidFill>
                <a:latin typeface="Arial" panose="020B0604020202020204" pitchFamily="34" charset="0"/>
              </a:rPr>
              <a:t>2</a:t>
            </a:r>
            <a:endPar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30392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Setup your myHR Account &amp; 2FA (For iOS Users)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startAt="3"/>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Set up an “account” on SAP Authenticator App and switch the “Use App Password” function off.</a:t>
            </a: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Note that if you keep app password ON then every time you open the App you need to enter the password. </a:t>
            </a: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r>
              <a:rPr lang="en-SG" dirty="0"/>
              <a:t>In case you turn ON the App Password and want to Switch Off please refer this </a:t>
            </a:r>
            <a:r>
              <a:rPr lang="en-SG" dirty="0">
                <a:hlinkClick r:id="rId3" action="ppaction://hlinksldjump"/>
              </a:rPr>
              <a:t>slide</a:t>
            </a:r>
            <a:r>
              <a:rPr lang="en-SG" dirty="0"/>
              <a:t>.</a:t>
            </a: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p:txBody>
      </p:sp>
      <p:sp>
        <p:nvSpPr>
          <p:cNvPr id="5" name="Oval 4">
            <a:extLst>
              <a:ext uri="{FF2B5EF4-FFF2-40B4-BE49-F238E27FC236}">
                <a16:creationId xmlns:a16="http://schemas.microsoft.com/office/drawing/2014/main" id="{2B9EECA7-09AE-4E84-AC75-801C2D6443E4}"/>
              </a:ext>
            </a:extLst>
          </p:cNvPr>
          <p:cNvSpPr/>
          <p:nvPr/>
        </p:nvSpPr>
        <p:spPr>
          <a:xfrm>
            <a:off x="487884" y="91865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3</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8" name="Picture 7">
            <a:extLst>
              <a:ext uri="{FF2B5EF4-FFF2-40B4-BE49-F238E27FC236}">
                <a16:creationId xmlns:a16="http://schemas.microsoft.com/office/drawing/2014/main" id="{C781DD19-CB5C-8147-889C-541110EC1788}"/>
              </a:ext>
            </a:extLst>
          </p:cNvPr>
          <p:cNvPicPr>
            <a:picLocks noChangeAspect="1"/>
          </p:cNvPicPr>
          <p:nvPr/>
        </p:nvPicPr>
        <p:blipFill rotWithShape="1">
          <a:blip r:embed="rId4"/>
          <a:srcRect b="50000"/>
          <a:stretch/>
        </p:blipFill>
        <p:spPr>
          <a:xfrm>
            <a:off x="1213808" y="918652"/>
            <a:ext cx="3979973" cy="4309954"/>
          </a:xfrm>
          <a:prstGeom prst="rect">
            <a:avLst/>
          </a:prstGeom>
          <a:ln>
            <a:noFill/>
          </a:ln>
          <a:effectLst>
            <a:outerShdw blurRad="292100" dist="139700" dir="2700000" algn="tl" rotWithShape="0">
              <a:srgbClr val="333333">
                <a:alpha val="65000"/>
              </a:srgbClr>
            </a:outerShdw>
          </a:effectLst>
        </p:spPr>
      </p:pic>
      <p:pic>
        <p:nvPicPr>
          <p:cNvPr id="9" name="Picture 8">
            <a:hlinkClick r:id="rId5" action="ppaction://hlinksldjump"/>
            <a:extLst>
              <a:ext uri="{FF2B5EF4-FFF2-40B4-BE49-F238E27FC236}">
                <a16:creationId xmlns:a16="http://schemas.microsoft.com/office/drawing/2014/main" id="{6938E495-30ED-5A4F-955F-8F5595DE7281}"/>
              </a:ext>
            </a:extLst>
          </p:cNvPr>
          <p:cNvPicPr>
            <a:picLocks noChangeAspect="1"/>
          </p:cNvPicPr>
          <p:nvPr/>
        </p:nvPicPr>
        <p:blipFill>
          <a:blip r:embed="rId6"/>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1442949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Setup your myHR Account &amp; 2FA (For iOS Users)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4"/>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Upon creation of your account, you will receive an email. Open the Password Reset Email on an Internet enabled device.</a:t>
            </a: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r>
              <a:rPr lang="en-US" dirty="0"/>
              <a:t>You can login to your corporate email account via </a:t>
            </a:r>
            <a:r>
              <a:rPr lang="en-US" dirty="0">
                <a:hlinkClick r:id="rId3"/>
              </a:rPr>
              <a:t>www.hmail.sg</a:t>
            </a:r>
            <a:r>
              <a:rPr lang="en-US" dirty="0"/>
              <a:t> on the internet-enabled device and click on the email link above. </a:t>
            </a:r>
          </a:p>
        </p:txBody>
      </p:sp>
      <p:sp>
        <p:nvSpPr>
          <p:cNvPr id="5" name="Oval 4">
            <a:extLst>
              <a:ext uri="{FF2B5EF4-FFF2-40B4-BE49-F238E27FC236}">
                <a16:creationId xmlns:a16="http://schemas.microsoft.com/office/drawing/2014/main" id="{2B9EECA7-09AE-4E84-AC75-801C2D6443E4}"/>
              </a:ext>
            </a:extLst>
          </p:cNvPr>
          <p:cNvSpPr/>
          <p:nvPr/>
        </p:nvSpPr>
        <p:spPr>
          <a:xfrm>
            <a:off x="487884" y="91865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4</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7" name="Picture 6">
            <a:extLst>
              <a:ext uri="{FF2B5EF4-FFF2-40B4-BE49-F238E27FC236}">
                <a16:creationId xmlns:a16="http://schemas.microsoft.com/office/drawing/2014/main" id="{421C56FF-EDBA-EA48-862A-2556331EE0A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7353" y="918652"/>
            <a:ext cx="6029922" cy="3217745"/>
          </a:xfrm>
          <a:prstGeom prst="rect">
            <a:avLst/>
          </a:prstGeom>
          <a:ln>
            <a:noFill/>
          </a:ln>
          <a:effectLst>
            <a:outerShdw blurRad="292100" dist="139700" dir="2700000" algn="tl" rotWithShape="0">
              <a:srgbClr val="333333">
                <a:alpha val="65000"/>
              </a:srgbClr>
            </a:outerShdw>
          </a:effectLst>
        </p:spPr>
      </p:pic>
      <p:pic>
        <p:nvPicPr>
          <p:cNvPr id="9" name="Picture 8">
            <a:hlinkClick r:id="rId5" action="ppaction://hlinksldjump"/>
            <a:extLst>
              <a:ext uri="{FF2B5EF4-FFF2-40B4-BE49-F238E27FC236}">
                <a16:creationId xmlns:a16="http://schemas.microsoft.com/office/drawing/2014/main" id="{8CB94A55-6C4A-7243-9E54-68AB14C7B324}"/>
              </a:ext>
            </a:extLst>
          </p:cNvPr>
          <p:cNvPicPr>
            <a:picLocks noChangeAspect="1"/>
          </p:cNvPicPr>
          <p:nvPr/>
        </p:nvPicPr>
        <p:blipFill>
          <a:blip r:embed="rId6"/>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3355111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Setup your myHR Account &amp; 2FA (For iOS Users)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5"/>
              <a:defRPr/>
            </a:pPr>
            <a:r>
              <a:rPr lang="en-US" dirty="0">
                <a:solidFill>
                  <a:schemeClr val="accent6"/>
                </a:solidFill>
              </a:rPr>
              <a:t>Enter your new passwords and click on “Save”.</a:t>
            </a:r>
            <a:br>
              <a:rPr lang="en-US" dirty="0">
                <a:solidFill>
                  <a:schemeClr val="accent6"/>
                </a:solidFill>
              </a:rPr>
            </a:br>
            <a:br>
              <a:rPr lang="en-US" dirty="0">
                <a:solidFill>
                  <a:schemeClr val="accent6"/>
                </a:solidFill>
              </a:rPr>
            </a:br>
            <a:r>
              <a:rPr lang="en-US" dirty="0">
                <a:solidFill>
                  <a:srgbClr val="FF0000"/>
                </a:solidFill>
              </a:rPr>
              <a:t>Note: The password must be </a:t>
            </a:r>
            <a:r>
              <a:rPr lang="en-US" b="1" dirty="0">
                <a:solidFill>
                  <a:schemeClr val="tx2">
                    <a:lumMod val="75000"/>
                    <a:lumOff val="25000"/>
                  </a:schemeClr>
                </a:solidFill>
              </a:rPr>
              <a:t>12 characters </a:t>
            </a:r>
            <a:r>
              <a:rPr lang="en-US" dirty="0">
                <a:solidFill>
                  <a:srgbClr val="FF0000"/>
                </a:solidFill>
              </a:rPr>
              <a:t>long with a mix of upper-case letters, lower case letters, numbers and special character. It is recommended to use “pass-phrases” instead of “password” due to the length.</a:t>
            </a:r>
          </a:p>
          <a:p>
            <a:pPr marL="342900" indent="-342900" defTabSz="457200">
              <a:lnSpc>
                <a:spcPct val="150000"/>
              </a:lnSpc>
              <a:spcBef>
                <a:spcPts val="0"/>
              </a:spcBef>
              <a:buFont typeface="+mj-lt"/>
              <a:buAutoNum type="arabicPeriod" startAt="5"/>
              <a:defRPr/>
            </a:pPr>
            <a:endParaRPr lang="en-US" dirty="0">
              <a:solidFill>
                <a:srgbClr val="FF0000"/>
              </a:solidFill>
            </a:endParaRPr>
          </a:p>
          <a:p>
            <a:pPr marL="342900" indent="-342900" defTabSz="457200">
              <a:lnSpc>
                <a:spcPct val="150000"/>
              </a:lnSpc>
              <a:spcBef>
                <a:spcPts val="0"/>
              </a:spcBef>
              <a:buFont typeface="+mj-lt"/>
              <a:buAutoNum type="arabicPeriod" startAt="5"/>
              <a:defRPr/>
            </a:pPr>
            <a:r>
              <a:rPr lang="en-US" dirty="0">
                <a:solidFill>
                  <a:schemeClr val="accent6"/>
                </a:solidFill>
              </a:rPr>
              <a:t>You will be directed to the screen with the QR Code.</a:t>
            </a:r>
          </a:p>
          <a:p>
            <a:pPr defTabSz="457200">
              <a:lnSpc>
                <a:spcPct val="150000"/>
              </a:lnSpc>
              <a:spcBef>
                <a:spcPts val="0"/>
              </a:spcBef>
              <a:defRPr/>
            </a:pPr>
            <a:endParaRPr lang="en-US" dirty="0"/>
          </a:p>
        </p:txBody>
      </p:sp>
      <p:sp>
        <p:nvSpPr>
          <p:cNvPr id="5" name="Oval 4">
            <a:extLst>
              <a:ext uri="{FF2B5EF4-FFF2-40B4-BE49-F238E27FC236}">
                <a16:creationId xmlns:a16="http://schemas.microsoft.com/office/drawing/2014/main" id="{2B9EECA7-09AE-4E84-AC75-801C2D6443E4}"/>
              </a:ext>
            </a:extLst>
          </p:cNvPr>
          <p:cNvSpPr/>
          <p:nvPr/>
        </p:nvSpPr>
        <p:spPr>
          <a:xfrm>
            <a:off x="487884" y="91865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5</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8" name="Picture 2" descr="Passwords vs Passphrases: Which Is Better For Your Security? | USF ...">
            <a:extLst>
              <a:ext uri="{FF2B5EF4-FFF2-40B4-BE49-F238E27FC236}">
                <a16:creationId xmlns:a16="http://schemas.microsoft.com/office/drawing/2014/main" id="{E09F7469-BF52-074E-BAD3-76154E3696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6176" y="918652"/>
            <a:ext cx="3224099" cy="17201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9" name="Oval 8">
            <a:extLst>
              <a:ext uri="{FF2B5EF4-FFF2-40B4-BE49-F238E27FC236}">
                <a16:creationId xmlns:a16="http://schemas.microsoft.com/office/drawing/2014/main" id="{CCCBA8F1-18BC-3D4E-8AFB-7DBACA4FB919}"/>
              </a:ext>
            </a:extLst>
          </p:cNvPr>
          <p:cNvSpPr/>
          <p:nvPr/>
        </p:nvSpPr>
        <p:spPr>
          <a:xfrm>
            <a:off x="487884" y="2763429"/>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6</a:t>
            </a:r>
          </a:p>
        </p:txBody>
      </p:sp>
      <p:pic>
        <p:nvPicPr>
          <p:cNvPr id="14" name="Picture 13">
            <a:extLst>
              <a:ext uri="{FF2B5EF4-FFF2-40B4-BE49-F238E27FC236}">
                <a16:creationId xmlns:a16="http://schemas.microsoft.com/office/drawing/2014/main" id="{413D5ABB-6185-E142-9D67-CAFD527AA839}"/>
              </a:ext>
            </a:extLst>
          </p:cNvPr>
          <p:cNvPicPr>
            <a:picLocks noChangeAspect="1"/>
          </p:cNvPicPr>
          <p:nvPr/>
        </p:nvPicPr>
        <p:blipFill>
          <a:blip r:embed="rId4"/>
          <a:stretch>
            <a:fillRect/>
          </a:stretch>
        </p:blipFill>
        <p:spPr>
          <a:xfrm>
            <a:off x="5322205" y="2927277"/>
            <a:ext cx="2454142" cy="2216213"/>
          </a:xfrm>
          <a:prstGeom prst="rect">
            <a:avLst/>
          </a:prstGeom>
          <a:ln>
            <a:noFill/>
          </a:ln>
          <a:effectLst>
            <a:outerShdw blurRad="292100" dist="139700" dir="2700000" algn="tl" rotWithShape="0">
              <a:srgbClr val="333333">
                <a:alpha val="65000"/>
              </a:srgbClr>
            </a:outerShdw>
          </a:effectLst>
        </p:spPr>
      </p:pic>
      <p:sp>
        <p:nvSpPr>
          <p:cNvPr id="17" name="TextBox 16">
            <a:extLst>
              <a:ext uri="{FF2B5EF4-FFF2-40B4-BE49-F238E27FC236}">
                <a16:creationId xmlns:a16="http://schemas.microsoft.com/office/drawing/2014/main" id="{A4898575-C6AC-E449-9B42-5A227AA59085}"/>
              </a:ext>
            </a:extLst>
          </p:cNvPr>
          <p:cNvSpPr txBox="1"/>
          <p:nvPr/>
        </p:nvSpPr>
        <p:spPr>
          <a:xfrm>
            <a:off x="451945" y="5265683"/>
            <a:ext cx="5291092" cy="923330"/>
          </a:xfrm>
          <a:prstGeom prst="rect">
            <a:avLst/>
          </a:prstGeom>
          <a:noFill/>
        </p:spPr>
        <p:txBody>
          <a:bodyPr wrap="square" rtlCol="0">
            <a:spAutoFit/>
          </a:bodyPr>
          <a:lstStyle/>
          <a:p>
            <a:r>
              <a:rPr lang="en-SG" b="1" dirty="0">
                <a:solidFill>
                  <a:srgbClr val="00B050"/>
                </a:solidFill>
              </a:rPr>
              <a:t>Please use laptop/ desktop/ iPad for login via browser.</a:t>
            </a:r>
          </a:p>
          <a:p>
            <a:r>
              <a:rPr lang="en-SG" b="1" dirty="0">
                <a:solidFill>
                  <a:srgbClr val="FF0000"/>
                </a:solidFill>
              </a:rPr>
              <a:t>Do not use Mobile Phone to login via browser.</a:t>
            </a:r>
            <a:endParaRPr lang="en-GB" b="1" dirty="0">
              <a:solidFill>
                <a:srgbClr val="FF0000"/>
              </a:solidFill>
            </a:endParaRPr>
          </a:p>
        </p:txBody>
      </p:sp>
      <p:grpSp>
        <p:nvGrpSpPr>
          <p:cNvPr id="11" name="Group 10">
            <a:extLst>
              <a:ext uri="{FF2B5EF4-FFF2-40B4-BE49-F238E27FC236}">
                <a16:creationId xmlns:a16="http://schemas.microsoft.com/office/drawing/2014/main" id="{AABA0C41-BBFD-5340-8735-EA109018E3F3}"/>
              </a:ext>
            </a:extLst>
          </p:cNvPr>
          <p:cNvGrpSpPr/>
          <p:nvPr/>
        </p:nvGrpSpPr>
        <p:grpSpPr>
          <a:xfrm>
            <a:off x="1143807" y="2823676"/>
            <a:ext cx="3797030" cy="2041141"/>
            <a:chOff x="6835864" y="1372154"/>
            <a:chExt cx="4404942" cy="2367932"/>
          </a:xfrm>
        </p:grpSpPr>
        <p:pic>
          <p:nvPicPr>
            <p:cNvPr id="12" name="Picture 11">
              <a:extLst>
                <a:ext uri="{FF2B5EF4-FFF2-40B4-BE49-F238E27FC236}">
                  <a16:creationId xmlns:a16="http://schemas.microsoft.com/office/drawing/2014/main" id="{5C1D199F-033F-9345-9FF2-3D7C60CA6742}"/>
                </a:ext>
              </a:extLst>
            </p:cNvPr>
            <p:cNvPicPr>
              <a:picLocks noChangeAspect="1"/>
            </p:cNvPicPr>
            <p:nvPr/>
          </p:nvPicPr>
          <p:blipFill>
            <a:blip r:embed="rId5"/>
            <a:stretch>
              <a:fillRect/>
            </a:stretch>
          </p:blipFill>
          <p:spPr>
            <a:xfrm>
              <a:off x="6835864" y="1372154"/>
              <a:ext cx="4404942" cy="2367932"/>
            </a:xfrm>
            <a:prstGeom prst="rect">
              <a:avLst/>
            </a:prstGeom>
          </p:spPr>
        </p:pic>
        <p:sp>
          <p:nvSpPr>
            <p:cNvPr id="13" name="Rectangle 12">
              <a:extLst>
                <a:ext uri="{FF2B5EF4-FFF2-40B4-BE49-F238E27FC236}">
                  <a16:creationId xmlns:a16="http://schemas.microsoft.com/office/drawing/2014/main" id="{0B126E05-B5FC-8C4B-A6FC-1F97CD54E491}"/>
                </a:ext>
              </a:extLst>
            </p:cNvPr>
            <p:cNvSpPr/>
            <p:nvPr/>
          </p:nvSpPr>
          <p:spPr>
            <a:xfrm>
              <a:off x="8469298" y="1796408"/>
              <a:ext cx="1597981" cy="2334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15" name="Right Arrow 14">
            <a:extLst>
              <a:ext uri="{FF2B5EF4-FFF2-40B4-BE49-F238E27FC236}">
                <a16:creationId xmlns:a16="http://schemas.microsoft.com/office/drawing/2014/main" id="{B4B2FF7D-EA63-4643-9CEC-63D98D38CC83}"/>
              </a:ext>
            </a:extLst>
          </p:cNvPr>
          <p:cNvSpPr/>
          <p:nvPr/>
        </p:nvSpPr>
        <p:spPr>
          <a:xfrm>
            <a:off x="5013820" y="3611863"/>
            <a:ext cx="350314" cy="799786"/>
          </a:xfrm>
          <a:prstGeom prst="right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E83AE9A2-8DAE-4BCD-A3E3-BFEB66CEDA52}"/>
              </a:ext>
            </a:extLst>
          </p:cNvPr>
          <p:cNvGrpSpPr/>
          <p:nvPr/>
        </p:nvGrpSpPr>
        <p:grpSpPr>
          <a:xfrm>
            <a:off x="1246103" y="3416159"/>
            <a:ext cx="3665212" cy="1191194"/>
            <a:chOff x="1246103" y="3416159"/>
            <a:chExt cx="3665212" cy="1191194"/>
          </a:xfrm>
        </p:grpSpPr>
        <p:pic>
          <p:nvPicPr>
            <p:cNvPr id="16" name="Picture 15">
              <a:extLst>
                <a:ext uri="{FF2B5EF4-FFF2-40B4-BE49-F238E27FC236}">
                  <a16:creationId xmlns:a16="http://schemas.microsoft.com/office/drawing/2014/main" id="{6CD408E4-421A-6E4B-90F7-D4F7E1583DB6}"/>
                </a:ext>
              </a:extLst>
            </p:cNvPr>
            <p:cNvPicPr>
              <a:picLocks noChangeAspect="1"/>
            </p:cNvPicPr>
            <p:nvPr/>
          </p:nvPicPr>
          <p:blipFill>
            <a:blip r:embed="rId6"/>
            <a:stretch>
              <a:fillRect/>
            </a:stretch>
          </p:blipFill>
          <p:spPr>
            <a:xfrm>
              <a:off x="1246103" y="3416159"/>
              <a:ext cx="3665212" cy="1191194"/>
            </a:xfrm>
            <a:prstGeom prst="rect">
              <a:avLst/>
            </a:prstGeom>
            <a:ln>
              <a:noFill/>
            </a:ln>
            <a:effectLst>
              <a:outerShdw blurRad="292100" dist="139700" dir="2700000" algn="tl" rotWithShape="0">
                <a:srgbClr val="333333">
                  <a:alpha val="65000"/>
                </a:srgbClr>
              </a:outerShdw>
            </a:effectLst>
          </p:spPr>
        </p:pic>
        <p:sp>
          <p:nvSpPr>
            <p:cNvPr id="18" name="Rectangle 17">
              <a:extLst>
                <a:ext uri="{FF2B5EF4-FFF2-40B4-BE49-F238E27FC236}">
                  <a16:creationId xmlns:a16="http://schemas.microsoft.com/office/drawing/2014/main" id="{9C3DD090-3246-C041-9690-F59CC0C8B3DB}"/>
                </a:ext>
              </a:extLst>
            </p:cNvPr>
            <p:cNvSpPr/>
            <p:nvPr/>
          </p:nvSpPr>
          <p:spPr>
            <a:xfrm>
              <a:off x="3647237" y="3791449"/>
              <a:ext cx="102438" cy="126324"/>
            </a:xfrm>
            <a:prstGeom prst="rect">
              <a:avLst/>
            </a:prstGeom>
            <a:solidFill>
              <a:srgbClr val="F6F7F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SG" sz="500" b="1" dirty="0">
                  <a:solidFill>
                    <a:srgbClr val="1F7236"/>
                  </a:solidFill>
                </a:rPr>
                <a:t>12</a:t>
              </a:r>
              <a:endParaRPr lang="en-SG" sz="1100" b="1" dirty="0">
                <a:solidFill>
                  <a:srgbClr val="1F7236"/>
                </a:solidFill>
              </a:endParaRPr>
            </a:p>
          </p:txBody>
        </p:sp>
      </p:grpSp>
      <p:pic>
        <p:nvPicPr>
          <p:cNvPr id="19" name="Picture 18">
            <a:hlinkClick r:id="rId7" action="ppaction://hlinksldjump"/>
            <a:extLst>
              <a:ext uri="{FF2B5EF4-FFF2-40B4-BE49-F238E27FC236}">
                <a16:creationId xmlns:a16="http://schemas.microsoft.com/office/drawing/2014/main" id="{E24C6D82-E2D1-EE46-90B8-067C083C84AA}"/>
              </a:ext>
            </a:extLst>
          </p:cNvPr>
          <p:cNvPicPr>
            <a:picLocks noChangeAspect="1"/>
          </p:cNvPicPr>
          <p:nvPr/>
        </p:nvPicPr>
        <p:blipFill>
          <a:blip r:embed="rId8"/>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25198554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Setup your myHR Account &amp; 2FA (For iOS Users)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8704613" y="707029"/>
            <a:ext cx="3123957" cy="5764528"/>
          </a:xfrm>
          <a:ln>
            <a:solidFill>
              <a:schemeClr val="bg1">
                <a:lumMod val="50000"/>
              </a:schemeClr>
            </a:solidFill>
          </a:ln>
        </p:spPr>
        <p:txBody>
          <a:bodyPr lIns="108000" tIns="72000" rIns="72000" bIns="72000"/>
          <a:lstStyle/>
          <a:p>
            <a:pPr marL="342900" indent="-342900">
              <a:buFont typeface="+mj-lt"/>
              <a:buAutoNum type="arabicPeriod" startAt="7"/>
            </a:pPr>
            <a:r>
              <a:rPr lang="en-US" dirty="0">
                <a:solidFill>
                  <a:schemeClr val="accent6"/>
                </a:solidFill>
              </a:rPr>
              <a:t>On your mobile phone, click on the SAP Authenticator -&gt; Add New Account -&gt; Select ‘Scan QR code’.</a:t>
            </a:r>
          </a:p>
          <a:p>
            <a:pPr marL="342900" indent="-342900">
              <a:buFont typeface="+mj-lt"/>
              <a:buAutoNum type="arabicPeriod" startAt="7"/>
            </a:pPr>
            <a:endParaRPr lang="en-US" dirty="0">
              <a:solidFill>
                <a:schemeClr val="accent6"/>
              </a:solidFill>
            </a:endParaRPr>
          </a:p>
          <a:p>
            <a:pPr marL="342900" indent="-342900">
              <a:buFont typeface="+mj-lt"/>
              <a:buAutoNum type="arabicPeriod" startAt="7"/>
            </a:pPr>
            <a:r>
              <a:rPr lang="en-US" dirty="0">
                <a:solidFill>
                  <a:schemeClr val="accent6"/>
                </a:solidFill>
              </a:rPr>
              <a:t>Scan QR Code from the screen</a:t>
            </a:r>
            <a:endParaRPr lang="en-SG" dirty="0">
              <a:solidFill>
                <a:schemeClr val="accent6"/>
              </a:solidFill>
            </a:endParaRPr>
          </a:p>
        </p:txBody>
      </p:sp>
      <p:sp>
        <p:nvSpPr>
          <p:cNvPr id="5" name="Oval 4">
            <a:extLst>
              <a:ext uri="{FF2B5EF4-FFF2-40B4-BE49-F238E27FC236}">
                <a16:creationId xmlns:a16="http://schemas.microsoft.com/office/drawing/2014/main" id="{2B9EECA7-09AE-4E84-AC75-801C2D6443E4}"/>
              </a:ext>
            </a:extLst>
          </p:cNvPr>
          <p:cNvSpPr/>
          <p:nvPr/>
        </p:nvSpPr>
        <p:spPr>
          <a:xfrm>
            <a:off x="557647" y="9873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7</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8448582"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9" name="Oval 8">
            <a:extLst>
              <a:ext uri="{FF2B5EF4-FFF2-40B4-BE49-F238E27FC236}">
                <a16:creationId xmlns:a16="http://schemas.microsoft.com/office/drawing/2014/main" id="{CCCBA8F1-18BC-3D4E-8AFB-7DBACA4FB919}"/>
              </a:ext>
            </a:extLst>
          </p:cNvPr>
          <p:cNvSpPr/>
          <p:nvPr/>
        </p:nvSpPr>
        <p:spPr>
          <a:xfrm>
            <a:off x="3806358" y="95702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8</a:t>
            </a:r>
          </a:p>
        </p:txBody>
      </p:sp>
      <p:pic>
        <p:nvPicPr>
          <p:cNvPr id="28" name="Content Placeholder 5">
            <a:extLst>
              <a:ext uri="{FF2B5EF4-FFF2-40B4-BE49-F238E27FC236}">
                <a16:creationId xmlns:a16="http://schemas.microsoft.com/office/drawing/2014/main" id="{1772E7B9-65BB-D74E-A66B-93104291D02B}"/>
              </a:ext>
            </a:extLst>
          </p:cNvPr>
          <p:cNvPicPr>
            <a:picLocks noGrp="1" noChangeAspect="1"/>
          </p:cNvPicPr>
          <p:nvPr>
            <p:ph idx="10"/>
          </p:nvPr>
        </p:nvPicPr>
        <p:blipFill rotWithShape="1">
          <a:blip r:embed="rId3"/>
          <a:srcRect t="9082" b="18644"/>
          <a:stretch/>
        </p:blipFill>
        <p:spPr>
          <a:xfrm>
            <a:off x="1432377" y="1369336"/>
            <a:ext cx="1985482" cy="3106848"/>
          </a:xfrm>
        </p:spPr>
      </p:pic>
      <p:sp>
        <p:nvSpPr>
          <p:cNvPr id="29" name="Rectangle 28">
            <a:extLst>
              <a:ext uri="{FF2B5EF4-FFF2-40B4-BE49-F238E27FC236}">
                <a16:creationId xmlns:a16="http://schemas.microsoft.com/office/drawing/2014/main" id="{7FF3B975-3F58-7E40-B472-CB2CFC242F18}"/>
              </a:ext>
            </a:extLst>
          </p:cNvPr>
          <p:cNvSpPr/>
          <p:nvPr/>
        </p:nvSpPr>
        <p:spPr>
          <a:xfrm>
            <a:off x="1486707" y="1794752"/>
            <a:ext cx="1985482" cy="32548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3" name="TextBox 32">
            <a:extLst>
              <a:ext uri="{FF2B5EF4-FFF2-40B4-BE49-F238E27FC236}">
                <a16:creationId xmlns:a16="http://schemas.microsoft.com/office/drawing/2014/main" id="{D9E65B90-342F-5A41-9A7D-C92C093FF44C}"/>
              </a:ext>
            </a:extLst>
          </p:cNvPr>
          <p:cNvSpPr txBox="1"/>
          <p:nvPr/>
        </p:nvSpPr>
        <p:spPr>
          <a:xfrm>
            <a:off x="4781707" y="462643"/>
            <a:ext cx="4021584" cy="323165"/>
          </a:xfrm>
          <a:prstGeom prst="rect">
            <a:avLst/>
          </a:prstGeom>
          <a:noFill/>
        </p:spPr>
        <p:txBody>
          <a:bodyPr wrap="square" rtlCol="0">
            <a:spAutoFit/>
          </a:bodyPr>
          <a:lstStyle/>
          <a:p>
            <a:endParaRPr lang="en-SG" sz="1500" dirty="0">
              <a:solidFill>
                <a:schemeClr val="accent6"/>
              </a:solidFill>
            </a:endParaRPr>
          </a:p>
        </p:txBody>
      </p:sp>
      <p:pic>
        <p:nvPicPr>
          <p:cNvPr id="31" name="Picture 16" descr="Smartphone | Free Icon">
            <a:extLst>
              <a:ext uri="{FF2B5EF4-FFF2-40B4-BE49-F238E27FC236}">
                <a16:creationId xmlns:a16="http://schemas.microsoft.com/office/drawing/2014/main" id="{F919867B-FC91-0946-8CE4-5F05CF213E7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205" r="18451"/>
          <a:stretch/>
        </p:blipFill>
        <p:spPr bwMode="auto">
          <a:xfrm>
            <a:off x="1119853" y="957022"/>
            <a:ext cx="2632663" cy="4058629"/>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extLst>
              <a:ext uri="{FF2B5EF4-FFF2-40B4-BE49-F238E27FC236}">
                <a16:creationId xmlns:a16="http://schemas.microsoft.com/office/drawing/2014/main" id="{CA5DC739-04CB-8140-8151-4B063BF9C990}"/>
              </a:ext>
            </a:extLst>
          </p:cNvPr>
          <p:cNvSpPr/>
          <p:nvPr/>
        </p:nvSpPr>
        <p:spPr>
          <a:xfrm>
            <a:off x="1425095" y="3204776"/>
            <a:ext cx="1809159" cy="3854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34" name="Group 33">
            <a:extLst>
              <a:ext uri="{FF2B5EF4-FFF2-40B4-BE49-F238E27FC236}">
                <a16:creationId xmlns:a16="http://schemas.microsoft.com/office/drawing/2014/main" id="{0478DA7D-E147-2B4D-B31C-456511EB3932}"/>
              </a:ext>
            </a:extLst>
          </p:cNvPr>
          <p:cNvGrpSpPr/>
          <p:nvPr/>
        </p:nvGrpSpPr>
        <p:grpSpPr>
          <a:xfrm>
            <a:off x="4229766" y="1206012"/>
            <a:ext cx="4290588" cy="3552156"/>
            <a:chOff x="5979393" y="1552642"/>
            <a:chExt cx="4482659" cy="3842279"/>
          </a:xfrm>
        </p:grpSpPr>
        <p:grpSp>
          <p:nvGrpSpPr>
            <p:cNvPr id="35" name="Group 34">
              <a:extLst>
                <a:ext uri="{FF2B5EF4-FFF2-40B4-BE49-F238E27FC236}">
                  <a16:creationId xmlns:a16="http://schemas.microsoft.com/office/drawing/2014/main" id="{A96BD316-EFBC-114A-AC56-E24E7891487B}"/>
                </a:ext>
              </a:extLst>
            </p:cNvPr>
            <p:cNvGrpSpPr/>
            <p:nvPr/>
          </p:nvGrpSpPr>
          <p:grpSpPr>
            <a:xfrm>
              <a:off x="5979393" y="1552642"/>
              <a:ext cx="4482659" cy="3842279"/>
              <a:chOff x="5979393" y="1331190"/>
              <a:chExt cx="4482659" cy="3842279"/>
            </a:xfrm>
          </p:grpSpPr>
          <p:pic>
            <p:nvPicPr>
              <p:cNvPr id="37" name="Picture 36">
                <a:extLst>
                  <a:ext uri="{FF2B5EF4-FFF2-40B4-BE49-F238E27FC236}">
                    <a16:creationId xmlns:a16="http://schemas.microsoft.com/office/drawing/2014/main" id="{C9F95999-9E0A-394E-A035-CCF89AC34238}"/>
                  </a:ext>
                </a:extLst>
              </p:cNvPr>
              <p:cNvPicPr>
                <a:picLocks noChangeAspect="1"/>
              </p:cNvPicPr>
              <p:nvPr/>
            </p:nvPicPr>
            <p:blipFill>
              <a:blip r:embed="rId5"/>
              <a:stretch>
                <a:fillRect/>
              </a:stretch>
            </p:blipFill>
            <p:spPr>
              <a:xfrm>
                <a:off x="6060445" y="1463417"/>
                <a:ext cx="4320554" cy="2675853"/>
              </a:xfrm>
              <a:prstGeom prst="rect">
                <a:avLst/>
              </a:prstGeom>
            </p:spPr>
          </p:pic>
          <p:pic>
            <p:nvPicPr>
              <p:cNvPr id="38" name="Picture 2" descr="Desktop Svg Png Icon Free Download (#149526) - OnlineWebFonts.COM">
                <a:extLst>
                  <a:ext uri="{FF2B5EF4-FFF2-40B4-BE49-F238E27FC236}">
                    <a16:creationId xmlns:a16="http://schemas.microsoft.com/office/drawing/2014/main" id="{CA69106C-97F2-364F-815C-3349DD38C8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79393" y="1331190"/>
                <a:ext cx="4482659" cy="3842279"/>
              </a:xfrm>
              <a:prstGeom prst="rect">
                <a:avLst/>
              </a:prstGeom>
              <a:noFill/>
              <a:extLst>
                <a:ext uri="{909E8E84-426E-40DD-AFC4-6F175D3DCCD1}">
                  <a14:hiddenFill xmlns:a14="http://schemas.microsoft.com/office/drawing/2010/main">
                    <a:solidFill>
                      <a:srgbClr val="FFFFFF"/>
                    </a:solidFill>
                  </a14:hiddenFill>
                </a:ext>
              </a:extLst>
            </p:spPr>
          </p:pic>
        </p:grpSp>
        <p:sp>
          <p:nvSpPr>
            <p:cNvPr id="36" name="Rectangle 35">
              <a:extLst>
                <a:ext uri="{FF2B5EF4-FFF2-40B4-BE49-F238E27FC236}">
                  <a16:creationId xmlns:a16="http://schemas.microsoft.com/office/drawing/2014/main" id="{D4C3D67A-7509-2F45-A5D5-335CFB4A23CF}"/>
                </a:ext>
              </a:extLst>
            </p:cNvPr>
            <p:cNvSpPr/>
            <p:nvPr/>
          </p:nvSpPr>
          <p:spPr>
            <a:xfrm>
              <a:off x="7105033" y="3418759"/>
              <a:ext cx="751822" cy="52617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39" name="Right Arrow 38">
            <a:extLst>
              <a:ext uri="{FF2B5EF4-FFF2-40B4-BE49-F238E27FC236}">
                <a16:creationId xmlns:a16="http://schemas.microsoft.com/office/drawing/2014/main" id="{696F2E12-0D8E-B048-BD60-835F42820B29}"/>
              </a:ext>
            </a:extLst>
          </p:cNvPr>
          <p:cNvSpPr/>
          <p:nvPr/>
        </p:nvSpPr>
        <p:spPr>
          <a:xfrm>
            <a:off x="3699982" y="1957492"/>
            <a:ext cx="406400" cy="1426282"/>
          </a:xfrm>
          <a:prstGeom prst="right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C1C6FA3A-85A2-F249-90DA-5FFD7FB3964F}"/>
              </a:ext>
            </a:extLst>
          </p:cNvPr>
          <p:cNvSpPr txBox="1"/>
          <p:nvPr/>
        </p:nvSpPr>
        <p:spPr>
          <a:xfrm>
            <a:off x="514307" y="5420438"/>
            <a:ext cx="6228853" cy="646331"/>
          </a:xfrm>
          <a:prstGeom prst="rect">
            <a:avLst/>
          </a:prstGeom>
          <a:noFill/>
        </p:spPr>
        <p:txBody>
          <a:bodyPr wrap="square" rtlCol="0">
            <a:spAutoFit/>
          </a:bodyPr>
          <a:lstStyle/>
          <a:p>
            <a:r>
              <a:rPr lang="en-SG" b="1" dirty="0">
                <a:solidFill>
                  <a:srgbClr val="00B050"/>
                </a:solidFill>
              </a:rPr>
              <a:t>Please use laptop/ desktop/ iPad for login via browser.</a:t>
            </a:r>
          </a:p>
          <a:p>
            <a:r>
              <a:rPr lang="en-SG" b="1" dirty="0">
                <a:solidFill>
                  <a:srgbClr val="FF0000"/>
                </a:solidFill>
              </a:rPr>
              <a:t>Do not use Mobile Phone to login via browser.</a:t>
            </a:r>
            <a:endParaRPr lang="en-GB" b="1" dirty="0">
              <a:solidFill>
                <a:srgbClr val="FF0000"/>
              </a:solidFill>
            </a:endParaRPr>
          </a:p>
        </p:txBody>
      </p:sp>
      <p:pic>
        <p:nvPicPr>
          <p:cNvPr id="41" name="Picture 40">
            <a:hlinkClick r:id="rId7" action="ppaction://hlinksldjump"/>
            <a:extLst>
              <a:ext uri="{FF2B5EF4-FFF2-40B4-BE49-F238E27FC236}">
                <a16:creationId xmlns:a16="http://schemas.microsoft.com/office/drawing/2014/main" id="{ADD8FBBA-1CE3-1E4A-ABEA-AE5D68682158}"/>
              </a:ext>
            </a:extLst>
          </p:cNvPr>
          <p:cNvPicPr>
            <a:picLocks noChangeAspect="1"/>
          </p:cNvPicPr>
          <p:nvPr/>
        </p:nvPicPr>
        <p:blipFill>
          <a:blip r:embed="rId8"/>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3516469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Setup your myHR Account &amp; 2FA (For iOS Users)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8704613" y="707029"/>
            <a:ext cx="3123957" cy="5764528"/>
          </a:xfrm>
          <a:ln>
            <a:solidFill>
              <a:schemeClr val="bg1">
                <a:lumMod val="50000"/>
              </a:schemeClr>
            </a:solidFill>
          </a:ln>
        </p:spPr>
        <p:txBody>
          <a:bodyPr lIns="108000" tIns="72000" rIns="72000" bIns="72000"/>
          <a:lstStyle/>
          <a:p>
            <a:pPr marL="342900" indent="-342900">
              <a:buFont typeface="+mj-lt"/>
              <a:buAutoNum type="arabicPeriod" startAt="9"/>
            </a:pPr>
            <a:r>
              <a:rPr lang="en-US" dirty="0">
                <a:solidFill>
                  <a:schemeClr val="accent6"/>
                </a:solidFill>
              </a:rPr>
              <a:t>Enter the unique passcode from the SAP Authenticator into the Passcode on the screen and click on “Continue”</a:t>
            </a:r>
            <a:endParaRPr lang="en-SG" dirty="0">
              <a:solidFill>
                <a:schemeClr val="accent6"/>
              </a:solidFill>
            </a:endParaRP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8448582"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33" name="TextBox 32">
            <a:extLst>
              <a:ext uri="{FF2B5EF4-FFF2-40B4-BE49-F238E27FC236}">
                <a16:creationId xmlns:a16="http://schemas.microsoft.com/office/drawing/2014/main" id="{D9E65B90-342F-5A41-9A7D-C92C093FF44C}"/>
              </a:ext>
            </a:extLst>
          </p:cNvPr>
          <p:cNvSpPr txBox="1"/>
          <p:nvPr/>
        </p:nvSpPr>
        <p:spPr>
          <a:xfrm>
            <a:off x="4781707" y="462643"/>
            <a:ext cx="4021584" cy="323165"/>
          </a:xfrm>
          <a:prstGeom prst="rect">
            <a:avLst/>
          </a:prstGeom>
          <a:noFill/>
        </p:spPr>
        <p:txBody>
          <a:bodyPr wrap="square" rtlCol="0">
            <a:spAutoFit/>
          </a:bodyPr>
          <a:lstStyle/>
          <a:p>
            <a:endParaRPr lang="en-SG" sz="1500" dirty="0">
              <a:solidFill>
                <a:schemeClr val="accent6"/>
              </a:solidFill>
            </a:endParaRPr>
          </a:p>
        </p:txBody>
      </p:sp>
      <p:grpSp>
        <p:nvGrpSpPr>
          <p:cNvPr id="20" name="Group 19">
            <a:extLst>
              <a:ext uri="{FF2B5EF4-FFF2-40B4-BE49-F238E27FC236}">
                <a16:creationId xmlns:a16="http://schemas.microsoft.com/office/drawing/2014/main" id="{E8C24522-F763-A44E-883C-E6A18B3A3BC9}"/>
              </a:ext>
            </a:extLst>
          </p:cNvPr>
          <p:cNvGrpSpPr/>
          <p:nvPr/>
        </p:nvGrpSpPr>
        <p:grpSpPr>
          <a:xfrm>
            <a:off x="-497310" y="1138519"/>
            <a:ext cx="4310655" cy="4300282"/>
            <a:chOff x="5782302" y="1604210"/>
            <a:chExt cx="4876800" cy="4876800"/>
          </a:xfrm>
        </p:grpSpPr>
        <p:grpSp>
          <p:nvGrpSpPr>
            <p:cNvPr id="21" name="Group 20">
              <a:extLst>
                <a:ext uri="{FF2B5EF4-FFF2-40B4-BE49-F238E27FC236}">
                  <a16:creationId xmlns:a16="http://schemas.microsoft.com/office/drawing/2014/main" id="{878833FF-2A23-8447-87A8-872FFF5FA67F}"/>
                </a:ext>
              </a:extLst>
            </p:cNvPr>
            <p:cNvGrpSpPr/>
            <p:nvPr/>
          </p:nvGrpSpPr>
          <p:grpSpPr>
            <a:xfrm>
              <a:off x="5782302" y="1604210"/>
              <a:ext cx="4876800" cy="4876800"/>
              <a:chOff x="5025249" y="1604210"/>
              <a:chExt cx="4876800" cy="4876800"/>
            </a:xfrm>
          </p:grpSpPr>
          <p:pic>
            <p:nvPicPr>
              <p:cNvPr id="23" name="Picture 16" descr="Smartphone | Free Icon">
                <a:extLst>
                  <a:ext uri="{FF2B5EF4-FFF2-40B4-BE49-F238E27FC236}">
                    <a16:creationId xmlns:a16="http://schemas.microsoft.com/office/drawing/2014/main" id="{48E2CC9E-BC8D-3E4F-B69E-98131C1C77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5249" y="1604210"/>
                <a:ext cx="4876800" cy="48768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E3D97E09-8565-9F44-A94B-B8080F5E0C3F}"/>
                  </a:ext>
                </a:extLst>
              </p:cNvPr>
              <p:cNvPicPr>
                <a:picLocks noChangeAspect="1"/>
              </p:cNvPicPr>
              <p:nvPr/>
            </p:nvPicPr>
            <p:blipFill rotWithShape="1">
              <a:blip r:embed="rId4"/>
              <a:srcRect t="9191" b="39805"/>
              <a:stretch/>
            </p:blipFill>
            <p:spPr>
              <a:xfrm>
                <a:off x="6295169" y="2153607"/>
                <a:ext cx="2336962" cy="2580626"/>
              </a:xfrm>
              <a:prstGeom prst="rect">
                <a:avLst/>
              </a:prstGeom>
            </p:spPr>
          </p:pic>
        </p:grpSp>
        <p:sp>
          <p:nvSpPr>
            <p:cNvPr id="22" name="Rectangle 21">
              <a:extLst>
                <a:ext uri="{FF2B5EF4-FFF2-40B4-BE49-F238E27FC236}">
                  <a16:creationId xmlns:a16="http://schemas.microsoft.com/office/drawing/2014/main" id="{AF0F3E71-3E03-B646-BD8D-6845680C08C6}"/>
                </a:ext>
              </a:extLst>
            </p:cNvPr>
            <p:cNvSpPr/>
            <p:nvPr/>
          </p:nvSpPr>
          <p:spPr>
            <a:xfrm>
              <a:off x="7075657" y="3003151"/>
              <a:ext cx="2300357" cy="4439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25" name="Group 24">
            <a:extLst>
              <a:ext uri="{FF2B5EF4-FFF2-40B4-BE49-F238E27FC236}">
                <a16:creationId xmlns:a16="http://schemas.microsoft.com/office/drawing/2014/main" id="{F2A0DE12-DEB8-0A47-A25A-1E6D9353AB64}"/>
              </a:ext>
            </a:extLst>
          </p:cNvPr>
          <p:cNvGrpSpPr/>
          <p:nvPr/>
        </p:nvGrpSpPr>
        <p:grpSpPr>
          <a:xfrm>
            <a:off x="3203721" y="1105151"/>
            <a:ext cx="5293689" cy="4550872"/>
            <a:chOff x="5970246" y="1873010"/>
            <a:chExt cx="5100754" cy="4372075"/>
          </a:xfrm>
        </p:grpSpPr>
        <p:grpSp>
          <p:nvGrpSpPr>
            <p:cNvPr id="26" name="Group 25">
              <a:extLst>
                <a:ext uri="{FF2B5EF4-FFF2-40B4-BE49-F238E27FC236}">
                  <a16:creationId xmlns:a16="http://schemas.microsoft.com/office/drawing/2014/main" id="{71EB5B9F-FD87-7643-A0B4-57C292880A56}"/>
                </a:ext>
              </a:extLst>
            </p:cNvPr>
            <p:cNvGrpSpPr/>
            <p:nvPr/>
          </p:nvGrpSpPr>
          <p:grpSpPr>
            <a:xfrm>
              <a:off x="5970246" y="1873010"/>
              <a:ext cx="5100754" cy="4372075"/>
              <a:chOff x="5970246" y="1651558"/>
              <a:chExt cx="5100754" cy="4372075"/>
            </a:xfrm>
          </p:grpSpPr>
          <p:pic>
            <p:nvPicPr>
              <p:cNvPr id="30" name="Picture 2" descr="Desktop Svg Png Icon Free Download (#149526) - OnlineWebFonts.COM">
                <a:extLst>
                  <a:ext uri="{FF2B5EF4-FFF2-40B4-BE49-F238E27FC236}">
                    <a16:creationId xmlns:a16="http://schemas.microsoft.com/office/drawing/2014/main" id="{7E8836B2-F0C6-A049-A4E0-1BD2D29CC0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70246" y="1651558"/>
                <a:ext cx="5100754" cy="437207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0">
                <a:extLst>
                  <a:ext uri="{FF2B5EF4-FFF2-40B4-BE49-F238E27FC236}">
                    <a16:creationId xmlns:a16="http://schemas.microsoft.com/office/drawing/2014/main" id="{E50D304A-3C7C-1443-BE32-32E7AC28D566}"/>
                  </a:ext>
                </a:extLst>
              </p:cNvPr>
              <p:cNvPicPr>
                <a:picLocks noChangeAspect="1"/>
              </p:cNvPicPr>
              <p:nvPr/>
            </p:nvPicPr>
            <p:blipFill>
              <a:blip r:embed="rId6"/>
              <a:stretch>
                <a:fillRect/>
              </a:stretch>
            </p:blipFill>
            <p:spPr>
              <a:xfrm>
                <a:off x="6121808" y="1883458"/>
                <a:ext cx="4778680" cy="2876801"/>
              </a:xfrm>
              <a:prstGeom prst="rect">
                <a:avLst/>
              </a:prstGeom>
            </p:spPr>
          </p:pic>
        </p:grpSp>
        <p:sp>
          <p:nvSpPr>
            <p:cNvPr id="27" name="Rectangle 26">
              <a:extLst>
                <a:ext uri="{FF2B5EF4-FFF2-40B4-BE49-F238E27FC236}">
                  <a16:creationId xmlns:a16="http://schemas.microsoft.com/office/drawing/2014/main" id="{44723045-20A9-A249-A1F9-FD62E512EF76}"/>
                </a:ext>
              </a:extLst>
            </p:cNvPr>
            <p:cNvSpPr/>
            <p:nvPr/>
          </p:nvSpPr>
          <p:spPr>
            <a:xfrm>
              <a:off x="8501272" y="3943282"/>
              <a:ext cx="2021234" cy="25984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cxnSp>
        <p:nvCxnSpPr>
          <p:cNvPr id="42" name="Straight Arrow Connector 41">
            <a:extLst>
              <a:ext uri="{FF2B5EF4-FFF2-40B4-BE49-F238E27FC236}">
                <a16:creationId xmlns:a16="http://schemas.microsoft.com/office/drawing/2014/main" id="{2B88FD4F-1AE9-3042-B88B-70B512ED6028}"/>
              </a:ext>
            </a:extLst>
          </p:cNvPr>
          <p:cNvCxnSpPr>
            <a:cxnSpLocks/>
          </p:cNvCxnSpPr>
          <p:nvPr/>
        </p:nvCxnSpPr>
        <p:spPr>
          <a:xfrm>
            <a:off x="2867891" y="2567807"/>
            <a:ext cx="2962592" cy="81278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D3DB38C0-34A8-7743-8244-99DDF15B04C0}"/>
              </a:ext>
            </a:extLst>
          </p:cNvPr>
          <p:cNvSpPr/>
          <p:nvPr/>
        </p:nvSpPr>
        <p:spPr>
          <a:xfrm>
            <a:off x="304778" y="74343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9</a:t>
            </a:r>
          </a:p>
        </p:txBody>
      </p:sp>
      <p:pic>
        <p:nvPicPr>
          <p:cNvPr id="44" name="Picture 43">
            <a:hlinkClick r:id="rId7" action="ppaction://hlinksldjump"/>
            <a:extLst>
              <a:ext uri="{FF2B5EF4-FFF2-40B4-BE49-F238E27FC236}">
                <a16:creationId xmlns:a16="http://schemas.microsoft.com/office/drawing/2014/main" id="{2A18F12A-6A65-204E-BB3D-3BAF73AB0C32}"/>
              </a:ext>
            </a:extLst>
          </p:cNvPr>
          <p:cNvPicPr>
            <a:picLocks noChangeAspect="1"/>
          </p:cNvPicPr>
          <p:nvPr/>
        </p:nvPicPr>
        <p:blipFill>
          <a:blip r:embed="rId8"/>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2603467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Setup your myHR Account &amp; 2FA (For iOS Users)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8704613" y="707029"/>
            <a:ext cx="3123957" cy="5764528"/>
          </a:xfrm>
          <a:ln>
            <a:solidFill>
              <a:schemeClr val="bg1">
                <a:lumMod val="50000"/>
              </a:schemeClr>
            </a:solidFill>
          </a:ln>
        </p:spPr>
        <p:txBody>
          <a:bodyPr lIns="108000" tIns="72000" rIns="72000" bIns="72000"/>
          <a:lstStyle/>
          <a:p>
            <a:pPr marL="342900" indent="-342900">
              <a:buFont typeface="+mj-lt"/>
              <a:buAutoNum type="arabicPeriod" startAt="10"/>
            </a:pPr>
            <a:r>
              <a:rPr lang="en-US" dirty="0"/>
              <a:t>The system will also prompt user to set up your Password Reset PIN.</a:t>
            </a:r>
            <a:br>
              <a:rPr lang="en-US" dirty="0"/>
            </a:br>
            <a:br>
              <a:rPr lang="en-US" dirty="0"/>
            </a:br>
            <a:r>
              <a:rPr lang="en-US" dirty="0"/>
              <a:t>Fill in the Password Reset PIN that you want (minimum 6 digits of number) and click “Continue”.</a:t>
            </a:r>
            <a:br>
              <a:rPr lang="en-US" dirty="0"/>
            </a:br>
            <a:br>
              <a:rPr lang="en-US" dirty="0"/>
            </a:br>
            <a:r>
              <a:rPr lang="en-US" dirty="0">
                <a:latin typeface="Arial" panose="020B0604020202020204" pitchFamily="34" charset="0"/>
                <a:ea typeface="Verdana" panose="020B0604030504040204" pitchFamily="34" charset="0"/>
                <a:cs typeface="Arial" panose="020B0604020202020204" pitchFamily="34" charset="0"/>
              </a:rPr>
              <a:t>Optionally, you can click “Set Up Later” if you do not want to set up your Password Reset PIN now. Note that you will still be prompted every time you log on if you are yet to set up your Password Reset PIN.</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8448582"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33" name="TextBox 32">
            <a:extLst>
              <a:ext uri="{FF2B5EF4-FFF2-40B4-BE49-F238E27FC236}">
                <a16:creationId xmlns:a16="http://schemas.microsoft.com/office/drawing/2014/main" id="{D9E65B90-342F-5A41-9A7D-C92C093FF44C}"/>
              </a:ext>
            </a:extLst>
          </p:cNvPr>
          <p:cNvSpPr txBox="1"/>
          <p:nvPr/>
        </p:nvSpPr>
        <p:spPr>
          <a:xfrm>
            <a:off x="4781707" y="462643"/>
            <a:ext cx="4021584" cy="323165"/>
          </a:xfrm>
          <a:prstGeom prst="rect">
            <a:avLst/>
          </a:prstGeom>
          <a:noFill/>
        </p:spPr>
        <p:txBody>
          <a:bodyPr wrap="square" rtlCol="0">
            <a:spAutoFit/>
          </a:bodyPr>
          <a:lstStyle/>
          <a:p>
            <a:endParaRPr lang="en-SG" sz="1500" dirty="0">
              <a:solidFill>
                <a:schemeClr val="accent6"/>
              </a:solidFill>
            </a:endParaRPr>
          </a:p>
        </p:txBody>
      </p:sp>
      <p:grpSp>
        <p:nvGrpSpPr>
          <p:cNvPr id="19" name="Group 18">
            <a:extLst>
              <a:ext uri="{FF2B5EF4-FFF2-40B4-BE49-F238E27FC236}">
                <a16:creationId xmlns:a16="http://schemas.microsoft.com/office/drawing/2014/main" id="{3FB7CAE6-7CDA-3D4F-8ADE-1F2597ADB9A5}"/>
              </a:ext>
            </a:extLst>
          </p:cNvPr>
          <p:cNvGrpSpPr/>
          <p:nvPr/>
        </p:nvGrpSpPr>
        <p:grpSpPr>
          <a:xfrm>
            <a:off x="519543" y="937502"/>
            <a:ext cx="441147" cy="437322"/>
            <a:chOff x="519543" y="937502"/>
            <a:chExt cx="441147" cy="437322"/>
          </a:xfrm>
        </p:grpSpPr>
        <p:sp>
          <p:nvSpPr>
            <p:cNvPr id="28" name="Oval 27">
              <a:extLst>
                <a:ext uri="{FF2B5EF4-FFF2-40B4-BE49-F238E27FC236}">
                  <a16:creationId xmlns:a16="http://schemas.microsoft.com/office/drawing/2014/main" id="{A966AFE7-CE89-CC43-953F-5287BCAF6DC5}"/>
                </a:ext>
              </a:extLst>
            </p:cNvPr>
            <p:cNvSpPr/>
            <p:nvPr/>
          </p:nvSpPr>
          <p:spPr>
            <a:xfrm>
              <a:off x="536620" y="93750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9" name="Rectangle 28">
              <a:extLst>
                <a:ext uri="{FF2B5EF4-FFF2-40B4-BE49-F238E27FC236}">
                  <a16:creationId xmlns:a16="http://schemas.microsoft.com/office/drawing/2014/main" id="{6B805652-BAD2-9D41-9959-A4CAACA2A2F2}"/>
                </a:ext>
              </a:extLst>
            </p:cNvPr>
            <p:cNvSpPr/>
            <p:nvPr/>
          </p:nvSpPr>
          <p:spPr>
            <a:xfrm>
              <a:off x="519543" y="969071"/>
              <a:ext cx="441147" cy="369332"/>
            </a:xfrm>
            <a:prstGeom prst="rect">
              <a:avLst/>
            </a:prstGeom>
          </p:spPr>
          <p:txBody>
            <a:bodyPr wrap="none">
              <a:spAutoFit/>
            </a:bodyPr>
            <a:lstStyle/>
            <a:p>
              <a:pPr lvl="0" algn="ctr" defTabSz="457200">
                <a:defRPr/>
              </a:pPr>
              <a:r>
                <a:rPr lang="en-PH" dirty="0">
                  <a:solidFill>
                    <a:prstClr val="white"/>
                  </a:solidFill>
                  <a:latin typeface="Arial" panose="020B0604020202020204" pitchFamily="34" charset="0"/>
                </a:rPr>
                <a:t>10</a:t>
              </a:r>
            </a:p>
          </p:txBody>
        </p:sp>
      </p:grpSp>
      <p:pic>
        <p:nvPicPr>
          <p:cNvPr id="31" name="Picture 30">
            <a:hlinkClick r:id="rId3" action="ppaction://hlinksldjump"/>
            <a:extLst>
              <a:ext uri="{FF2B5EF4-FFF2-40B4-BE49-F238E27FC236}">
                <a16:creationId xmlns:a16="http://schemas.microsoft.com/office/drawing/2014/main" id="{406CF089-BFB8-A945-B99C-FA1B1DAB726A}"/>
              </a:ext>
            </a:extLst>
          </p:cNvPr>
          <p:cNvPicPr>
            <a:picLocks noChangeAspect="1"/>
          </p:cNvPicPr>
          <p:nvPr/>
        </p:nvPicPr>
        <p:blipFill>
          <a:blip r:embed="rId4"/>
          <a:stretch>
            <a:fillRect/>
          </a:stretch>
        </p:blipFill>
        <p:spPr>
          <a:xfrm>
            <a:off x="11190049" y="170096"/>
            <a:ext cx="431800" cy="431800"/>
          </a:xfrm>
          <a:prstGeom prst="rect">
            <a:avLst/>
          </a:prstGeom>
        </p:spPr>
      </p:pic>
      <p:pic>
        <p:nvPicPr>
          <p:cNvPr id="12" name="Picture 11">
            <a:extLst>
              <a:ext uri="{FF2B5EF4-FFF2-40B4-BE49-F238E27FC236}">
                <a16:creationId xmlns:a16="http://schemas.microsoft.com/office/drawing/2014/main" id="{E9CE396B-B72A-4048-A3A1-E8AF648FD504}"/>
              </a:ext>
            </a:extLst>
          </p:cNvPr>
          <p:cNvPicPr>
            <a:picLocks noChangeAspect="1"/>
          </p:cNvPicPr>
          <p:nvPr/>
        </p:nvPicPr>
        <p:blipFill>
          <a:blip r:embed="rId5"/>
          <a:stretch>
            <a:fillRect/>
          </a:stretch>
        </p:blipFill>
        <p:spPr>
          <a:xfrm>
            <a:off x="1143807" y="1137313"/>
            <a:ext cx="6198222" cy="4760843"/>
          </a:xfrm>
          <a:prstGeom prst="rect">
            <a:avLst/>
          </a:prstGeom>
          <a:effectLst>
            <a:outerShdw blurRad="422787" dist="129758" dir="2700000" algn="tl" rotWithShape="0">
              <a:prstClr val="black">
                <a:alpha val="40000"/>
              </a:prstClr>
            </a:outerShdw>
          </a:effectLst>
        </p:spPr>
      </p:pic>
    </p:spTree>
    <p:extLst>
      <p:ext uri="{BB962C8B-B14F-4D97-AF65-F5344CB8AC3E}">
        <p14:creationId xmlns:p14="http://schemas.microsoft.com/office/powerpoint/2010/main" val="1360043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Setup your myHR Account &amp; 2FA (For iOS Users)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8704613" y="707029"/>
            <a:ext cx="3123957" cy="5764528"/>
          </a:xfrm>
          <a:ln>
            <a:solidFill>
              <a:schemeClr val="bg1">
                <a:lumMod val="50000"/>
              </a:schemeClr>
            </a:solidFill>
          </a:ln>
        </p:spPr>
        <p:txBody>
          <a:bodyPr lIns="108000" tIns="72000" rIns="72000" bIns="72000"/>
          <a:lstStyle/>
          <a:p>
            <a:pPr marL="342900" indent="-342900">
              <a:buFont typeface="+mj-lt"/>
              <a:buAutoNum type="arabicPeriod" startAt="11"/>
            </a:pPr>
            <a:r>
              <a:rPr lang="en-US" dirty="0">
                <a:solidFill>
                  <a:schemeClr val="accent6"/>
                </a:solidFill>
              </a:rPr>
              <a:t>You have successfully activated your account/reset the password.</a:t>
            </a:r>
            <a:br>
              <a:rPr lang="en-US" dirty="0">
                <a:solidFill>
                  <a:schemeClr val="accent6"/>
                </a:solidFill>
              </a:rPr>
            </a:br>
            <a:br>
              <a:rPr lang="en-US" dirty="0">
                <a:solidFill>
                  <a:schemeClr val="accent6"/>
                </a:solidFill>
              </a:rPr>
            </a:br>
            <a:r>
              <a:rPr lang="en-US" dirty="0">
                <a:solidFill>
                  <a:schemeClr val="accent6"/>
                </a:solidFill>
              </a:rPr>
              <a:t>For future logins, use the myHR system URL to login to myHR  (Please see next slide for more details)</a:t>
            </a:r>
            <a:br>
              <a:rPr lang="en-US" dirty="0">
                <a:solidFill>
                  <a:schemeClr val="accent6"/>
                </a:solidFill>
              </a:rPr>
            </a:br>
            <a:br>
              <a:rPr lang="en-US" dirty="0">
                <a:solidFill>
                  <a:schemeClr val="accent6"/>
                </a:solidFill>
              </a:rPr>
            </a:br>
            <a:r>
              <a:rPr lang="en-SG" dirty="0">
                <a:hlinkClick r:id="rId3"/>
              </a:rPr>
              <a:t>https://hcm44.sapmyHR.com/login?company=NUHS#/login</a:t>
            </a:r>
            <a:endParaRPr lang="en-US" dirty="0">
              <a:solidFill>
                <a:schemeClr val="accent6"/>
              </a:solidFill>
            </a:endParaRP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8448582"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33" name="TextBox 32">
            <a:extLst>
              <a:ext uri="{FF2B5EF4-FFF2-40B4-BE49-F238E27FC236}">
                <a16:creationId xmlns:a16="http://schemas.microsoft.com/office/drawing/2014/main" id="{D9E65B90-342F-5A41-9A7D-C92C093FF44C}"/>
              </a:ext>
            </a:extLst>
          </p:cNvPr>
          <p:cNvSpPr txBox="1"/>
          <p:nvPr/>
        </p:nvSpPr>
        <p:spPr>
          <a:xfrm>
            <a:off x="4781707" y="462643"/>
            <a:ext cx="4021584" cy="323165"/>
          </a:xfrm>
          <a:prstGeom prst="rect">
            <a:avLst/>
          </a:prstGeom>
          <a:noFill/>
        </p:spPr>
        <p:txBody>
          <a:bodyPr wrap="square" rtlCol="0">
            <a:spAutoFit/>
          </a:bodyPr>
          <a:lstStyle/>
          <a:p>
            <a:endParaRPr lang="en-SG" sz="1500" dirty="0">
              <a:solidFill>
                <a:schemeClr val="accent6"/>
              </a:solidFill>
            </a:endParaRPr>
          </a:p>
        </p:txBody>
      </p:sp>
      <p:grpSp>
        <p:nvGrpSpPr>
          <p:cNvPr id="19" name="Group 18">
            <a:extLst>
              <a:ext uri="{FF2B5EF4-FFF2-40B4-BE49-F238E27FC236}">
                <a16:creationId xmlns:a16="http://schemas.microsoft.com/office/drawing/2014/main" id="{3FB7CAE6-7CDA-3D4F-8ADE-1F2597ADB9A5}"/>
              </a:ext>
            </a:extLst>
          </p:cNvPr>
          <p:cNvGrpSpPr/>
          <p:nvPr/>
        </p:nvGrpSpPr>
        <p:grpSpPr>
          <a:xfrm>
            <a:off x="528103" y="937502"/>
            <a:ext cx="432587" cy="437322"/>
            <a:chOff x="528103" y="937502"/>
            <a:chExt cx="432587" cy="437322"/>
          </a:xfrm>
        </p:grpSpPr>
        <p:sp>
          <p:nvSpPr>
            <p:cNvPr id="28" name="Oval 27">
              <a:extLst>
                <a:ext uri="{FF2B5EF4-FFF2-40B4-BE49-F238E27FC236}">
                  <a16:creationId xmlns:a16="http://schemas.microsoft.com/office/drawing/2014/main" id="{A966AFE7-CE89-CC43-953F-5287BCAF6DC5}"/>
                </a:ext>
              </a:extLst>
            </p:cNvPr>
            <p:cNvSpPr/>
            <p:nvPr/>
          </p:nvSpPr>
          <p:spPr>
            <a:xfrm>
              <a:off x="536620" y="93750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9" name="Rectangle 28">
              <a:extLst>
                <a:ext uri="{FF2B5EF4-FFF2-40B4-BE49-F238E27FC236}">
                  <a16:creationId xmlns:a16="http://schemas.microsoft.com/office/drawing/2014/main" id="{6B805652-BAD2-9D41-9959-A4CAACA2A2F2}"/>
                </a:ext>
              </a:extLst>
            </p:cNvPr>
            <p:cNvSpPr/>
            <p:nvPr/>
          </p:nvSpPr>
          <p:spPr>
            <a:xfrm>
              <a:off x="528103" y="969071"/>
              <a:ext cx="424027" cy="369332"/>
            </a:xfrm>
            <a:prstGeom prst="rect">
              <a:avLst/>
            </a:prstGeom>
          </p:spPr>
          <p:txBody>
            <a:bodyPr wrap="none">
              <a:spAutoFit/>
            </a:bodyPr>
            <a:lstStyle/>
            <a:p>
              <a:pPr lvl="0" algn="ctr" defTabSz="457200">
                <a:defRPr/>
              </a:pPr>
              <a:r>
                <a:rPr lang="en-PH" dirty="0">
                  <a:solidFill>
                    <a:prstClr val="white"/>
                  </a:solidFill>
                  <a:latin typeface="Arial" panose="020B0604020202020204" pitchFamily="34" charset="0"/>
                </a:rPr>
                <a:t>11</a:t>
              </a:r>
            </a:p>
          </p:txBody>
        </p:sp>
      </p:grpSp>
      <p:pic>
        <p:nvPicPr>
          <p:cNvPr id="31" name="Picture 30">
            <a:hlinkClick r:id="rId4" action="ppaction://hlinksldjump"/>
            <a:extLst>
              <a:ext uri="{FF2B5EF4-FFF2-40B4-BE49-F238E27FC236}">
                <a16:creationId xmlns:a16="http://schemas.microsoft.com/office/drawing/2014/main" id="{406CF089-BFB8-A945-B99C-FA1B1DAB726A}"/>
              </a:ext>
            </a:extLst>
          </p:cNvPr>
          <p:cNvPicPr>
            <a:picLocks noChangeAspect="1"/>
          </p:cNvPicPr>
          <p:nvPr/>
        </p:nvPicPr>
        <p:blipFill>
          <a:blip r:embed="rId5"/>
          <a:stretch>
            <a:fillRect/>
          </a:stretch>
        </p:blipFill>
        <p:spPr>
          <a:xfrm>
            <a:off x="11190049" y="170096"/>
            <a:ext cx="431800" cy="431800"/>
          </a:xfrm>
          <a:prstGeom prst="rect">
            <a:avLst/>
          </a:prstGeom>
        </p:spPr>
      </p:pic>
      <p:pic>
        <p:nvPicPr>
          <p:cNvPr id="4" name="Picture 3">
            <a:extLst>
              <a:ext uri="{FF2B5EF4-FFF2-40B4-BE49-F238E27FC236}">
                <a16:creationId xmlns:a16="http://schemas.microsoft.com/office/drawing/2014/main" id="{0F1433DF-A965-6520-A375-CDDEE54A6338}"/>
              </a:ext>
            </a:extLst>
          </p:cNvPr>
          <p:cNvPicPr>
            <a:picLocks noChangeAspect="1"/>
          </p:cNvPicPr>
          <p:nvPr/>
        </p:nvPicPr>
        <p:blipFill>
          <a:blip r:embed="rId6"/>
          <a:stretch>
            <a:fillRect/>
          </a:stretch>
        </p:blipFill>
        <p:spPr>
          <a:xfrm>
            <a:off x="1241279" y="1105151"/>
            <a:ext cx="6988321" cy="490801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00777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6128-2C3A-4DE9-8A79-99349DD0A058}"/>
              </a:ext>
            </a:extLst>
          </p:cNvPr>
          <p:cNvSpPr>
            <a:spLocks noGrp="1"/>
          </p:cNvSpPr>
          <p:nvPr>
            <p:ph type="title"/>
          </p:nvPr>
        </p:nvSpPr>
        <p:spPr>
          <a:xfrm>
            <a:off x="256031" y="181400"/>
            <a:ext cx="8675027" cy="319343"/>
          </a:xfrm>
        </p:spPr>
        <p:txBody>
          <a:bodyPr/>
          <a:lstStyle/>
          <a:p>
            <a:r>
              <a:rPr lang="en-PH" dirty="0"/>
              <a:t>Setup your myHR Account &amp; 2FA (For iOS Users): </a:t>
            </a:r>
            <a:r>
              <a:rPr lang="en-SG" dirty="0"/>
              <a:t>Login to myHR via Browser</a:t>
            </a:r>
          </a:p>
        </p:txBody>
      </p:sp>
      <p:sp>
        <p:nvSpPr>
          <p:cNvPr id="4" name="TextBox 3"/>
          <p:cNvSpPr txBox="1"/>
          <p:nvPr/>
        </p:nvSpPr>
        <p:spPr>
          <a:xfrm>
            <a:off x="162373" y="1076609"/>
            <a:ext cx="11487350" cy="2185214"/>
          </a:xfrm>
          <a:prstGeom prst="rect">
            <a:avLst/>
          </a:prstGeom>
          <a:noFill/>
          <a:ln>
            <a:noFill/>
          </a:ln>
        </p:spPr>
        <p:txBody>
          <a:bodyPr wrap="square" rtlCol="0">
            <a:spAutoFit/>
          </a:bodyPr>
          <a:lstStyle/>
          <a:p>
            <a:pPr marL="342900" indent="-342900">
              <a:buAutoNum type="arabicPeriod"/>
            </a:pPr>
            <a:r>
              <a:rPr lang="en-US" sz="1500" dirty="0"/>
              <a:t>Go to the myHR web-page at </a:t>
            </a:r>
            <a:r>
              <a:rPr lang="en-SG" sz="1600" dirty="0">
                <a:hlinkClick r:id="rId2"/>
              </a:rPr>
              <a:t>https://hcm44.sapmyHR.com/login?company=NUHS#/login</a:t>
            </a:r>
            <a:br>
              <a:rPr lang="en-SG" sz="1600" dirty="0"/>
            </a:br>
            <a:endParaRPr lang="en-US" sz="1500" dirty="0"/>
          </a:p>
          <a:p>
            <a:pPr marL="342900" indent="-342900">
              <a:buAutoNum type="arabicPeriod"/>
            </a:pPr>
            <a:r>
              <a:rPr lang="en-US" sz="1500" dirty="0"/>
              <a:t>Enter the username and </a:t>
            </a:r>
            <a:r>
              <a:rPr lang="en-US" sz="1500" b="1" dirty="0"/>
              <a:t>12 characters</a:t>
            </a:r>
            <a:r>
              <a:rPr lang="en-US" sz="1500" dirty="0"/>
              <a:t> password.</a:t>
            </a:r>
          </a:p>
          <a:p>
            <a:pPr marL="342900" indent="-342900">
              <a:buAutoNum type="arabicPeriod"/>
            </a:pPr>
            <a:endParaRPr lang="en-US" sz="1500" dirty="0"/>
          </a:p>
          <a:p>
            <a:pPr marL="342900" indent="-342900">
              <a:buAutoNum type="arabicPeriod"/>
            </a:pPr>
            <a:r>
              <a:rPr lang="en-US" sz="1500" dirty="0"/>
              <a:t>Click on the SAP Authenticator application to generate the 2FA passcode </a:t>
            </a:r>
          </a:p>
          <a:p>
            <a:pPr marL="342900" indent="-342900">
              <a:buAutoNum type="arabicPeriod"/>
            </a:pPr>
            <a:endParaRPr lang="en-US" sz="1500" dirty="0"/>
          </a:p>
          <a:p>
            <a:pPr marL="342900" indent="-342900">
              <a:buFontTx/>
              <a:buAutoNum type="arabicPeriod"/>
            </a:pPr>
            <a:r>
              <a:rPr lang="en-US" sz="1500" dirty="0"/>
              <a:t>Enter the app password (only applicable for those users who kept the App Password setting </a:t>
            </a:r>
            <a:r>
              <a:rPr lang="en-US" sz="1500" b="1" dirty="0"/>
              <a:t>ON )</a:t>
            </a:r>
          </a:p>
          <a:p>
            <a:pPr marL="342900" indent="-342900">
              <a:buAutoNum type="arabicPeriod"/>
            </a:pPr>
            <a:endParaRPr lang="en-US" sz="1500" dirty="0"/>
          </a:p>
          <a:p>
            <a:pPr marL="342900" indent="-342900">
              <a:buAutoNum type="arabicPeriod"/>
            </a:pPr>
            <a:r>
              <a:rPr lang="en-US" sz="1500" dirty="0"/>
              <a:t>Enter the </a:t>
            </a:r>
            <a:r>
              <a:rPr lang="en-US" sz="1500" b="1" dirty="0"/>
              <a:t>6-digit</a:t>
            </a:r>
            <a:r>
              <a:rPr lang="en-US" sz="1500" dirty="0"/>
              <a:t> passcode in the second screen and click “Continue” to login to myHR. </a:t>
            </a:r>
            <a:endParaRPr lang="en-US" sz="1500" b="1" dirty="0"/>
          </a:p>
        </p:txBody>
      </p:sp>
      <p:pic>
        <p:nvPicPr>
          <p:cNvPr id="6" name="Picture 5">
            <a:extLst>
              <a:ext uri="{FF2B5EF4-FFF2-40B4-BE49-F238E27FC236}">
                <a16:creationId xmlns:a16="http://schemas.microsoft.com/office/drawing/2014/main" id="{5209B473-8733-4CE3-832D-6220EAB95805}"/>
              </a:ext>
            </a:extLst>
          </p:cNvPr>
          <p:cNvPicPr>
            <a:picLocks noChangeAspect="1"/>
          </p:cNvPicPr>
          <p:nvPr/>
        </p:nvPicPr>
        <p:blipFill>
          <a:blip r:embed="rId3"/>
          <a:stretch>
            <a:fillRect/>
          </a:stretch>
        </p:blipFill>
        <p:spPr>
          <a:xfrm>
            <a:off x="7796330" y="3429000"/>
            <a:ext cx="4202947" cy="2099906"/>
          </a:xfrm>
          <a:prstGeom prst="rect">
            <a:avLst/>
          </a:prstGeom>
        </p:spPr>
      </p:pic>
      <p:grpSp>
        <p:nvGrpSpPr>
          <p:cNvPr id="10" name="Group 9">
            <a:extLst>
              <a:ext uri="{FF2B5EF4-FFF2-40B4-BE49-F238E27FC236}">
                <a16:creationId xmlns:a16="http://schemas.microsoft.com/office/drawing/2014/main" id="{0AEFD7A8-274F-4140-A786-8892192DDC41}"/>
              </a:ext>
            </a:extLst>
          </p:cNvPr>
          <p:cNvGrpSpPr/>
          <p:nvPr/>
        </p:nvGrpSpPr>
        <p:grpSpPr>
          <a:xfrm>
            <a:off x="4841308" y="3398846"/>
            <a:ext cx="2688545" cy="2961137"/>
            <a:chOff x="5782302" y="1604210"/>
            <a:chExt cx="4876800" cy="4876800"/>
          </a:xfrm>
        </p:grpSpPr>
        <p:grpSp>
          <p:nvGrpSpPr>
            <p:cNvPr id="11" name="Group 10">
              <a:extLst>
                <a:ext uri="{FF2B5EF4-FFF2-40B4-BE49-F238E27FC236}">
                  <a16:creationId xmlns:a16="http://schemas.microsoft.com/office/drawing/2014/main" id="{F37855EF-7D8E-4D48-9EEA-0CCE0BD22AC3}"/>
                </a:ext>
              </a:extLst>
            </p:cNvPr>
            <p:cNvGrpSpPr/>
            <p:nvPr/>
          </p:nvGrpSpPr>
          <p:grpSpPr>
            <a:xfrm>
              <a:off x="5782302" y="1604210"/>
              <a:ext cx="4876800" cy="4876800"/>
              <a:chOff x="5025249" y="1604210"/>
              <a:chExt cx="4876800" cy="4876800"/>
            </a:xfrm>
          </p:grpSpPr>
          <p:pic>
            <p:nvPicPr>
              <p:cNvPr id="13" name="Picture 16" descr="Smartphone | Free Icon">
                <a:extLst>
                  <a:ext uri="{FF2B5EF4-FFF2-40B4-BE49-F238E27FC236}">
                    <a16:creationId xmlns:a16="http://schemas.microsoft.com/office/drawing/2014/main" id="{60C943D2-DF3C-448D-BE89-00E80DFBF0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5249" y="1604210"/>
                <a:ext cx="4876800" cy="48768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7A2CD1B-B279-445A-8FCE-6AFB8ECD8EAB}"/>
                  </a:ext>
                </a:extLst>
              </p:cNvPr>
              <p:cNvPicPr>
                <a:picLocks noChangeAspect="1"/>
              </p:cNvPicPr>
              <p:nvPr/>
            </p:nvPicPr>
            <p:blipFill rotWithShape="1">
              <a:blip r:embed="rId5"/>
              <a:srcRect t="9191" b="39805"/>
              <a:stretch/>
            </p:blipFill>
            <p:spPr>
              <a:xfrm>
                <a:off x="6295169" y="2153607"/>
                <a:ext cx="2336962" cy="2580626"/>
              </a:xfrm>
              <a:prstGeom prst="rect">
                <a:avLst/>
              </a:prstGeom>
            </p:spPr>
          </p:pic>
        </p:grpSp>
        <p:sp>
          <p:nvSpPr>
            <p:cNvPr id="12" name="Rectangle 11">
              <a:extLst>
                <a:ext uri="{FF2B5EF4-FFF2-40B4-BE49-F238E27FC236}">
                  <a16:creationId xmlns:a16="http://schemas.microsoft.com/office/drawing/2014/main" id="{97B72C02-D150-4429-AA40-259943F567B4}"/>
                </a:ext>
              </a:extLst>
            </p:cNvPr>
            <p:cNvSpPr/>
            <p:nvPr/>
          </p:nvSpPr>
          <p:spPr>
            <a:xfrm>
              <a:off x="7075657" y="3003151"/>
              <a:ext cx="2300357" cy="4439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8" name="Right Arrow 7"/>
          <p:cNvSpPr/>
          <p:nvPr/>
        </p:nvSpPr>
        <p:spPr>
          <a:xfrm>
            <a:off x="4600993" y="4049454"/>
            <a:ext cx="480630" cy="897165"/>
          </a:xfrm>
          <a:prstGeom prst="right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a:off x="7346706" y="4049454"/>
            <a:ext cx="449624" cy="897165"/>
          </a:xfrm>
          <a:prstGeom prst="right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7076DCC-E0CB-43E5-BD53-23003BA1B7F1}"/>
              </a:ext>
            </a:extLst>
          </p:cNvPr>
          <p:cNvPicPr>
            <a:picLocks noChangeAspect="1"/>
          </p:cNvPicPr>
          <p:nvPr/>
        </p:nvPicPr>
        <p:blipFill rotWithShape="1">
          <a:blip r:embed="rId6"/>
          <a:srcRect t="2962"/>
          <a:stretch/>
        </p:blipFill>
        <p:spPr>
          <a:xfrm>
            <a:off x="149516" y="3513106"/>
            <a:ext cx="4445018" cy="2867026"/>
          </a:xfrm>
          <a:prstGeom prst="rect">
            <a:avLst/>
          </a:prstGeom>
          <a:ln>
            <a:noFill/>
          </a:ln>
          <a:effectLst>
            <a:outerShdw blurRad="292100" dist="139700" dir="2700000" algn="tl" rotWithShape="0">
              <a:srgbClr val="333333">
                <a:alpha val="65000"/>
              </a:srgbClr>
            </a:outerShdw>
          </a:effectLst>
        </p:spPr>
      </p:pic>
      <p:pic>
        <p:nvPicPr>
          <p:cNvPr id="16" name="Picture 15">
            <a:hlinkClick r:id="rId7" action="ppaction://hlinksldjump"/>
            <a:extLst>
              <a:ext uri="{FF2B5EF4-FFF2-40B4-BE49-F238E27FC236}">
                <a16:creationId xmlns:a16="http://schemas.microsoft.com/office/drawing/2014/main" id="{1AC0C625-DF99-6045-A907-5E10CD4B53F9}"/>
              </a:ext>
            </a:extLst>
          </p:cNvPr>
          <p:cNvPicPr>
            <a:picLocks noChangeAspect="1"/>
          </p:cNvPicPr>
          <p:nvPr/>
        </p:nvPicPr>
        <p:blipFill>
          <a:blip r:embed="rId8"/>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4003946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B31EF-D8CD-4E91-B45F-F57A6FF0EC88}"/>
              </a:ext>
            </a:extLst>
          </p:cNvPr>
          <p:cNvSpPr>
            <a:spLocks noGrp="1"/>
          </p:cNvSpPr>
          <p:nvPr>
            <p:ph type="title"/>
          </p:nvPr>
        </p:nvSpPr>
        <p:spPr>
          <a:xfrm>
            <a:off x="256031" y="181400"/>
            <a:ext cx="9728797" cy="319343"/>
          </a:xfrm>
        </p:spPr>
        <p:txBody>
          <a:bodyPr/>
          <a:lstStyle/>
          <a:p>
            <a:r>
              <a:rPr lang="en-PH" dirty="0"/>
              <a:t>Setup your myHR Account &amp; 2FA (For iOS Users): </a:t>
            </a:r>
            <a:r>
              <a:rPr lang="en-SG" dirty="0"/>
              <a:t>Resetting password settings for SAP Authenticator App</a:t>
            </a:r>
          </a:p>
        </p:txBody>
      </p:sp>
      <p:sp>
        <p:nvSpPr>
          <p:cNvPr id="19" name="TextBox 18">
            <a:extLst>
              <a:ext uri="{FF2B5EF4-FFF2-40B4-BE49-F238E27FC236}">
                <a16:creationId xmlns:a16="http://schemas.microsoft.com/office/drawing/2014/main" id="{82948646-F2DC-4522-B8A0-53739610DA29}"/>
              </a:ext>
            </a:extLst>
          </p:cNvPr>
          <p:cNvSpPr txBox="1"/>
          <p:nvPr/>
        </p:nvSpPr>
        <p:spPr>
          <a:xfrm>
            <a:off x="256030" y="1078210"/>
            <a:ext cx="10854993" cy="323165"/>
          </a:xfrm>
          <a:prstGeom prst="rect">
            <a:avLst/>
          </a:prstGeom>
          <a:noFill/>
        </p:spPr>
        <p:txBody>
          <a:bodyPr wrap="square" rtlCol="0">
            <a:spAutoFit/>
          </a:bodyPr>
          <a:lstStyle/>
          <a:p>
            <a:r>
              <a:rPr lang="en-US" sz="1500" dirty="0">
                <a:solidFill>
                  <a:schemeClr val="accent6"/>
                </a:solidFill>
              </a:rPr>
              <a:t>In scenario you have set the App password ON , you can only switch off by going to your </a:t>
            </a:r>
            <a:r>
              <a:rPr lang="en-US" sz="1500" b="1" dirty="0">
                <a:solidFill>
                  <a:schemeClr val="accent6"/>
                </a:solidFill>
              </a:rPr>
              <a:t>iPhone settings </a:t>
            </a:r>
            <a:r>
              <a:rPr lang="en-US" sz="1500" dirty="0">
                <a:solidFill>
                  <a:schemeClr val="accent6"/>
                </a:solidFill>
              </a:rPr>
              <a:t>as shown below</a:t>
            </a:r>
          </a:p>
        </p:txBody>
      </p:sp>
      <p:sp>
        <p:nvSpPr>
          <p:cNvPr id="28" name="TextBox 27">
            <a:extLst>
              <a:ext uri="{FF2B5EF4-FFF2-40B4-BE49-F238E27FC236}">
                <a16:creationId xmlns:a16="http://schemas.microsoft.com/office/drawing/2014/main" id="{4285D3CC-8B7A-42F3-B214-6DB6F57F6FBD}"/>
              </a:ext>
            </a:extLst>
          </p:cNvPr>
          <p:cNvSpPr txBox="1"/>
          <p:nvPr/>
        </p:nvSpPr>
        <p:spPr>
          <a:xfrm>
            <a:off x="5105031" y="1175130"/>
            <a:ext cx="4021584" cy="323165"/>
          </a:xfrm>
          <a:prstGeom prst="rect">
            <a:avLst/>
          </a:prstGeom>
          <a:noFill/>
        </p:spPr>
        <p:txBody>
          <a:bodyPr wrap="square" rtlCol="0">
            <a:spAutoFit/>
          </a:bodyPr>
          <a:lstStyle/>
          <a:p>
            <a:endParaRPr lang="en-SG" sz="1500" dirty="0">
              <a:solidFill>
                <a:schemeClr val="accent6"/>
              </a:solidFill>
            </a:endParaRPr>
          </a:p>
        </p:txBody>
      </p:sp>
      <p:sp>
        <p:nvSpPr>
          <p:cNvPr id="10" name="Arrow: Right 9">
            <a:extLst>
              <a:ext uri="{FF2B5EF4-FFF2-40B4-BE49-F238E27FC236}">
                <a16:creationId xmlns:a16="http://schemas.microsoft.com/office/drawing/2014/main" id="{D0783D5D-45B8-4688-A8C5-6DEFBA8DEFF4}"/>
              </a:ext>
            </a:extLst>
          </p:cNvPr>
          <p:cNvSpPr/>
          <p:nvPr/>
        </p:nvSpPr>
        <p:spPr>
          <a:xfrm>
            <a:off x="3602178" y="3249615"/>
            <a:ext cx="841620" cy="1314808"/>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97" y="1665962"/>
            <a:ext cx="2872356" cy="4771843"/>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2115" y="1820892"/>
            <a:ext cx="2316332" cy="4461981"/>
          </a:xfrm>
          <a:prstGeom prst="rect">
            <a:avLst/>
          </a:prstGeom>
          <a:ln>
            <a:noFill/>
          </a:ln>
          <a:effectLst>
            <a:outerShdw blurRad="292100" dist="139700" dir="2700000" algn="tl" rotWithShape="0">
              <a:srgbClr val="333333">
                <a:alpha val="65000"/>
              </a:srgbClr>
            </a:outerShdw>
          </a:effectLst>
        </p:spPr>
      </p:pic>
      <p:sp>
        <p:nvSpPr>
          <p:cNvPr id="15" name="Rectangle 14">
            <a:extLst>
              <a:ext uri="{FF2B5EF4-FFF2-40B4-BE49-F238E27FC236}">
                <a16:creationId xmlns:a16="http://schemas.microsoft.com/office/drawing/2014/main" id="{79E29900-F791-4826-ADB3-2E93674A9A49}"/>
              </a:ext>
            </a:extLst>
          </p:cNvPr>
          <p:cNvSpPr/>
          <p:nvPr/>
        </p:nvSpPr>
        <p:spPr>
          <a:xfrm>
            <a:off x="4922115" y="4792423"/>
            <a:ext cx="2316332" cy="38590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hlinkClick r:id="rId4" action="ppaction://hlinksldjump"/>
            <a:extLst>
              <a:ext uri="{FF2B5EF4-FFF2-40B4-BE49-F238E27FC236}">
                <a16:creationId xmlns:a16="http://schemas.microsoft.com/office/drawing/2014/main" id="{564939FB-7475-A146-B4AF-A8892F60DE6A}"/>
              </a:ext>
            </a:extLst>
          </p:cNvPr>
          <p:cNvPicPr>
            <a:picLocks noChangeAspect="1"/>
          </p:cNvPicPr>
          <p:nvPr/>
        </p:nvPicPr>
        <p:blipFill>
          <a:blip r:embed="rId5"/>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40250333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3F13B-61BD-4A0F-8C22-363C2A666B68}"/>
              </a:ext>
            </a:extLst>
          </p:cNvPr>
          <p:cNvSpPr>
            <a:spLocks noGrp="1"/>
          </p:cNvSpPr>
          <p:nvPr>
            <p:ph type="title"/>
          </p:nvPr>
        </p:nvSpPr>
        <p:spPr>
          <a:xfrm>
            <a:off x="256031" y="181400"/>
            <a:ext cx="7640194" cy="319343"/>
          </a:xfrm>
        </p:spPr>
        <p:txBody>
          <a:bodyPr/>
          <a:lstStyle/>
          <a:p>
            <a:r>
              <a:rPr lang="en-PH" dirty="0"/>
              <a:t>Setup your myHR Account &amp; 2FA (For iOS Users): </a:t>
            </a:r>
            <a:r>
              <a:rPr lang="en-SG" dirty="0"/>
              <a:t>Adding additional OTP to SAP Authenticator App</a:t>
            </a:r>
          </a:p>
        </p:txBody>
      </p:sp>
      <p:pic>
        <p:nvPicPr>
          <p:cNvPr id="4" name="Picture 3">
            <a:extLst>
              <a:ext uri="{FF2B5EF4-FFF2-40B4-BE49-F238E27FC236}">
                <a16:creationId xmlns:a16="http://schemas.microsoft.com/office/drawing/2014/main" id="{60AF4464-EB85-4064-B120-78A60DA3BD3D}"/>
              </a:ext>
            </a:extLst>
          </p:cNvPr>
          <p:cNvPicPr>
            <a:picLocks noChangeAspect="1"/>
          </p:cNvPicPr>
          <p:nvPr/>
        </p:nvPicPr>
        <p:blipFill>
          <a:blip r:embed="rId2"/>
          <a:stretch>
            <a:fillRect/>
          </a:stretch>
        </p:blipFill>
        <p:spPr>
          <a:xfrm>
            <a:off x="1895436" y="1022014"/>
            <a:ext cx="2548745" cy="5517791"/>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C2295867-3584-4B1B-B745-C36FEA36FA10}"/>
              </a:ext>
            </a:extLst>
          </p:cNvPr>
          <p:cNvPicPr>
            <a:picLocks noChangeAspect="1"/>
          </p:cNvPicPr>
          <p:nvPr/>
        </p:nvPicPr>
        <p:blipFill>
          <a:blip r:embed="rId3"/>
          <a:stretch>
            <a:fillRect/>
          </a:stretch>
        </p:blipFill>
        <p:spPr>
          <a:xfrm>
            <a:off x="6862916" y="976620"/>
            <a:ext cx="2548745" cy="5517789"/>
          </a:xfrm>
          <a:prstGeom prst="rect">
            <a:avLst/>
          </a:prstGeom>
          <a:ln>
            <a:noFill/>
          </a:ln>
          <a:effectLst>
            <a:outerShdw blurRad="292100" dist="139700" dir="2700000" algn="tl" rotWithShape="0">
              <a:srgbClr val="333333">
                <a:alpha val="65000"/>
              </a:srgbClr>
            </a:outerShdw>
          </a:effectLst>
        </p:spPr>
      </p:pic>
      <p:sp>
        <p:nvSpPr>
          <p:cNvPr id="7" name="Rectangle: Rounded Corners 6">
            <a:extLst>
              <a:ext uri="{FF2B5EF4-FFF2-40B4-BE49-F238E27FC236}">
                <a16:creationId xmlns:a16="http://schemas.microsoft.com/office/drawing/2014/main" id="{2589C33E-04FB-4F9C-A7A4-EA0FC0EB96A8}"/>
              </a:ext>
            </a:extLst>
          </p:cNvPr>
          <p:cNvSpPr/>
          <p:nvPr/>
        </p:nvSpPr>
        <p:spPr>
          <a:xfrm>
            <a:off x="3836898" y="1704871"/>
            <a:ext cx="646611" cy="295275"/>
          </a:xfrm>
          <a:prstGeom prst="round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en-SG">
              <a:noFill/>
            </a:endParaRPr>
          </a:p>
        </p:txBody>
      </p:sp>
      <p:sp>
        <p:nvSpPr>
          <p:cNvPr id="8" name="Rectangle: Rounded Corners 7">
            <a:extLst>
              <a:ext uri="{FF2B5EF4-FFF2-40B4-BE49-F238E27FC236}">
                <a16:creationId xmlns:a16="http://schemas.microsoft.com/office/drawing/2014/main" id="{9C420814-98D1-4B0C-B002-4F0ADE6DF5D3}"/>
              </a:ext>
            </a:extLst>
          </p:cNvPr>
          <p:cNvSpPr/>
          <p:nvPr/>
        </p:nvSpPr>
        <p:spPr>
          <a:xfrm>
            <a:off x="6823588" y="2000146"/>
            <a:ext cx="1550681" cy="363486"/>
          </a:xfrm>
          <a:prstGeom prst="roundRect">
            <a:avLst/>
          </a:prstGeom>
          <a:noFill/>
        </p:spPr>
        <p:style>
          <a:lnRef idx="2">
            <a:schemeClr val="accent4"/>
          </a:lnRef>
          <a:fillRef idx="1">
            <a:schemeClr val="lt1"/>
          </a:fillRef>
          <a:effectRef idx="0">
            <a:schemeClr val="accent4"/>
          </a:effectRef>
          <a:fontRef idx="minor">
            <a:schemeClr val="dk1"/>
          </a:fontRef>
        </p:style>
        <p:txBody>
          <a:bodyPr rtlCol="0" anchor="ctr"/>
          <a:lstStyle/>
          <a:p>
            <a:pPr algn="ctr"/>
            <a:endParaRPr lang="en-SG">
              <a:noFill/>
            </a:endParaRPr>
          </a:p>
        </p:txBody>
      </p:sp>
      <p:sp>
        <p:nvSpPr>
          <p:cNvPr id="9" name="Arrow: Right 8">
            <a:extLst>
              <a:ext uri="{FF2B5EF4-FFF2-40B4-BE49-F238E27FC236}">
                <a16:creationId xmlns:a16="http://schemas.microsoft.com/office/drawing/2014/main" id="{455F91BE-D0ED-414B-9B48-0BBEBB0BFF09}"/>
              </a:ext>
            </a:extLst>
          </p:cNvPr>
          <p:cNvSpPr/>
          <p:nvPr/>
        </p:nvSpPr>
        <p:spPr>
          <a:xfrm>
            <a:off x="5509930" y="2858851"/>
            <a:ext cx="695325"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pic>
        <p:nvPicPr>
          <p:cNvPr id="10" name="Picture 9">
            <a:hlinkClick r:id="rId4" action="ppaction://hlinksldjump"/>
            <a:extLst>
              <a:ext uri="{FF2B5EF4-FFF2-40B4-BE49-F238E27FC236}">
                <a16:creationId xmlns:a16="http://schemas.microsoft.com/office/drawing/2014/main" id="{B68688A7-C8A0-1B4B-A811-E59C570D8AFB}"/>
              </a:ext>
            </a:extLst>
          </p:cNvPr>
          <p:cNvPicPr>
            <a:picLocks noChangeAspect="1"/>
          </p:cNvPicPr>
          <p:nvPr/>
        </p:nvPicPr>
        <p:blipFill>
          <a:blip r:embed="rId5"/>
          <a:stretch>
            <a:fillRect/>
          </a:stretch>
        </p:blipFill>
        <p:spPr>
          <a:xfrm>
            <a:off x="11190049" y="170096"/>
            <a:ext cx="431800" cy="431800"/>
          </a:xfrm>
          <a:prstGeom prst="rect">
            <a:avLst/>
          </a:prstGeom>
        </p:spPr>
      </p:pic>
      <p:pic>
        <p:nvPicPr>
          <p:cNvPr id="11" name="Picture 10">
            <a:extLst>
              <a:ext uri="{FF2B5EF4-FFF2-40B4-BE49-F238E27FC236}">
                <a16:creationId xmlns:a16="http://schemas.microsoft.com/office/drawing/2014/main" id="{57E33EF3-8C92-A744-880C-56A300CED250}"/>
              </a:ext>
            </a:extLst>
          </p:cNvPr>
          <p:cNvPicPr>
            <a:picLocks noChangeAspect="1"/>
          </p:cNvPicPr>
          <p:nvPr/>
        </p:nvPicPr>
        <p:blipFill rotWithShape="1">
          <a:blip r:embed="rId6">
            <a:extLst>
              <a:ext uri="{BEBA8EAE-BF5A-486C-A8C5-ECC9F3942E4B}">
                <a14:imgProps xmlns:a14="http://schemas.microsoft.com/office/drawing/2010/main">
                  <a14:imgLayer r:embed="rId7">
                    <a14:imgEffect>
                      <a14:artisticBlur/>
                    </a14:imgEffect>
                  </a14:imgLayer>
                </a14:imgProps>
              </a:ext>
            </a:extLst>
          </a:blip>
          <a:srcRect t="19541" b="44208"/>
          <a:stretch/>
        </p:blipFill>
        <p:spPr>
          <a:xfrm>
            <a:off x="1904864" y="2100263"/>
            <a:ext cx="2539317" cy="1992851"/>
          </a:xfrm>
          <a:prstGeom prst="rect">
            <a:avLst/>
          </a:prstGeom>
          <a:ln>
            <a:noFill/>
          </a:ln>
        </p:spPr>
      </p:pic>
      <p:pic>
        <p:nvPicPr>
          <p:cNvPr id="12" name="Picture 11">
            <a:extLst>
              <a:ext uri="{FF2B5EF4-FFF2-40B4-BE49-F238E27FC236}">
                <a16:creationId xmlns:a16="http://schemas.microsoft.com/office/drawing/2014/main" id="{E91259AB-BAF4-604C-8F2B-F2956EFC081D}"/>
              </a:ext>
            </a:extLst>
          </p:cNvPr>
          <p:cNvPicPr>
            <a:picLocks noChangeAspect="1"/>
          </p:cNvPicPr>
          <p:nvPr/>
        </p:nvPicPr>
        <p:blipFill rotWithShape="1">
          <a:blip r:embed="rId8">
            <a:extLst>
              <a:ext uri="{BEBA8EAE-BF5A-486C-A8C5-ECC9F3942E4B}">
                <a14:imgProps xmlns:a14="http://schemas.microsoft.com/office/drawing/2010/main">
                  <a14:imgLayer r:embed="rId9">
                    <a14:imgEffect>
                      <a14:artisticBlur/>
                    </a14:imgEffect>
                  </a14:imgLayer>
                </a14:imgProps>
              </a:ext>
            </a:extLst>
          </a:blip>
          <a:srcRect t="28391" b="37430"/>
          <a:stretch/>
        </p:blipFill>
        <p:spPr>
          <a:xfrm>
            <a:off x="6862915" y="2543175"/>
            <a:ext cx="2548745" cy="1885950"/>
          </a:xfrm>
          <a:prstGeom prst="rect">
            <a:avLst/>
          </a:prstGeom>
          <a:ln>
            <a:noFill/>
          </a:ln>
        </p:spPr>
      </p:pic>
    </p:spTree>
    <p:extLst>
      <p:ext uri="{BB962C8B-B14F-4D97-AF65-F5344CB8AC3E}">
        <p14:creationId xmlns:p14="http://schemas.microsoft.com/office/powerpoint/2010/main" val="14047904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4C6D-5A18-4967-9532-149F1128B451}"/>
              </a:ext>
            </a:extLst>
          </p:cNvPr>
          <p:cNvSpPr>
            <a:spLocks noGrp="1"/>
          </p:cNvSpPr>
          <p:nvPr>
            <p:ph type="title"/>
          </p:nvPr>
        </p:nvSpPr>
        <p:spPr>
          <a:xfrm>
            <a:off x="7340600" y="2232196"/>
            <a:ext cx="4301236" cy="1793266"/>
          </a:xfrm>
        </p:spPr>
        <p:txBody>
          <a:bodyPr lIns="36000" tIns="36000" rIns="36000" bIns="36000" anchor="t"/>
          <a:lstStyle/>
          <a:p>
            <a:r>
              <a:rPr lang="en-SG" sz="3600" dirty="0">
                <a:ea typeface="Heiti SC Medium"/>
              </a:rPr>
              <a:t>Setup your myHR Account &amp; 2FA</a:t>
            </a:r>
            <a:br>
              <a:rPr lang="en-SG" sz="3600" dirty="0"/>
            </a:br>
            <a:r>
              <a:rPr lang="en-SG" sz="3600" dirty="0">
                <a:ea typeface="Heiti SC Medium"/>
              </a:rPr>
              <a:t> - For </a:t>
            </a:r>
            <a:r>
              <a:rPr lang="en-US" sz="3600" dirty="0">
                <a:ea typeface="Heiti SC Medium"/>
              </a:rPr>
              <a:t>Android Users</a:t>
            </a:r>
            <a:br>
              <a:rPr lang="en-US" sz="3600" dirty="0"/>
            </a:br>
            <a:endParaRPr lang="en-SG" sz="3600" dirty="0"/>
          </a:p>
        </p:txBody>
      </p:sp>
      <p:pic>
        <p:nvPicPr>
          <p:cNvPr id="3" name="Picture 2">
            <a:hlinkClick r:id="rId2" action="ppaction://hlinksldjump"/>
            <a:extLst>
              <a:ext uri="{FF2B5EF4-FFF2-40B4-BE49-F238E27FC236}">
                <a16:creationId xmlns:a16="http://schemas.microsoft.com/office/drawing/2014/main" id="{12FEE7A0-D635-9F48-9C35-B5314A33BCDF}"/>
              </a:ext>
            </a:extLst>
          </p:cNvPr>
          <p:cNvPicPr>
            <a:picLocks noChangeAspect="1"/>
          </p:cNvPicPr>
          <p:nvPr/>
        </p:nvPicPr>
        <p:blipFill>
          <a:blip r:embed="rId3"/>
          <a:stretch>
            <a:fillRect/>
          </a:stretch>
        </p:blipFill>
        <p:spPr>
          <a:xfrm>
            <a:off x="11190049" y="170096"/>
            <a:ext cx="431800" cy="431800"/>
          </a:xfrm>
          <a:prstGeom prst="rect">
            <a:avLst/>
          </a:prstGeom>
        </p:spPr>
      </p:pic>
      <p:sp>
        <p:nvSpPr>
          <p:cNvPr id="4" name="TextBox 3">
            <a:extLst>
              <a:ext uri="{FF2B5EF4-FFF2-40B4-BE49-F238E27FC236}">
                <a16:creationId xmlns:a16="http://schemas.microsoft.com/office/drawing/2014/main" id="{A53949DC-F6D7-4226-B631-387698DA88FC}"/>
              </a:ext>
            </a:extLst>
          </p:cNvPr>
          <p:cNvSpPr txBox="1"/>
          <p:nvPr/>
        </p:nvSpPr>
        <p:spPr>
          <a:xfrm>
            <a:off x="7447603" y="4162008"/>
            <a:ext cx="2873443" cy="828281"/>
          </a:xfrm>
          <a:prstGeom prst="rect">
            <a:avLst/>
          </a:prstGeom>
        </p:spPr>
        <p:txBody>
          <a:bodyPr lIns="36000" tIns="36000" rIns="36000" bIns="36000" anchor="t"/>
          <a:lstStyle>
            <a:lvl1pPr>
              <a:lnSpc>
                <a:spcPct val="90000"/>
              </a:lnSpc>
              <a:spcBef>
                <a:spcPct val="0"/>
              </a:spcBef>
              <a:buNone/>
              <a:defRPr sz="3600" b="0" i="0">
                <a:solidFill>
                  <a:schemeClr val="tx2"/>
                </a:solidFill>
                <a:latin typeface="+mj-lt"/>
                <a:ea typeface="Heiti SC Medium"/>
                <a:cs typeface="Gotham Pro Regular" panose="02000503040000020004" pitchFamily="2" charset="0"/>
              </a:defRPr>
            </a:lvl1pPr>
          </a:lstStyle>
          <a:p>
            <a:r>
              <a:rPr lang="en-US" sz="1600" dirty="0"/>
              <a:t>When:</a:t>
            </a:r>
          </a:p>
          <a:p>
            <a:pPr marL="285750" indent="-285750">
              <a:buFont typeface="Arial" panose="020B0604020202020204" pitchFamily="34" charset="0"/>
              <a:buChar char="•"/>
            </a:pPr>
            <a:r>
              <a:rPr lang="en-US" sz="1600" dirty="0"/>
              <a:t>1st Time set up</a:t>
            </a:r>
          </a:p>
          <a:p>
            <a:pPr marL="285750" indent="-285750">
              <a:buFont typeface="Arial" panose="020B0604020202020204" pitchFamily="34" charset="0"/>
              <a:buChar char="•"/>
            </a:pPr>
            <a:r>
              <a:rPr lang="en-US" sz="1600" dirty="0"/>
              <a:t>Change of Mobile Device</a:t>
            </a:r>
            <a:endParaRPr lang="en-SG" sz="1600" dirty="0"/>
          </a:p>
        </p:txBody>
      </p:sp>
    </p:spTree>
    <p:extLst>
      <p:ext uri="{BB962C8B-B14F-4D97-AF65-F5344CB8AC3E}">
        <p14:creationId xmlns:p14="http://schemas.microsoft.com/office/powerpoint/2010/main" val="1886783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Setup your myHR Account &amp; 2FA (For Android Users)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Download the SAP Authenticator via App Store on your mobile device.</a:t>
            </a: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Ensure you have your internet device (e.g., your tablet or internet-facing PC) before you commence.</a:t>
            </a: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p:txBody>
      </p:sp>
      <p:sp>
        <p:nvSpPr>
          <p:cNvPr id="5" name="Oval 4">
            <a:extLst>
              <a:ext uri="{FF2B5EF4-FFF2-40B4-BE49-F238E27FC236}">
                <a16:creationId xmlns:a16="http://schemas.microsoft.com/office/drawing/2014/main" id="{2B9EECA7-09AE-4E84-AC75-801C2D6443E4}"/>
              </a:ext>
            </a:extLst>
          </p:cNvPr>
          <p:cNvSpPr/>
          <p:nvPr/>
        </p:nvSpPr>
        <p:spPr>
          <a:xfrm>
            <a:off x="487884" y="91865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1</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9" name="Picture 8">
            <a:hlinkClick r:id="rId3" action="ppaction://hlinksldjump"/>
            <a:extLst>
              <a:ext uri="{FF2B5EF4-FFF2-40B4-BE49-F238E27FC236}">
                <a16:creationId xmlns:a16="http://schemas.microsoft.com/office/drawing/2014/main" id="{6300C18F-07A8-9E4D-9929-F32E690B02CC}"/>
              </a:ext>
            </a:extLst>
          </p:cNvPr>
          <p:cNvPicPr>
            <a:picLocks noChangeAspect="1"/>
          </p:cNvPicPr>
          <p:nvPr/>
        </p:nvPicPr>
        <p:blipFill>
          <a:blip r:embed="rId4"/>
          <a:stretch>
            <a:fillRect/>
          </a:stretch>
        </p:blipFill>
        <p:spPr>
          <a:xfrm>
            <a:off x="11190049" y="170096"/>
            <a:ext cx="431800" cy="431800"/>
          </a:xfrm>
          <a:prstGeom prst="rect">
            <a:avLst/>
          </a:prstGeom>
        </p:spPr>
      </p:pic>
      <p:sp>
        <p:nvSpPr>
          <p:cNvPr id="11" name="object 6">
            <a:extLst>
              <a:ext uri="{FF2B5EF4-FFF2-40B4-BE49-F238E27FC236}">
                <a16:creationId xmlns:a16="http://schemas.microsoft.com/office/drawing/2014/main" id="{BD273C9E-4063-574C-9CBC-60B88C8919CA}"/>
              </a:ext>
            </a:extLst>
          </p:cNvPr>
          <p:cNvSpPr txBox="1"/>
          <p:nvPr/>
        </p:nvSpPr>
        <p:spPr>
          <a:xfrm>
            <a:off x="1224493" y="5020740"/>
            <a:ext cx="5195565" cy="605743"/>
          </a:xfrm>
          <a:prstGeom prst="rect">
            <a:avLst/>
          </a:prstGeom>
        </p:spPr>
        <p:txBody>
          <a:bodyPr vert="horz" wrap="square" lIns="0" tIns="12065" rIns="0" bIns="0" rtlCol="0">
            <a:spAutoFit/>
          </a:bodyPr>
          <a:lstStyle/>
          <a:p>
            <a:pPr marL="12065" marR="5080" indent="635">
              <a:lnSpc>
                <a:spcPct val="101499"/>
              </a:lnSpc>
              <a:spcBef>
                <a:spcPts val="95"/>
              </a:spcBef>
            </a:pPr>
            <a:r>
              <a:rPr sz="1300" spc="10" dirty="0">
                <a:latin typeface="Arial"/>
                <a:cs typeface="Arial"/>
              </a:rPr>
              <a:t>Download </a:t>
            </a:r>
            <a:r>
              <a:rPr sz="1300" spc="20" dirty="0">
                <a:latin typeface="Arial"/>
                <a:cs typeface="Arial"/>
              </a:rPr>
              <a:t>the </a:t>
            </a:r>
            <a:r>
              <a:rPr sz="1300" spc="5" dirty="0">
                <a:latin typeface="Arial"/>
                <a:cs typeface="Arial"/>
              </a:rPr>
              <a:t>Google </a:t>
            </a:r>
            <a:r>
              <a:rPr sz="1300" spc="15" dirty="0">
                <a:latin typeface="Arial"/>
                <a:cs typeface="Arial"/>
              </a:rPr>
              <a:t>Authenticator </a:t>
            </a:r>
            <a:r>
              <a:rPr sz="1300" spc="-40" dirty="0">
                <a:latin typeface="Arial"/>
                <a:cs typeface="Arial"/>
              </a:rPr>
              <a:t>(use </a:t>
            </a:r>
            <a:r>
              <a:rPr sz="1300" spc="-75" dirty="0">
                <a:latin typeface="Arial"/>
                <a:cs typeface="Arial"/>
              </a:rPr>
              <a:t>as  </a:t>
            </a:r>
            <a:r>
              <a:rPr sz="1300" spc="-110" dirty="0">
                <a:latin typeface="Arial"/>
                <a:cs typeface="Arial"/>
              </a:rPr>
              <a:t>SAP </a:t>
            </a:r>
            <a:r>
              <a:rPr sz="1300" spc="15" dirty="0">
                <a:latin typeface="Arial"/>
                <a:cs typeface="Arial"/>
              </a:rPr>
              <a:t>Authenticator</a:t>
            </a:r>
            <a:r>
              <a:rPr lang="en-US" sz="1300" spc="15" dirty="0">
                <a:latin typeface="Arial"/>
                <a:cs typeface="Arial"/>
              </a:rPr>
              <a:t> as a 2FA app</a:t>
            </a:r>
            <a:r>
              <a:rPr sz="1300" spc="-25" dirty="0">
                <a:latin typeface="Arial"/>
                <a:cs typeface="Arial"/>
              </a:rPr>
              <a:t>) </a:t>
            </a:r>
            <a:r>
              <a:rPr sz="1300" spc="-15" dirty="0">
                <a:latin typeface="Arial"/>
                <a:cs typeface="Arial"/>
              </a:rPr>
              <a:t>via </a:t>
            </a:r>
            <a:r>
              <a:rPr sz="1300" spc="20" dirty="0">
                <a:latin typeface="Arial"/>
                <a:cs typeface="Arial"/>
              </a:rPr>
              <a:t>internet </a:t>
            </a:r>
            <a:r>
              <a:rPr sz="1300" dirty="0">
                <a:latin typeface="Arial"/>
                <a:cs typeface="Arial"/>
              </a:rPr>
              <a:t>browser </a:t>
            </a:r>
            <a:r>
              <a:rPr sz="1300" spc="15" dirty="0">
                <a:latin typeface="Arial"/>
                <a:cs typeface="Arial"/>
              </a:rPr>
              <a:t>at </a:t>
            </a:r>
            <a:r>
              <a:rPr sz="1300" spc="30" dirty="0">
                <a:latin typeface="Arial"/>
                <a:cs typeface="Arial"/>
              </a:rPr>
              <a:t>https://apkpure.com/google</a:t>
            </a:r>
            <a:r>
              <a:rPr lang="en-US" sz="1300" spc="30" dirty="0">
                <a:latin typeface="Arial"/>
                <a:cs typeface="Arial"/>
              </a:rPr>
              <a:t>-</a:t>
            </a:r>
            <a:r>
              <a:rPr sz="1300" spc="10" dirty="0">
                <a:latin typeface="Arial"/>
                <a:cs typeface="Arial"/>
              </a:rPr>
              <a:t>authenticator/com.google.android.apps.authenticator</a:t>
            </a:r>
            <a:r>
              <a:rPr lang="en-SG" sz="1300" spc="10" dirty="0">
                <a:latin typeface="Arial"/>
                <a:cs typeface="Arial"/>
              </a:rPr>
              <a:t>2</a:t>
            </a:r>
            <a:endParaRPr sz="1300" dirty="0">
              <a:latin typeface="Arial"/>
              <a:cs typeface="Arial"/>
            </a:endParaRPr>
          </a:p>
        </p:txBody>
      </p:sp>
      <p:sp>
        <p:nvSpPr>
          <p:cNvPr id="12" name="object 10">
            <a:extLst>
              <a:ext uri="{FF2B5EF4-FFF2-40B4-BE49-F238E27FC236}">
                <a16:creationId xmlns:a16="http://schemas.microsoft.com/office/drawing/2014/main" id="{26E45871-4EEA-6241-8F07-869B8307380F}"/>
              </a:ext>
            </a:extLst>
          </p:cNvPr>
          <p:cNvSpPr/>
          <p:nvPr/>
        </p:nvSpPr>
        <p:spPr>
          <a:xfrm>
            <a:off x="1224493" y="4133718"/>
            <a:ext cx="2745518" cy="771771"/>
          </a:xfrm>
          <a:prstGeom prst="rect">
            <a:avLst/>
          </a:prstGeom>
          <a:blipFill>
            <a:blip r:embed="rId5" cstate="print"/>
            <a:stretch>
              <a:fillRect/>
            </a:stretch>
          </a:blipFill>
        </p:spPr>
        <p:txBody>
          <a:bodyPr wrap="square" lIns="0" tIns="0" rIns="0" bIns="0" rtlCol="0"/>
          <a:lstStyle/>
          <a:p>
            <a:endParaRPr dirty="0"/>
          </a:p>
        </p:txBody>
      </p:sp>
      <p:sp>
        <p:nvSpPr>
          <p:cNvPr id="13" name="TextBox 12">
            <a:extLst>
              <a:ext uri="{FF2B5EF4-FFF2-40B4-BE49-F238E27FC236}">
                <a16:creationId xmlns:a16="http://schemas.microsoft.com/office/drawing/2014/main" id="{696160AA-FD80-9444-BA1B-2848D191A694}"/>
              </a:ext>
            </a:extLst>
          </p:cNvPr>
          <p:cNvSpPr txBox="1"/>
          <p:nvPr/>
        </p:nvSpPr>
        <p:spPr>
          <a:xfrm>
            <a:off x="1143807" y="3703748"/>
            <a:ext cx="6098240" cy="307777"/>
          </a:xfrm>
          <a:prstGeom prst="rect">
            <a:avLst/>
          </a:prstGeom>
          <a:noFill/>
        </p:spPr>
        <p:txBody>
          <a:bodyPr wrap="square">
            <a:spAutoFit/>
          </a:bodyPr>
          <a:lstStyle/>
          <a:p>
            <a:r>
              <a:rPr lang="en-US" sz="1400" b="1" dirty="0">
                <a:solidFill>
                  <a:prstClr val="black"/>
                </a:solidFill>
                <a:latin typeface="Arial" panose="020B0604020202020204" pitchFamily="34" charset="0"/>
                <a:ea typeface="Verdana" panose="020B0604030504040204" pitchFamily="34" charset="0"/>
                <a:cs typeface="Arial" panose="020B0604020202020204" pitchFamily="34" charset="0"/>
              </a:rPr>
              <a:t>For Huawei phones without Google services: </a:t>
            </a:r>
            <a:endParaRPr lang="en-US" sz="1400" dirty="0"/>
          </a:p>
        </p:txBody>
      </p:sp>
      <p:sp>
        <p:nvSpPr>
          <p:cNvPr id="14" name="object 9">
            <a:extLst>
              <a:ext uri="{FF2B5EF4-FFF2-40B4-BE49-F238E27FC236}">
                <a16:creationId xmlns:a16="http://schemas.microsoft.com/office/drawing/2014/main" id="{5E229991-7A72-A048-966A-1664BCF8D993}"/>
              </a:ext>
            </a:extLst>
          </p:cNvPr>
          <p:cNvSpPr txBox="1"/>
          <p:nvPr/>
        </p:nvSpPr>
        <p:spPr>
          <a:xfrm>
            <a:off x="348995" y="5798820"/>
            <a:ext cx="7021457" cy="467500"/>
          </a:xfrm>
          <a:prstGeom prst="rect">
            <a:avLst/>
          </a:prstGeom>
          <a:solidFill>
            <a:srgbClr val="2B2A2B"/>
          </a:solidFill>
        </p:spPr>
        <p:txBody>
          <a:bodyPr vert="horz" wrap="square" lIns="0" tIns="7620" rIns="0" bIns="0" rtlCol="0">
            <a:spAutoFit/>
          </a:bodyPr>
          <a:lstStyle/>
          <a:p>
            <a:pPr marL="75565" marR="134620">
              <a:lnSpc>
                <a:spcPct val="102699"/>
              </a:lnSpc>
              <a:spcBef>
                <a:spcPts val="60"/>
              </a:spcBef>
            </a:pPr>
            <a:r>
              <a:rPr sz="1500" b="1" u="sng" spc="35" dirty="0">
                <a:solidFill>
                  <a:srgbClr val="FFFFFF"/>
                </a:solidFill>
                <a:uFill>
                  <a:solidFill>
                    <a:srgbClr val="FFFFFF"/>
                  </a:solidFill>
                </a:uFill>
                <a:latin typeface="Arial"/>
                <a:cs typeface="Arial"/>
              </a:rPr>
              <a:t>Important:</a:t>
            </a:r>
            <a:r>
              <a:rPr sz="1500" spc="-65" dirty="0">
                <a:solidFill>
                  <a:srgbClr val="FFFFFF"/>
                </a:solidFill>
                <a:latin typeface="Arial"/>
                <a:cs typeface="Arial"/>
              </a:rPr>
              <a:t>You </a:t>
            </a:r>
            <a:r>
              <a:rPr sz="1500" spc="35" dirty="0">
                <a:solidFill>
                  <a:srgbClr val="FFFFFF"/>
                </a:solidFill>
                <a:latin typeface="Arial"/>
                <a:cs typeface="Arial"/>
              </a:rPr>
              <a:t>will </a:t>
            </a:r>
            <a:r>
              <a:rPr sz="1500" spc="5" dirty="0">
                <a:solidFill>
                  <a:srgbClr val="FFFFFF"/>
                </a:solidFill>
                <a:latin typeface="Arial"/>
                <a:cs typeface="Arial"/>
              </a:rPr>
              <a:t>need </a:t>
            </a:r>
            <a:r>
              <a:rPr sz="1500" spc="-10" dirty="0">
                <a:solidFill>
                  <a:srgbClr val="FFFFFF"/>
                </a:solidFill>
                <a:latin typeface="Arial"/>
                <a:cs typeface="Arial"/>
              </a:rPr>
              <a:t>2 </a:t>
            </a:r>
            <a:r>
              <a:rPr sz="1500" spc="30" dirty="0">
                <a:solidFill>
                  <a:srgbClr val="FFFFFF"/>
                </a:solidFill>
                <a:latin typeface="Arial"/>
                <a:cs typeface="Arial"/>
              </a:rPr>
              <a:t>internet </a:t>
            </a:r>
            <a:r>
              <a:rPr sz="1500" spc="10" dirty="0">
                <a:solidFill>
                  <a:srgbClr val="FFFFFF"/>
                </a:solidFill>
                <a:latin typeface="Arial"/>
                <a:cs typeface="Arial"/>
              </a:rPr>
              <a:t>enabled </a:t>
            </a:r>
            <a:r>
              <a:rPr sz="1500" spc="-30" dirty="0">
                <a:solidFill>
                  <a:srgbClr val="FFFFFF"/>
                </a:solidFill>
                <a:latin typeface="Arial"/>
                <a:cs typeface="Arial"/>
              </a:rPr>
              <a:t>devices, </a:t>
            </a:r>
            <a:r>
              <a:rPr sz="1500" spc="30" dirty="0">
                <a:solidFill>
                  <a:srgbClr val="FFFFFF"/>
                </a:solidFill>
                <a:latin typeface="Arial"/>
                <a:cs typeface="Arial"/>
              </a:rPr>
              <a:t>including </a:t>
            </a:r>
            <a:r>
              <a:rPr sz="1500" spc="20" dirty="0">
                <a:solidFill>
                  <a:srgbClr val="FFFFFF"/>
                </a:solidFill>
                <a:latin typeface="Arial"/>
                <a:cs typeface="Arial"/>
              </a:rPr>
              <a:t>your </a:t>
            </a:r>
            <a:r>
              <a:rPr sz="1500" spc="40" dirty="0">
                <a:solidFill>
                  <a:srgbClr val="FFFFFF"/>
                </a:solidFill>
                <a:latin typeface="Arial"/>
                <a:cs typeface="Arial"/>
              </a:rPr>
              <a:t>mobile </a:t>
            </a:r>
            <a:r>
              <a:rPr sz="1500" spc="30" dirty="0">
                <a:solidFill>
                  <a:srgbClr val="FFFFFF"/>
                </a:solidFill>
                <a:latin typeface="Arial"/>
                <a:cs typeface="Arial"/>
              </a:rPr>
              <a:t>phone </a:t>
            </a:r>
            <a:r>
              <a:rPr sz="1500" spc="75" dirty="0">
                <a:solidFill>
                  <a:srgbClr val="FFFFFF"/>
                </a:solidFill>
                <a:latin typeface="Arial"/>
                <a:cs typeface="Arial"/>
              </a:rPr>
              <a:t>to </a:t>
            </a:r>
            <a:r>
              <a:rPr sz="1500" spc="-5" dirty="0">
                <a:solidFill>
                  <a:srgbClr val="FFFFFF"/>
                </a:solidFill>
                <a:latin typeface="Arial"/>
                <a:cs typeface="Arial"/>
              </a:rPr>
              <a:t>activate </a:t>
            </a:r>
            <a:r>
              <a:rPr sz="1500" spc="10" dirty="0">
                <a:solidFill>
                  <a:srgbClr val="FFFFFF"/>
                </a:solidFill>
                <a:latin typeface="Arial"/>
                <a:cs typeface="Arial"/>
              </a:rPr>
              <a:t>and </a:t>
            </a:r>
            <a:r>
              <a:rPr sz="1500" spc="15" dirty="0">
                <a:solidFill>
                  <a:srgbClr val="FFFFFF"/>
                </a:solidFill>
                <a:latin typeface="Arial"/>
                <a:cs typeface="Arial"/>
              </a:rPr>
              <a:t>initialize </a:t>
            </a:r>
            <a:r>
              <a:rPr sz="1500" spc="25" dirty="0">
                <a:solidFill>
                  <a:srgbClr val="FFFFFF"/>
                </a:solidFill>
                <a:latin typeface="Arial"/>
                <a:cs typeface="Arial"/>
              </a:rPr>
              <a:t>your </a:t>
            </a:r>
            <a:r>
              <a:rPr sz="1500" spc="30" dirty="0">
                <a:solidFill>
                  <a:srgbClr val="FFFFFF"/>
                </a:solidFill>
                <a:latin typeface="Arial"/>
                <a:cs typeface="Arial"/>
              </a:rPr>
              <a:t>acct/mobile </a:t>
            </a:r>
            <a:r>
              <a:rPr sz="1500" spc="20" dirty="0">
                <a:solidFill>
                  <a:srgbClr val="FFFFFF"/>
                </a:solidFill>
                <a:latin typeface="Arial"/>
                <a:cs typeface="Arial"/>
              </a:rPr>
              <a:t>app </a:t>
            </a:r>
            <a:r>
              <a:rPr sz="1500" spc="50" dirty="0">
                <a:solidFill>
                  <a:srgbClr val="FFFFFF"/>
                </a:solidFill>
                <a:latin typeface="Arial"/>
                <a:cs typeface="Arial"/>
              </a:rPr>
              <a:t>for </a:t>
            </a:r>
            <a:r>
              <a:rPr sz="1500" spc="30" dirty="0">
                <a:solidFill>
                  <a:srgbClr val="FFFFFF"/>
                </a:solidFill>
                <a:latin typeface="Arial"/>
                <a:cs typeface="Arial"/>
              </a:rPr>
              <a:t>the </a:t>
            </a:r>
            <a:r>
              <a:rPr sz="1500" spc="25" dirty="0">
                <a:solidFill>
                  <a:srgbClr val="FFFFFF"/>
                </a:solidFill>
                <a:latin typeface="Arial"/>
                <a:cs typeface="Arial"/>
              </a:rPr>
              <a:t>first</a:t>
            </a:r>
            <a:r>
              <a:rPr sz="1500" spc="15" dirty="0">
                <a:solidFill>
                  <a:srgbClr val="FFFFFF"/>
                </a:solidFill>
                <a:latin typeface="Arial"/>
                <a:cs typeface="Arial"/>
              </a:rPr>
              <a:t>time.</a:t>
            </a:r>
            <a:endParaRPr sz="1500" dirty="0">
              <a:latin typeface="Arial"/>
              <a:cs typeface="Arial"/>
            </a:endParaRPr>
          </a:p>
        </p:txBody>
      </p:sp>
      <p:sp>
        <p:nvSpPr>
          <p:cNvPr id="15" name="Oval 14">
            <a:extLst>
              <a:ext uri="{FF2B5EF4-FFF2-40B4-BE49-F238E27FC236}">
                <a16:creationId xmlns:a16="http://schemas.microsoft.com/office/drawing/2014/main" id="{4B2EF3E2-638C-44DC-A354-72E10E5CEE4B}"/>
              </a:ext>
            </a:extLst>
          </p:cNvPr>
          <p:cNvSpPr/>
          <p:nvPr/>
        </p:nvSpPr>
        <p:spPr>
          <a:xfrm>
            <a:off x="7121252" y="518916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2</a:t>
            </a:r>
          </a:p>
        </p:txBody>
      </p:sp>
      <p:pic>
        <p:nvPicPr>
          <p:cNvPr id="1028" name="Picture 4" descr="Image">
            <a:extLst>
              <a:ext uri="{FF2B5EF4-FFF2-40B4-BE49-F238E27FC236}">
                <a16:creationId xmlns:a16="http://schemas.microsoft.com/office/drawing/2014/main" id="{36E30EDD-7931-170A-A517-DBC75AB66C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807" y="1102382"/>
            <a:ext cx="5270265" cy="23569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27063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Setup your myHR Account &amp; 2FA (For Android Users)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startAt="3"/>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Set up an “account” on SAP Authenticator App and switch the “Use App Password” function off.</a:t>
            </a: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Note that if you keep app password ON then every time you open the App you need to enter the password. </a:t>
            </a: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r>
              <a:rPr lang="en-SG" dirty="0"/>
              <a:t>In case you turn ON the App Password and want to Switch Off please refer this </a:t>
            </a:r>
            <a:r>
              <a:rPr lang="en-SG" dirty="0">
                <a:hlinkClick r:id="rId3" action="ppaction://hlinksldjump"/>
              </a:rPr>
              <a:t>slide</a:t>
            </a:r>
            <a:r>
              <a:rPr lang="en-SG" dirty="0"/>
              <a:t>.</a:t>
            </a: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p:txBody>
      </p:sp>
      <p:sp>
        <p:nvSpPr>
          <p:cNvPr id="5" name="Oval 4">
            <a:extLst>
              <a:ext uri="{FF2B5EF4-FFF2-40B4-BE49-F238E27FC236}">
                <a16:creationId xmlns:a16="http://schemas.microsoft.com/office/drawing/2014/main" id="{2B9EECA7-09AE-4E84-AC75-801C2D6443E4}"/>
              </a:ext>
            </a:extLst>
          </p:cNvPr>
          <p:cNvSpPr/>
          <p:nvPr/>
        </p:nvSpPr>
        <p:spPr>
          <a:xfrm>
            <a:off x="487884" y="91865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3</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7" name="Picture 6" descr="A screenshot of a cell phone&#10;&#10;Description automatically generated">
            <a:extLst>
              <a:ext uri="{FF2B5EF4-FFF2-40B4-BE49-F238E27FC236}">
                <a16:creationId xmlns:a16="http://schemas.microsoft.com/office/drawing/2014/main" id="{1B987585-ECEF-8B40-9E02-7F7449AB7394}"/>
              </a:ext>
            </a:extLst>
          </p:cNvPr>
          <p:cNvPicPr>
            <a:picLocks noChangeAspect="1"/>
          </p:cNvPicPr>
          <p:nvPr/>
        </p:nvPicPr>
        <p:blipFill rotWithShape="1">
          <a:blip r:embed="rId4"/>
          <a:srcRect b="45900"/>
          <a:stretch/>
        </p:blipFill>
        <p:spPr>
          <a:xfrm>
            <a:off x="1277676" y="918651"/>
            <a:ext cx="3946917" cy="4507787"/>
          </a:xfrm>
          <a:prstGeom prst="rect">
            <a:avLst/>
          </a:prstGeom>
          <a:ln>
            <a:noFill/>
          </a:ln>
          <a:effectLst>
            <a:outerShdw blurRad="292100" dist="139700" dir="2700000" algn="tl" rotWithShape="0">
              <a:srgbClr val="333333">
                <a:alpha val="65000"/>
              </a:srgbClr>
            </a:outerShdw>
          </a:effectLst>
        </p:spPr>
      </p:pic>
      <p:pic>
        <p:nvPicPr>
          <p:cNvPr id="9" name="Picture 8">
            <a:hlinkClick r:id="rId5" action="ppaction://hlinksldjump"/>
            <a:extLst>
              <a:ext uri="{FF2B5EF4-FFF2-40B4-BE49-F238E27FC236}">
                <a16:creationId xmlns:a16="http://schemas.microsoft.com/office/drawing/2014/main" id="{D73340BB-522C-2749-B4D4-347FC5052F97}"/>
              </a:ext>
            </a:extLst>
          </p:cNvPr>
          <p:cNvPicPr>
            <a:picLocks noChangeAspect="1"/>
          </p:cNvPicPr>
          <p:nvPr/>
        </p:nvPicPr>
        <p:blipFill>
          <a:blip r:embed="rId6"/>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34449502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Setup your myHR Account &amp; 2FA (For Android Users)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4"/>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Upon creation of your account, you will receive an email. Open the Password Reset Email on an Internet enabled device.</a:t>
            </a: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r>
              <a:rPr lang="en-US" dirty="0"/>
              <a:t>You can login to your corporate email account via </a:t>
            </a:r>
            <a:r>
              <a:rPr lang="en-US" dirty="0">
                <a:hlinkClick r:id="rId3"/>
              </a:rPr>
              <a:t>www.hmail.sg</a:t>
            </a:r>
            <a:r>
              <a:rPr lang="en-US" dirty="0"/>
              <a:t> on the internet-enabled device and click on the email link above. </a:t>
            </a:r>
          </a:p>
        </p:txBody>
      </p:sp>
      <p:sp>
        <p:nvSpPr>
          <p:cNvPr id="5" name="Oval 4">
            <a:extLst>
              <a:ext uri="{FF2B5EF4-FFF2-40B4-BE49-F238E27FC236}">
                <a16:creationId xmlns:a16="http://schemas.microsoft.com/office/drawing/2014/main" id="{2B9EECA7-09AE-4E84-AC75-801C2D6443E4}"/>
              </a:ext>
            </a:extLst>
          </p:cNvPr>
          <p:cNvSpPr/>
          <p:nvPr/>
        </p:nvSpPr>
        <p:spPr>
          <a:xfrm>
            <a:off x="487884" y="91865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4</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7" name="Picture 6">
            <a:extLst>
              <a:ext uri="{FF2B5EF4-FFF2-40B4-BE49-F238E27FC236}">
                <a16:creationId xmlns:a16="http://schemas.microsoft.com/office/drawing/2014/main" id="{421C56FF-EDBA-EA48-862A-2556331EE0A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7353" y="918652"/>
            <a:ext cx="6029922" cy="3217745"/>
          </a:xfrm>
          <a:prstGeom prst="rect">
            <a:avLst/>
          </a:prstGeom>
          <a:ln>
            <a:noFill/>
          </a:ln>
          <a:effectLst>
            <a:outerShdw blurRad="292100" dist="139700" dir="2700000" algn="tl" rotWithShape="0">
              <a:srgbClr val="333333">
                <a:alpha val="65000"/>
              </a:srgbClr>
            </a:outerShdw>
          </a:effectLst>
        </p:spPr>
      </p:pic>
      <p:pic>
        <p:nvPicPr>
          <p:cNvPr id="8" name="Picture 7">
            <a:hlinkClick r:id="rId5" action="ppaction://hlinksldjump"/>
            <a:extLst>
              <a:ext uri="{FF2B5EF4-FFF2-40B4-BE49-F238E27FC236}">
                <a16:creationId xmlns:a16="http://schemas.microsoft.com/office/drawing/2014/main" id="{08E349DA-037A-8248-9899-C6DA850089FA}"/>
              </a:ext>
            </a:extLst>
          </p:cNvPr>
          <p:cNvPicPr>
            <a:picLocks noChangeAspect="1"/>
          </p:cNvPicPr>
          <p:nvPr/>
        </p:nvPicPr>
        <p:blipFill>
          <a:blip r:embed="rId6"/>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15555797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Setup your myHR Account &amp; 2FA (For Android Users)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5"/>
              <a:defRPr/>
            </a:pPr>
            <a:r>
              <a:rPr lang="en-US" dirty="0">
                <a:solidFill>
                  <a:schemeClr val="accent6"/>
                </a:solidFill>
              </a:rPr>
              <a:t>Enter your new passwords and click on “Save”.</a:t>
            </a:r>
            <a:br>
              <a:rPr lang="en-US" dirty="0">
                <a:solidFill>
                  <a:schemeClr val="accent6"/>
                </a:solidFill>
              </a:rPr>
            </a:br>
            <a:br>
              <a:rPr lang="en-US" dirty="0">
                <a:solidFill>
                  <a:schemeClr val="accent6"/>
                </a:solidFill>
              </a:rPr>
            </a:br>
            <a:r>
              <a:rPr lang="en-US" dirty="0">
                <a:solidFill>
                  <a:srgbClr val="FF0000"/>
                </a:solidFill>
              </a:rPr>
              <a:t>Note: The password must be </a:t>
            </a:r>
            <a:r>
              <a:rPr lang="en-US" b="1" dirty="0">
                <a:solidFill>
                  <a:schemeClr val="tx2">
                    <a:lumMod val="75000"/>
                    <a:lumOff val="25000"/>
                  </a:schemeClr>
                </a:solidFill>
              </a:rPr>
              <a:t>12 characters </a:t>
            </a:r>
            <a:r>
              <a:rPr lang="en-US" dirty="0">
                <a:solidFill>
                  <a:srgbClr val="FF0000"/>
                </a:solidFill>
              </a:rPr>
              <a:t>long with a mix of upper-case letters, lower case letters, numbers and special character. It is recommended to use “pass-phrases” instead of “password” due to the length.</a:t>
            </a:r>
          </a:p>
          <a:p>
            <a:pPr marL="342900" indent="-342900" defTabSz="457200">
              <a:lnSpc>
                <a:spcPct val="150000"/>
              </a:lnSpc>
              <a:spcBef>
                <a:spcPts val="0"/>
              </a:spcBef>
              <a:buFont typeface="+mj-lt"/>
              <a:buAutoNum type="arabicPeriod" startAt="5"/>
              <a:defRPr/>
            </a:pPr>
            <a:endParaRPr lang="en-US" dirty="0">
              <a:solidFill>
                <a:srgbClr val="FF0000"/>
              </a:solidFill>
            </a:endParaRPr>
          </a:p>
          <a:p>
            <a:pPr marL="342900" indent="-342900" defTabSz="457200">
              <a:lnSpc>
                <a:spcPct val="150000"/>
              </a:lnSpc>
              <a:spcBef>
                <a:spcPts val="0"/>
              </a:spcBef>
              <a:buFont typeface="+mj-lt"/>
              <a:buAutoNum type="arabicPeriod" startAt="5"/>
              <a:defRPr/>
            </a:pPr>
            <a:r>
              <a:rPr lang="en-US" dirty="0">
                <a:solidFill>
                  <a:schemeClr val="accent6"/>
                </a:solidFill>
              </a:rPr>
              <a:t>You will be directed to the screen with the QR Code.</a:t>
            </a:r>
          </a:p>
          <a:p>
            <a:pPr defTabSz="457200">
              <a:lnSpc>
                <a:spcPct val="150000"/>
              </a:lnSpc>
              <a:spcBef>
                <a:spcPts val="0"/>
              </a:spcBef>
              <a:defRPr/>
            </a:pPr>
            <a:endParaRPr lang="en-US" dirty="0"/>
          </a:p>
        </p:txBody>
      </p:sp>
      <p:sp>
        <p:nvSpPr>
          <p:cNvPr id="5" name="Oval 4">
            <a:extLst>
              <a:ext uri="{FF2B5EF4-FFF2-40B4-BE49-F238E27FC236}">
                <a16:creationId xmlns:a16="http://schemas.microsoft.com/office/drawing/2014/main" id="{2B9EECA7-09AE-4E84-AC75-801C2D6443E4}"/>
              </a:ext>
            </a:extLst>
          </p:cNvPr>
          <p:cNvSpPr/>
          <p:nvPr/>
        </p:nvSpPr>
        <p:spPr>
          <a:xfrm>
            <a:off x="487884" y="91865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5</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8" name="Picture 2" descr="Passwords vs Passphrases: Which Is Better For Your Security? | USF ...">
            <a:extLst>
              <a:ext uri="{FF2B5EF4-FFF2-40B4-BE49-F238E27FC236}">
                <a16:creationId xmlns:a16="http://schemas.microsoft.com/office/drawing/2014/main" id="{E09F7469-BF52-074E-BAD3-76154E3696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6176" y="918652"/>
            <a:ext cx="3224099" cy="17201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9" name="Oval 8">
            <a:extLst>
              <a:ext uri="{FF2B5EF4-FFF2-40B4-BE49-F238E27FC236}">
                <a16:creationId xmlns:a16="http://schemas.microsoft.com/office/drawing/2014/main" id="{CCCBA8F1-18BC-3D4E-8AFB-7DBACA4FB919}"/>
              </a:ext>
            </a:extLst>
          </p:cNvPr>
          <p:cNvSpPr/>
          <p:nvPr/>
        </p:nvSpPr>
        <p:spPr>
          <a:xfrm>
            <a:off x="487884" y="2763429"/>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6</a:t>
            </a:r>
          </a:p>
        </p:txBody>
      </p:sp>
      <p:pic>
        <p:nvPicPr>
          <p:cNvPr id="14" name="Picture 13">
            <a:extLst>
              <a:ext uri="{FF2B5EF4-FFF2-40B4-BE49-F238E27FC236}">
                <a16:creationId xmlns:a16="http://schemas.microsoft.com/office/drawing/2014/main" id="{413D5ABB-6185-E142-9D67-CAFD527AA839}"/>
              </a:ext>
            </a:extLst>
          </p:cNvPr>
          <p:cNvPicPr>
            <a:picLocks noChangeAspect="1"/>
          </p:cNvPicPr>
          <p:nvPr/>
        </p:nvPicPr>
        <p:blipFill>
          <a:blip r:embed="rId4"/>
          <a:stretch>
            <a:fillRect/>
          </a:stretch>
        </p:blipFill>
        <p:spPr>
          <a:xfrm>
            <a:off x="5322205" y="2927277"/>
            <a:ext cx="2454142" cy="2216213"/>
          </a:xfrm>
          <a:prstGeom prst="rect">
            <a:avLst/>
          </a:prstGeom>
          <a:ln>
            <a:noFill/>
          </a:ln>
          <a:effectLst>
            <a:outerShdw blurRad="292100" dist="139700" dir="2700000" algn="tl" rotWithShape="0">
              <a:srgbClr val="333333">
                <a:alpha val="65000"/>
              </a:srgbClr>
            </a:outerShdw>
          </a:effectLst>
        </p:spPr>
      </p:pic>
      <p:sp>
        <p:nvSpPr>
          <p:cNvPr id="17" name="TextBox 16">
            <a:extLst>
              <a:ext uri="{FF2B5EF4-FFF2-40B4-BE49-F238E27FC236}">
                <a16:creationId xmlns:a16="http://schemas.microsoft.com/office/drawing/2014/main" id="{A4898575-C6AC-E449-9B42-5A227AA59085}"/>
              </a:ext>
            </a:extLst>
          </p:cNvPr>
          <p:cNvSpPr txBox="1"/>
          <p:nvPr/>
        </p:nvSpPr>
        <p:spPr>
          <a:xfrm>
            <a:off x="451945" y="5265683"/>
            <a:ext cx="5291092" cy="923330"/>
          </a:xfrm>
          <a:prstGeom prst="rect">
            <a:avLst/>
          </a:prstGeom>
          <a:noFill/>
        </p:spPr>
        <p:txBody>
          <a:bodyPr wrap="square" rtlCol="0">
            <a:spAutoFit/>
          </a:bodyPr>
          <a:lstStyle/>
          <a:p>
            <a:r>
              <a:rPr lang="en-SG" b="1" dirty="0">
                <a:solidFill>
                  <a:srgbClr val="00B050"/>
                </a:solidFill>
              </a:rPr>
              <a:t>Please use laptop/ desktop/ iPad for login via browser.</a:t>
            </a:r>
          </a:p>
          <a:p>
            <a:r>
              <a:rPr lang="en-SG" b="1" dirty="0">
                <a:solidFill>
                  <a:srgbClr val="FF0000"/>
                </a:solidFill>
              </a:rPr>
              <a:t>Do not use Mobile Phone to login via browser.</a:t>
            </a:r>
            <a:endParaRPr lang="en-GB" b="1" dirty="0">
              <a:solidFill>
                <a:srgbClr val="FF0000"/>
              </a:solidFill>
            </a:endParaRPr>
          </a:p>
        </p:txBody>
      </p:sp>
      <p:grpSp>
        <p:nvGrpSpPr>
          <p:cNvPr id="11" name="Group 10">
            <a:extLst>
              <a:ext uri="{FF2B5EF4-FFF2-40B4-BE49-F238E27FC236}">
                <a16:creationId xmlns:a16="http://schemas.microsoft.com/office/drawing/2014/main" id="{AABA0C41-BBFD-5340-8735-EA109018E3F3}"/>
              </a:ext>
            </a:extLst>
          </p:cNvPr>
          <p:cNvGrpSpPr/>
          <p:nvPr/>
        </p:nvGrpSpPr>
        <p:grpSpPr>
          <a:xfrm>
            <a:off x="1143807" y="2823676"/>
            <a:ext cx="3797030" cy="2041141"/>
            <a:chOff x="6835864" y="1372154"/>
            <a:chExt cx="4404942" cy="2367932"/>
          </a:xfrm>
        </p:grpSpPr>
        <p:pic>
          <p:nvPicPr>
            <p:cNvPr id="12" name="Picture 11">
              <a:extLst>
                <a:ext uri="{FF2B5EF4-FFF2-40B4-BE49-F238E27FC236}">
                  <a16:creationId xmlns:a16="http://schemas.microsoft.com/office/drawing/2014/main" id="{5C1D199F-033F-9345-9FF2-3D7C60CA6742}"/>
                </a:ext>
              </a:extLst>
            </p:cNvPr>
            <p:cNvPicPr>
              <a:picLocks noChangeAspect="1"/>
            </p:cNvPicPr>
            <p:nvPr/>
          </p:nvPicPr>
          <p:blipFill>
            <a:blip r:embed="rId5"/>
            <a:stretch>
              <a:fillRect/>
            </a:stretch>
          </p:blipFill>
          <p:spPr>
            <a:xfrm>
              <a:off x="6835864" y="1372154"/>
              <a:ext cx="4404942" cy="2367932"/>
            </a:xfrm>
            <a:prstGeom prst="rect">
              <a:avLst/>
            </a:prstGeom>
          </p:spPr>
        </p:pic>
        <p:sp>
          <p:nvSpPr>
            <p:cNvPr id="13" name="Rectangle 12">
              <a:extLst>
                <a:ext uri="{FF2B5EF4-FFF2-40B4-BE49-F238E27FC236}">
                  <a16:creationId xmlns:a16="http://schemas.microsoft.com/office/drawing/2014/main" id="{0B126E05-B5FC-8C4B-A6FC-1F97CD54E491}"/>
                </a:ext>
              </a:extLst>
            </p:cNvPr>
            <p:cNvSpPr/>
            <p:nvPr/>
          </p:nvSpPr>
          <p:spPr>
            <a:xfrm>
              <a:off x="8469298" y="1796408"/>
              <a:ext cx="1597981" cy="2334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15" name="Right Arrow 14">
            <a:extLst>
              <a:ext uri="{FF2B5EF4-FFF2-40B4-BE49-F238E27FC236}">
                <a16:creationId xmlns:a16="http://schemas.microsoft.com/office/drawing/2014/main" id="{B4B2FF7D-EA63-4643-9CEC-63D98D38CC83}"/>
              </a:ext>
            </a:extLst>
          </p:cNvPr>
          <p:cNvSpPr/>
          <p:nvPr/>
        </p:nvSpPr>
        <p:spPr>
          <a:xfrm>
            <a:off x="4997533" y="3295964"/>
            <a:ext cx="350314" cy="1229445"/>
          </a:xfrm>
          <a:prstGeom prst="right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6CD408E4-421A-6E4B-90F7-D4F7E1583DB6}"/>
              </a:ext>
            </a:extLst>
          </p:cNvPr>
          <p:cNvPicPr>
            <a:picLocks noChangeAspect="1"/>
          </p:cNvPicPr>
          <p:nvPr/>
        </p:nvPicPr>
        <p:blipFill>
          <a:blip r:embed="rId6"/>
          <a:stretch>
            <a:fillRect/>
          </a:stretch>
        </p:blipFill>
        <p:spPr>
          <a:xfrm>
            <a:off x="1246103" y="3416159"/>
            <a:ext cx="3665212" cy="1191194"/>
          </a:xfrm>
          <a:prstGeom prst="rect">
            <a:avLst/>
          </a:prstGeom>
          <a:ln>
            <a:noFill/>
          </a:ln>
          <a:effectLst>
            <a:outerShdw blurRad="292100" dist="139700" dir="2700000" algn="tl" rotWithShape="0">
              <a:srgbClr val="333333">
                <a:alpha val="65000"/>
              </a:srgbClr>
            </a:outerShdw>
          </a:effectLst>
        </p:spPr>
      </p:pic>
      <p:sp>
        <p:nvSpPr>
          <p:cNvPr id="18" name="Rectangle 17">
            <a:extLst>
              <a:ext uri="{FF2B5EF4-FFF2-40B4-BE49-F238E27FC236}">
                <a16:creationId xmlns:a16="http://schemas.microsoft.com/office/drawing/2014/main" id="{9C3DD090-3246-C041-9690-F59CC0C8B3DB}"/>
              </a:ext>
            </a:extLst>
          </p:cNvPr>
          <p:cNvSpPr/>
          <p:nvPr/>
        </p:nvSpPr>
        <p:spPr>
          <a:xfrm>
            <a:off x="3659937" y="3791449"/>
            <a:ext cx="90315" cy="126324"/>
          </a:xfrm>
          <a:prstGeom prst="rect">
            <a:avLst/>
          </a:prstGeom>
          <a:solidFill>
            <a:srgbClr val="F6F7F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SG" sz="600" b="1" dirty="0">
                <a:solidFill>
                  <a:srgbClr val="1F7236"/>
                </a:solidFill>
              </a:rPr>
              <a:t>12</a:t>
            </a:r>
            <a:endParaRPr lang="en-SG" sz="1200" b="1" dirty="0">
              <a:solidFill>
                <a:srgbClr val="1F7236"/>
              </a:solidFill>
            </a:endParaRPr>
          </a:p>
        </p:txBody>
      </p:sp>
      <p:pic>
        <p:nvPicPr>
          <p:cNvPr id="19" name="Picture 18">
            <a:hlinkClick r:id="rId7" action="ppaction://hlinksldjump"/>
            <a:extLst>
              <a:ext uri="{FF2B5EF4-FFF2-40B4-BE49-F238E27FC236}">
                <a16:creationId xmlns:a16="http://schemas.microsoft.com/office/drawing/2014/main" id="{995FFDF4-25D1-6647-B660-03482F451384}"/>
              </a:ext>
            </a:extLst>
          </p:cNvPr>
          <p:cNvPicPr>
            <a:picLocks noChangeAspect="1"/>
          </p:cNvPicPr>
          <p:nvPr/>
        </p:nvPicPr>
        <p:blipFill>
          <a:blip r:embed="rId8"/>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1949187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Setup your myHR Account &amp; 2FA (For Android Users)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8704613" y="707029"/>
            <a:ext cx="3123957" cy="5764528"/>
          </a:xfrm>
          <a:ln>
            <a:solidFill>
              <a:schemeClr val="bg1">
                <a:lumMod val="50000"/>
              </a:schemeClr>
            </a:solidFill>
          </a:ln>
        </p:spPr>
        <p:txBody>
          <a:bodyPr lIns="108000" tIns="72000" rIns="72000" bIns="72000"/>
          <a:lstStyle/>
          <a:p>
            <a:pPr marL="342900" indent="-342900">
              <a:buFont typeface="+mj-lt"/>
              <a:buAutoNum type="arabicPeriod" startAt="7"/>
            </a:pPr>
            <a:r>
              <a:rPr lang="en-US" dirty="0">
                <a:solidFill>
                  <a:schemeClr val="accent6"/>
                </a:solidFill>
              </a:rPr>
              <a:t>On your mobile phone, open SAP Authenticator -&gt; Add Account -&gt; Select ‘Scan QR code’.</a:t>
            </a:r>
            <a:br>
              <a:rPr lang="en-US" dirty="0">
                <a:solidFill>
                  <a:schemeClr val="accent6"/>
                </a:solidFill>
              </a:rPr>
            </a:br>
            <a:endParaRPr lang="en-US" dirty="0">
              <a:solidFill>
                <a:schemeClr val="accent6"/>
              </a:solidFill>
            </a:endParaRPr>
          </a:p>
          <a:p>
            <a:pPr marL="342900" indent="-342900">
              <a:buFont typeface="+mj-lt"/>
              <a:buAutoNum type="arabicPeriod" startAt="7"/>
            </a:pPr>
            <a:r>
              <a:rPr lang="en-US" dirty="0">
                <a:solidFill>
                  <a:schemeClr val="accent6"/>
                </a:solidFill>
              </a:rPr>
              <a:t>Scan QR Code from the screen</a:t>
            </a:r>
            <a:endParaRPr lang="en-SG" dirty="0">
              <a:solidFill>
                <a:schemeClr val="accent6"/>
              </a:solidFill>
            </a:endParaRPr>
          </a:p>
        </p:txBody>
      </p:sp>
      <p:sp>
        <p:nvSpPr>
          <p:cNvPr id="5" name="Oval 4">
            <a:extLst>
              <a:ext uri="{FF2B5EF4-FFF2-40B4-BE49-F238E27FC236}">
                <a16:creationId xmlns:a16="http://schemas.microsoft.com/office/drawing/2014/main" id="{2B9EECA7-09AE-4E84-AC75-801C2D6443E4}"/>
              </a:ext>
            </a:extLst>
          </p:cNvPr>
          <p:cNvSpPr/>
          <p:nvPr/>
        </p:nvSpPr>
        <p:spPr>
          <a:xfrm>
            <a:off x="557647" y="9873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7</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8448582"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9" name="Oval 8">
            <a:extLst>
              <a:ext uri="{FF2B5EF4-FFF2-40B4-BE49-F238E27FC236}">
                <a16:creationId xmlns:a16="http://schemas.microsoft.com/office/drawing/2014/main" id="{CCCBA8F1-18BC-3D4E-8AFB-7DBACA4FB919}"/>
              </a:ext>
            </a:extLst>
          </p:cNvPr>
          <p:cNvSpPr/>
          <p:nvPr/>
        </p:nvSpPr>
        <p:spPr>
          <a:xfrm>
            <a:off x="3806358" y="95702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8</a:t>
            </a:r>
          </a:p>
        </p:txBody>
      </p:sp>
      <p:sp>
        <p:nvSpPr>
          <p:cNvPr id="33" name="TextBox 32">
            <a:extLst>
              <a:ext uri="{FF2B5EF4-FFF2-40B4-BE49-F238E27FC236}">
                <a16:creationId xmlns:a16="http://schemas.microsoft.com/office/drawing/2014/main" id="{D9E65B90-342F-5A41-9A7D-C92C093FF44C}"/>
              </a:ext>
            </a:extLst>
          </p:cNvPr>
          <p:cNvSpPr txBox="1"/>
          <p:nvPr/>
        </p:nvSpPr>
        <p:spPr>
          <a:xfrm>
            <a:off x="4781707" y="462643"/>
            <a:ext cx="4021584" cy="323165"/>
          </a:xfrm>
          <a:prstGeom prst="rect">
            <a:avLst/>
          </a:prstGeom>
          <a:noFill/>
        </p:spPr>
        <p:txBody>
          <a:bodyPr wrap="square" rtlCol="0">
            <a:spAutoFit/>
          </a:bodyPr>
          <a:lstStyle/>
          <a:p>
            <a:endParaRPr lang="en-SG" sz="1500" dirty="0">
              <a:solidFill>
                <a:schemeClr val="accent6"/>
              </a:solidFill>
            </a:endParaRPr>
          </a:p>
        </p:txBody>
      </p:sp>
      <p:sp>
        <p:nvSpPr>
          <p:cNvPr id="32" name="Rectangle 31">
            <a:extLst>
              <a:ext uri="{FF2B5EF4-FFF2-40B4-BE49-F238E27FC236}">
                <a16:creationId xmlns:a16="http://schemas.microsoft.com/office/drawing/2014/main" id="{CA5DC739-04CB-8140-8151-4B063BF9C990}"/>
              </a:ext>
            </a:extLst>
          </p:cNvPr>
          <p:cNvSpPr/>
          <p:nvPr/>
        </p:nvSpPr>
        <p:spPr>
          <a:xfrm>
            <a:off x="1425095" y="3204776"/>
            <a:ext cx="1809159" cy="38542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34" name="Group 33">
            <a:extLst>
              <a:ext uri="{FF2B5EF4-FFF2-40B4-BE49-F238E27FC236}">
                <a16:creationId xmlns:a16="http://schemas.microsoft.com/office/drawing/2014/main" id="{0478DA7D-E147-2B4D-B31C-456511EB3932}"/>
              </a:ext>
            </a:extLst>
          </p:cNvPr>
          <p:cNvGrpSpPr/>
          <p:nvPr/>
        </p:nvGrpSpPr>
        <p:grpSpPr>
          <a:xfrm>
            <a:off x="4229766" y="1206012"/>
            <a:ext cx="4290588" cy="3552156"/>
            <a:chOff x="5979393" y="1552642"/>
            <a:chExt cx="4482659" cy="3842279"/>
          </a:xfrm>
        </p:grpSpPr>
        <p:grpSp>
          <p:nvGrpSpPr>
            <p:cNvPr id="35" name="Group 34">
              <a:extLst>
                <a:ext uri="{FF2B5EF4-FFF2-40B4-BE49-F238E27FC236}">
                  <a16:creationId xmlns:a16="http://schemas.microsoft.com/office/drawing/2014/main" id="{A96BD316-EFBC-114A-AC56-E24E7891487B}"/>
                </a:ext>
              </a:extLst>
            </p:cNvPr>
            <p:cNvGrpSpPr/>
            <p:nvPr/>
          </p:nvGrpSpPr>
          <p:grpSpPr>
            <a:xfrm>
              <a:off x="5979393" y="1552642"/>
              <a:ext cx="4482659" cy="3842279"/>
              <a:chOff x="5979393" y="1331190"/>
              <a:chExt cx="4482659" cy="3842279"/>
            </a:xfrm>
          </p:grpSpPr>
          <p:pic>
            <p:nvPicPr>
              <p:cNvPr id="37" name="Picture 36">
                <a:extLst>
                  <a:ext uri="{FF2B5EF4-FFF2-40B4-BE49-F238E27FC236}">
                    <a16:creationId xmlns:a16="http://schemas.microsoft.com/office/drawing/2014/main" id="{C9F95999-9E0A-394E-A035-CCF89AC34238}"/>
                  </a:ext>
                </a:extLst>
              </p:cNvPr>
              <p:cNvPicPr>
                <a:picLocks noChangeAspect="1"/>
              </p:cNvPicPr>
              <p:nvPr/>
            </p:nvPicPr>
            <p:blipFill>
              <a:blip r:embed="rId3"/>
              <a:stretch>
                <a:fillRect/>
              </a:stretch>
            </p:blipFill>
            <p:spPr>
              <a:xfrm>
                <a:off x="6060445" y="1463417"/>
                <a:ext cx="4320554" cy="2675853"/>
              </a:xfrm>
              <a:prstGeom prst="rect">
                <a:avLst/>
              </a:prstGeom>
            </p:spPr>
          </p:pic>
          <p:pic>
            <p:nvPicPr>
              <p:cNvPr id="38" name="Picture 2" descr="Desktop Svg Png Icon Free Download (#149526) - OnlineWebFonts.COM">
                <a:extLst>
                  <a:ext uri="{FF2B5EF4-FFF2-40B4-BE49-F238E27FC236}">
                    <a16:creationId xmlns:a16="http://schemas.microsoft.com/office/drawing/2014/main" id="{CA69106C-97F2-364F-815C-3349DD38C8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79393" y="1331190"/>
                <a:ext cx="4482659" cy="3842279"/>
              </a:xfrm>
              <a:prstGeom prst="rect">
                <a:avLst/>
              </a:prstGeom>
              <a:noFill/>
              <a:extLst>
                <a:ext uri="{909E8E84-426E-40DD-AFC4-6F175D3DCCD1}">
                  <a14:hiddenFill xmlns:a14="http://schemas.microsoft.com/office/drawing/2010/main">
                    <a:solidFill>
                      <a:srgbClr val="FFFFFF"/>
                    </a:solidFill>
                  </a14:hiddenFill>
                </a:ext>
              </a:extLst>
            </p:spPr>
          </p:pic>
        </p:grpSp>
        <p:sp>
          <p:nvSpPr>
            <p:cNvPr id="36" name="Rectangle 35">
              <a:extLst>
                <a:ext uri="{FF2B5EF4-FFF2-40B4-BE49-F238E27FC236}">
                  <a16:creationId xmlns:a16="http://schemas.microsoft.com/office/drawing/2014/main" id="{D4C3D67A-7509-2F45-A5D5-335CFB4A23CF}"/>
                </a:ext>
              </a:extLst>
            </p:cNvPr>
            <p:cNvSpPr/>
            <p:nvPr/>
          </p:nvSpPr>
          <p:spPr>
            <a:xfrm>
              <a:off x="7105033" y="3418759"/>
              <a:ext cx="751822" cy="52617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39" name="Right Arrow 38">
            <a:extLst>
              <a:ext uri="{FF2B5EF4-FFF2-40B4-BE49-F238E27FC236}">
                <a16:creationId xmlns:a16="http://schemas.microsoft.com/office/drawing/2014/main" id="{696F2E12-0D8E-B048-BD60-835F42820B29}"/>
              </a:ext>
            </a:extLst>
          </p:cNvPr>
          <p:cNvSpPr/>
          <p:nvPr/>
        </p:nvSpPr>
        <p:spPr>
          <a:xfrm>
            <a:off x="3699982" y="1957492"/>
            <a:ext cx="406400" cy="1426282"/>
          </a:xfrm>
          <a:prstGeom prst="right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C1C6FA3A-85A2-F249-90DA-5FFD7FB3964F}"/>
              </a:ext>
            </a:extLst>
          </p:cNvPr>
          <p:cNvSpPr txBox="1"/>
          <p:nvPr/>
        </p:nvSpPr>
        <p:spPr>
          <a:xfrm>
            <a:off x="363430" y="5805579"/>
            <a:ext cx="6228853" cy="646331"/>
          </a:xfrm>
          <a:prstGeom prst="rect">
            <a:avLst/>
          </a:prstGeom>
          <a:noFill/>
        </p:spPr>
        <p:txBody>
          <a:bodyPr wrap="square" rtlCol="0">
            <a:spAutoFit/>
          </a:bodyPr>
          <a:lstStyle/>
          <a:p>
            <a:r>
              <a:rPr lang="en-SG" b="1" dirty="0">
                <a:solidFill>
                  <a:srgbClr val="00B050"/>
                </a:solidFill>
              </a:rPr>
              <a:t>Please use laptop/ desktop/ iPad for login via browser.</a:t>
            </a:r>
          </a:p>
          <a:p>
            <a:r>
              <a:rPr lang="en-SG" b="1" dirty="0">
                <a:solidFill>
                  <a:srgbClr val="FF0000"/>
                </a:solidFill>
              </a:rPr>
              <a:t>Do not use Mobile Phone to login via browser.</a:t>
            </a:r>
            <a:endParaRPr lang="en-GB" b="1" dirty="0">
              <a:solidFill>
                <a:srgbClr val="FF0000"/>
              </a:solidFill>
            </a:endParaRPr>
          </a:p>
        </p:txBody>
      </p:sp>
      <p:pic>
        <p:nvPicPr>
          <p:cNvPr id="21" name="Picture 20" descr="A screenshot of a cell phone&#10;&#10;Description automatically generated">
            <a:extLst>
              <a:ext uri="{FF2B5EF4-FFF2-40B4-BE49-F238E27FC236}">
                <a16:creationId xmlns:a16="http://schemas.microsoft.com/office/drawing/2014/main" id="{B9E875FA-2AB6-4045-A0CA-B78702861925}"/>
              </a:ext>
            </a:extLst>
          </p:cNvPr>
          <p:cNvPicPr>
            <a:picLocks noChangeAspect="1"/>
          </p:cNvPicPr>
          <p:nvPr/>
        </p:nvPicPr>
        <p:blipFill rotWithShape="1">
          <a:blip r:embed="rId5"/>
          <a:srcRect b="70115"/>
          <a:stretch/>
        </p:blipFill>
        <p:spPr>
          <a:xfrm>
            <a:off x="1036336" y="996908"/>
            <a:ext cx="2479387" cy="1564262"/>
          </a:xfrm>
          <a:prstGeom prst="rect">
            <a:avLst/>
          </a:prstGeom>
          <a:ln>
            <a:noFill/>
          </a:ln>
          <a:effectLst>
            <a:outerShdw blurRad="292100" dist="139700" dir="2700000" algn="tl" rotWithShape="0">
              <a:srgbClr val="333333">
                <a:alpha val="65000"/>
              </a:srgbClr>
            </a:outerShdw>
          </a:effectLst>
        </p:spPr>
      </p:pic>
      <p:pic>
        <p:nvPicPr>
          <p:cNvPr id="22" name="Picture 21">
            <a:extLst>
              <a:ext uri="{FF2B5EF4-FFF2-40B4-BE49-F238E27FC236}">
                <a16:creationId xmlns:a16="http://schemas.microsoft.com/office/drawing/2014/main" id="{230AA31E-4390-404E-8D4F-39377B2BF376}"/>
              </a:ext>
            </a:extLst>
          </p:cNvPr>
          <p:cNvPicPr>
            <a:picLocks noChangeAspect="1"/>
          </p:cNvPicPr>
          <p:nvPr/>
        </p:nvPicPr>
        <p:blipFill rotWithShape="1">
          <a:blip r:embed="rId6">
            <a:extLst>
              <a:ext uri="{28A0092B-C50C-407E-A947-70E740481C1C}">
                <a14:useLocalDpi xmlns:a14="http://schemas.microsoft.com/office/drawing/2010/main" val="0"/>
              </a:ext>
            </a:extLst>
          </a:blip>
          <a:srcRect b="45863"/>
          <a:stretch/>
        </p:blipFill>
        <p:spPr>
          <a:xfrm>
            <a:off x="935847" y="2636905"/>
            <a:ext cx="2725346" cy="3149028"/>
          </a:xfrm>
          <a:prstGeom prst="rect">
            <a:avLst/>
          </a:prstGeom>
          <a:ln>
            <a:noFill/>
          </a:ln>
          <a:effectLst>
            <a:outerShdw blurRad="292100" dist="139700" dir="2700000" algn="tl" rotWithShape="0">
              <a:srgbClr val="333333">
                <a:alpha val="65000"/>
              </a:srgbClr>
            </a:outerShdw>
          </a:effectLst>
        </p:spPr>
      </p:pic>
      <p:pic>
        <p:nvPicPr>
          <p:cNvPr id="23" name="Picture 22">
            <a:hlinkClick r:id="rId7" action="ppaction://hlinksldjump"/>
            <a:extLst>
              <a:ext uri="{FF2B5EF4-FFF2-40B4-BE49-F238E27FC236}">
                <a16:creationId xmlns:a16="http://schemas.microsoft.com/office/drawing/2014/main" id="{10665EB5-E9F8-1D4A-9948-004FBB534B9D}"/>
              </a:ext>
            </a:extLst>
          </p:cNvPr>
          <p:cNvPicPr>
            <a:picLocks noChangeAspect="1"/>
          </p:cNvPicPr>
          <p:nvPr/>
        </p:nvPicPr>
        <p:blipFill>
          <a:blip r:embed="rId8"/>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167215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Setup your myHR Account &amp; 2FA (For Android Users)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8704613" y="707029"/>
            <a:ext cx="3123957" cy="5764528"/>
          </a:xfrm>
          <a:ln>
            <a:solidFill>
              <a:schemeClr val="bg1">
                <a:lumMod val="50000"/>
              </a:schemeClr>
            </a:solidFill>
          </a:ln>
        </p:spPr>
        <p:txBody>
          <a:bodyPr lIns="108000" tIns="72000" rIns="72000" bIns="72000"/>
          <a:lstStyle/>
          <a:p>
            <a:pPr marL="342900" indent="-342900">
              <a:buFont typeface="+mj-lt"/>
              <a:buAutoNum type="arabicPeriod" startAt="9"/>
            </a:pPr>
            <a:r>
              <a:rPr lang="en-US" dirty="0">
                <a:solidFill>
                  <a:schemeClr val="accent6"/>
                </a:solidFill>
              </a:rPr>
              <a:t>Enter the unique passcode from the SAP Authenticator into the Passcode on the screen and click on “Continue”</a:t>
            </a:r>
            <a:endParaRPr lang="en-SG" dirty="0">
              <a:solidFill>
                <a:schemeClr val="accent6"/>
              </a:solidFill>
            </a:endParaRP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8448582"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33" name="TextBox 32">
            <a:extLst>
              <a:ext uri="{FF2B5EF4-FFF2-40B4-BE49-F238E27FC236}">
                <a16:creationId xmlns:a16="http://schemas.microsoft.com/office/drawing/2014/main" id="{D9E65B90-342F-5A41-9A7D-C92C093FF44C}"/>
              </a:ext>
            </a:extLst>
          </p:cNvPr>
          <p:cNvSpPr txBox="1"/>
          <p:nvPr/>
        </p:nvSpPr>
        <p:spPr>
          <a:xfrm>
            <a:off x="4781707" y="462643"/>
            <a:ext cx="4021584" cy="323165"/>
          </a:xfrm>
          <a:prstGeom prst="rect">
            <a:avLst/>
          </a:prstGeom>
          <a:noFill/>
        </p:spPr>
        <p:txBody>
          <a:bodyPr wrap="square" rtlCol="0">
            <a:spAutoFit/>
          </a:bodyPr>
          <a:lstStyle/>
          <a:p>
            <a:endParaRPr lang="en-SG" sz="1500" dirty="0">
              <a:solidFill>
                <a:schemeClr val="accent6"/>
              </a:solidFill>
            </a:endParaRPr>
          </a:p>
        </p:txBody>
      </p:sp>
      <p:grpSp>
        <p:nvGrpSpPr>
          <p:cNvPr id="20" name="Group 19">
            <a:extLst>
              <a:ext uri="{FF2B5EF4-FFF2-40B4-BE49-F238E27FC236}">
                <a16:creationId xmlns:a16="http://schemas.microsoft.com/office/drawing/2014/main" id="{E8C24522-F763-A44E-883C-E6A18B3A3BC9}"/>
              </a:ext>
            </a:extLst>
          </p:cNvPr>
          <p:cNvGrpSpPr/>
          <p:nvPr/>
        </p:nvGrpSpPr>
        <p:grpSpPr>
          <a:xfrm>
            <a:off x="-497310" y="1138519"/>
            <a:ext cx="4310655" cy="4300282"/>
            <a:chOff x="5782302" y="1604210"/>
            <a:chExt cx="4876800" cy="4876800"/>
          </a:xfrm>
        </p:grpSpPr>
        <p:grpSp>
          <p:nvGrpSpPr>
            <p:cNvPr id="21" name="Group 20">
              <a:extLst>
                <a:ext uri="{FF2B5EF4-FFF2-40B4-BE49-F238E27FC236}">
                  <a16:creationId xmlns:a16="http://schemas.microsoft.com/office/drawing/2014/main" id="{878833FF-2A23-8447-87A8-872FFF5FA67F}"/>
                </a:ext>
              </a:extLst>
            </p:cNvPr>
            <p:cNvGrpSpPr/>
            <p:nvPr/>
          </p:nvGrpSpPr>
          <p:grpSpPr>
            <a:xfrm>
              <a:off x="5782302" y="1604210"/>
              <a:ext cx="4876800" cy="4876800"/>
              <a:chOff x="5025249" y="1604210"/>
              <a:chExt cx="4876800" cy="4876800"/>
            </a:xfrm>
          </p:grpSpPr>
          <p:pic>
            <p:nvPicPr>
              <p:cNvPr id="23" name="Picture 16" descr="Smartphone | Free Icon">
                <a:extLst>
                  <a:ext uri="{FF2B5EF4-FFF2-40B4-BE49-F238E27FC236}">
                    <a16:creationId xmlns:a16="http://schemas.microsoft.com/office/drawing/2014/main" id="{48E2CC9E-BC8D-3E4F-B69E-98131C1C77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5249" y="1604210"/>
                <a:ext cx="4876800" cy="48768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E3D97E09-8565-9F44-A94B-B8080F5E0C3F}"/>
                  </a:ext>
                </a:extLst>
              </p:cNvPr>
              <p:cNvPicPr>
                <a:picLocks noChangeAspect="1"/>
              </p:cNvPicPr>
              <p:nvPr/>
            </p:nvPicPr>
            <p:blipFill rotWithShape="1">
              <a:blip r:embed="rId4"/>
              <a:srcRect t="9191" b="39805"/>
              <a:stretch/>
            </p:blipFill>
            <p:spPr>
              <a:xfrm>
                <a:off x="6295169" y="2153607"/>
                <a:ext cx="2336962" cy="2580626"/>
              </a:xfrm>
              <a:prstGeom prst="rect">
                <a:avLst/>
              </a:prstGeom>
            </p:spPr>
          </p:pic>
        </p:grpSp>
        <p:sp>
          <p:nvSpPr>
            <p:cNvPr id="22" name="Rectangle 21">
              <a:extLst>
                <a:ext uri="{FF2B5EF4-FFF2-40B4-BE49-F238E27FC236}">
                  <a16:creationId xmlns:a16="http://schemas.microsoft.com/office/drawing/2014/main" id="{AF0F3E71-3E03-B646-BD8D-6845680C08C6}"/>
                </a:ext>
              </a:extLst>
            </p:cNvPr>
            <p:cNvSpPr/>
            <p:nvPr/>
          </p:nvSpPr>
          <p:spPr>
            <a:xfrm>
              <a:off x="7075657" y="3003151"/>
              <a:ext cx="2300357" cy="4439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25" name="Group 24">
            <a:extLst>
              <a:ext uri="{FF2B5EF4-FFF2-40B4-BE49-F238E27FC236}">
                <a16:creationId xmlns:a16="http://schemas.microsoft.com/office/drawing/2014/main" id="{F2A0DE12-DEB8-0A47-A25A-1E6D9353AB64}"/>
              </a:ext>
            </a:extLst>
          </p:cNvPr>
          <p:cNvGrpSpPr/>
          <p:nvPr/>
        </p:nvGrpSpPr>
        <p:grpSpPr>
          <a:xfrm>
            <a:off x="3203721" y="1105151"/>
            <a:ext cx="5293689" cy="4550872"/>
            <a:chOff x="5970246" y="1873010"/>
            <a:chExt cx="5100754" cy="4372075"/>
          </a:xfrm>
        </p:grpSpPr>
        <p:grpSp>
          <p:nvGrpSpPr>
            <p:cNvPr id="26" name="Group 25">
              <a:extLst>
                <a:ext uri="{FF2B5EF4-FFF2-40B4-BE49-F238E27FC236}">
                  <a16:creationId xmlns:a16="http://schemas.microsoft.com/office/drawing/2014/main" id="{71EB5B9F-FD87-7643-A0B4-57C292880A56}"/>
                </a:ext>
              </a:extLst>
            </p:cNvPr>
            <p:cNvGrpSpPr/>
            <p:nvPr/>
          </p:nvGrpSpPr>
          <p:grpSpPr>
            <a:xfrm>
              <a:off x="5970246" y="1873010"/>
              <a:ext cx="5100754" cy="4372075"/>
              <a:chOff x="5970246" y="1651558"/>
              <a:chExt cx="5100754" cy="4372075"/>
            </a:xfrm>
          </p:grpSpPr>
          <p:pic>
            <p:nvPicPr>
              <p:cNvPr id="30" name="Picture 2" descr="Desktop Svg Png Icon Free Download (#149526) - OnlineWebFonts.COM">
                <a:extLst>
                  <a:ext uri="{FF2B5EF4-FFF2-40B4-BE49-F238E27FC236}">
                    <a16:creationId xmlns:a16="http://schemas.microsoft.com/office/drawing/2014/main" id="{7E8836B2-F0C6-A049-A4E0-1BD2D29CC0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70246" y="1651558"/>
                <a:ext cx="5100754" cy="437207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0">
                <a:extLst>
                  <a:ext uri="{FF2B5EF4-FFF2-40B4-BE49-F238E27FC236}">
                    <a16:creationId xmlns:a16="http://schemas.microsoft.com/office/drawing/2014/main" id="{E50D304A-3C7C-1443-BE32-32E7AC28D566}"/>
                  </a:ext>
                </a:extLst>
              </p:cNvPr>
              <p:cNvPicPr>
                <a:picLocks noChangeAspect="1"/>
              </p:cNvPicPr>
              <p:nvPr/>
            </p:nvPicPr>
            <p:blipFill>
              <a:blip r:embed="rId6"/>
              <a:stretch>
                <a:fillRect/>
              </a:stretch>
            </p:blipFill>
            <p:spPr>
              <a:xfrm>
                <a:off x="6121808" y="1883458"/>
                <a:ext cx="4778680" cy="2876801"/>
              </a:xfrm>
              <a:prstGeom prst="rect">
                <a:avLst/>
              </a:prstGeom>
            </p:spPr>
          </p:pic>
        </p:grpSp>
        <p:sp>
          <p:nvSpPr>
            <p:cNvPr id="27" name="Rectangle 26">
              <a:extLst>
                <a:ext uri="{FF2B5EF4-FFF2-40B4-BE49-F238E27FC236}">
                  <a16:creationId xmlns:a16="http://schemas.microsoft.com/office/drawing/2014/main" id="{44723045-20A9-A249-A1F9-FD62E512EF76}"/>
                </a:ext>
              </a:extLst>
            </p:cNvPr>
            <p:cNvSpPr/>
            <p:nvPr/>
          </p:nvSpPr>
          <p:spPr>
            <a:xfrm>
              <a:off x="8457656" y="3943282"/>
              <a:ext cx="2021234" cy="25984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cxnSp>
        <p:nvCxnSpPr>
          <p:cNvPr id="42" name="Straight Arrow Connector 41">
            <a:extLst>
              <a:ext uri="{FF2B5EF4-FFF2-40B4-BE49-F238E27FC236}">
                <a16:creationId xmlns:a16="http://schemas.microsoft.com/office/drawing/2014/main" id="{2B88FD4F-1AE9-3042-B88B-70B512ED6028}"/>
              </a:ext>
            </a:extLst>
          </p:cNvPr>
          <p:cNvCxnSpPr>
            <a:cxnSpLocks/>
          </p:cNvCxnSpPr>
          <p:nvPr/>
        </p:nvCxnSpPr>
        <p:spPr>
          <a:xfrm>
            <a:off x="2867891" y="2567807"/>
            <a:ext cx="2962592" cy="81278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D3DB38C0-34A8-7743-8244-99DDF15B04C0}"/>
              </a:ext>
            </a:extLst>
          </p:cNvPr>
          <p:cNvSpPr/>
          <p:nvPr/>
        </p:nvSpPr>
        <p:spPr>
          <a:xfrm>
            <a:off x="304778" y="74343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9</a:t>
            </a:r>
          </a:p>
        </p:txBody>
      </p:sp>
      <p:pic>
        <p:nvPicPr>
          <p:cNvPr id="18" name="Picture 17">
            <a:hlinkClick r:id="rId7" action="ppaction://hlinksldjump"/>
            <a:extLst>
              <a:ext uri="{FF2B5EF4-FFF2-40B4-BE49-F238E27FC236}">
                <a16:creationId xmlns:a16="http://schemas.microsoft.com/office/drawing/2014/main" id="{D97FB7FD-19E3-9948-8FE2-3D269CE7CE71}"/>
              </a:ext>
            </a:extLst>
          </p:cNvPr>
          <p:cNvPicPr>
            <a:picLocks noChangeAspect="1"/>
          </p:cNvPicPr>
          <p:nvPr/>
        </p:nvPicPr>
        <p:blipFill>
          <a:blip r:embed="rId8"/>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37322557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Setup your myHR Account &amp; 2FA (For Android Users)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8704613" y="707029"/>
            <a:ext cx="3123957" cy="5764528"/>
          </a:xfrm>
          <a:ln>
            <a:solidFill>
              <a:schemeClr val="bg1">
                <a:lumMod val="50000"/>
              </a:schemeClr>
            </a:solidFill>
          </a:ln>
        </p:spPr>
        <p:txBody>
          <a:bodyPr lIns="108000" tIns="72000" rIns="72000" bIns="72000"/>
          <a:lstStyle/>
          <a:p>
            <a:pPr marL="342900" indent="-342900">
              <a:buFont typeface="+mj-lt"/>
              <a:buAutoNum type="arabicPeriod" startAt="10"/>
            </a:pPr>
            <a:r>
              <a:rPr lang="en-US" dirty="0"/>
              <a:t>The system will also prompt user to set up your Password Reset PIN.</a:t>
            </a:r>
            <a:br>
              <a:rPr lang="en-US" dirty="0"/>
            </a:br>
            <a:br>
              <a:rPr lang="en-US" dirty="0"/>
            </a:br>
            <a:r>
              <a:rPr lang="en-US" dirty="0"/>
              <a:t>Fill in the Password Reset PIN that you want (minimum 6 digits of number) and click “Continue”.</a:t>
            </a:r>
            <a:br>
              <a:rPr lang="en-US" dirty="0"/>
            </a:br>
            <a:br>
              <a:rPr lang="en-US" dirty="0"/>
            </a:br>
            <a:r>
              <a:rPr lang="en-US" dirty="0">
                <a:latin typeface="Arial" panose="020B0604020202020204" pitchFamily="34" charset="0"/>
                <a:ea typeface="Verdana" panose="020B0604030504040204" pitchFamily="34" charset="0"/>
                <a:cs typeface="Arial" panose="020B0604020202020204" pitchFamily="34" charset="0"/>
              </a:rPr>
              <a:t>Optionally, you can click “Set Up Later” if you do not want to set up your Password Reset PIN now. Note that you will still be prompted every time you log on if you are yet to set up your Password Reset PIN.</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8448582"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33" name="TextBox 32">
            <a:extLst>
              <a:ext uri="{FF2B5EF4-FFF2-40B4-BE49-F238E27FC236}">
                <a16:creationId xmlns:a16="http://schemas.microsoft.com/office/drawing/2014/main" id="{D9E65B90-342F-5A41-9A7D-C92C093FF44C}"/>
              </a:ext>
            </a:extLst>
          </p:cNvPr>
          <p:cNvSpPr txBox="1"/>
          <p:nvPr/>
        </p:nvSpPr>
        <p:spPr>
          <a:xfrm>
            <a:off x="4781707" y="462643"/>
            <a:ext cx="4021584" cy="323165"/>
          </a:xfrm>
          <a:prstGeom prst="rect">
            <a:avLst/>
          </a:prstGeom>
          <a:noFill/>
        </p:spPr>
        <p:txBody>
          <a:bodyPr wrap="square" rtlCol="0">
            <a:spAutoFit/>
          </a:bodyPr>
          <a:lstStyle/>
          <a:p>
            <a:endParaRPr lang="en-SG" sz="1500" dirty="0">
              <a:solidFill>
                <a:schemeClr val="accent6"/>
              </a:solidFill>
            </a:endParaRPr>
          </a:p>
        </p:txBody>
      </p:sp>
      <p:grpSp>
        <p:nvGrpSpPr>
          <p:cNvPr id="19" name="Group 18">
            <a:extLst>
              <a:ext uri="{FF2B5EF4-FFF2-40B4-BE49-F238E27FC236}">
                <a16:creationId xmlns:a16="http://schemas.microsoft.com/office/drawing/2014/main" id="{3FB7CAE6-7CDA-3D4F-8ADE-1F2597ADB9A5}"/>
              </a:ext>
            </a:extLst>
          </p:cNvPr>
          <p:cNvGrpSpPr/>
          <p:nvPr/>
        </p:nvGrpSpPr>
        <p:grpSpPr>
          <a:xfrm>
            <a:off x="519543" y="937502"/>
            <a:ext cx="441147" cy="437322"/>
            <a:chOff x="519543" y="937502"/>
            <a:chExt cx="441147" cy="437322"/>
          </a:xfrm>
        </p:grpSpPr>
        <p:sp>
          <p:nvSpPr>
            <p:cNvPr id="28" name="Oval 27">
              <a:extLst>
                <a:ext uri="{FF2B5EF4-FFF2-40B4-BE49-F238E27FC236}">
                  <a16:creationId xmlns:a16="http://schemas.microsoft.com/office/drawing/2014/main" id="{A966AFE7-CE89-CC43-953F-5287BCAF6DC5}"/>
                </a:ext>
              </a:extLst>
            </p:cNvPr>
            <p:cNvSpPr/>
            <p:nvPr/>
          </p:nvSpPr>
          <p:spPr>
            <a:xfrm>
              <a:off x="536620" y="93750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9" name="Rectangle 28">
              <a:extLst>
                <a:ext uri="{FF2B5EF4-FFF2-40B4-BE49-F238E27FC236}">
                  <a16:creationId xmlns:a16="http://schemas.microsoft.com/office/drawing/2014/main" id="{6B805652-BAD2-9D41-9959-A4CAACA2A2F2}"/>
                </a:ext>
              </a:extLst>
            </p:cNvPr>
            <p:cNvSpPr/>
            <p:nvPr/>
          </p:nvSpPr>
          <p:spPr>
            <a:xfrm>
              <a:off x="519543" y="969071"/>
              <a:ext cx="441147" cy="369332"/>
            </a:xfrm>
            <a:prstGeom prst="rect">
              <a:avLst/>
            </a:prstGeom>
          </p:spPr>
          <p:txBody>
            <a:bodyPr wrap="none">
              <a:spAutoFit/>
            </a:bodyPr>
            <a:lstStyle/>
            <a:p>
              <a:pPr lvl="0" algn="ctr" defTabSz="457200">
                <a:defRPr/>
              </a:pPr>
              <a:r>
                <a:rPr lang="en-PH" dirty="0">
                  <a:solidFill>
                    <a:prstClr val="white"/>
                  </a:solidFill>
                  <a:latin typeface="Arial" panose="020B0604020202020204" pitchFamily="34" charset="0"/>
                </a:rPr>
                <a:t>10</a:t>
              </a:r>
            </a:p>
          </p:txBody>
        </p:sp>
      </p:grpSp>
      <p:pic>
        <p:nvPicPr>
          <p:cNvPr id="31" name="Picture 30">
            <a:hlinkClick r:id="rId3" action="ppaction://hlinksldjump"/>
            <a:extLst>
              <a:ext uri="{FF2B5EF4-FFF2-40B4-BE49-F238E27FC236}">
                <a16:creationId xmlns:a16="http://schemas.microsoft.com/office/drawing/2014/main" id="{406CF089-BFB8-A945-B99C-FA1B1DAB726A}"/>
              </a:ext>
            </a:extLst>
          </p:cNvPr>
          <p:cNvPicPr>
            <a:picLocks noChangeAspect="1"/>
          </p:cNvPicPr>
          <p:nvPr/>
        </p:nvPicPr>
        <p:blipFill>
          <a:blip r:embed="rId4"/>
          <a:stretch>
            <a:fillRect/>
          </a:stretch>
        </p:blipFill>
        <p:spPr>
          <a:xfrm>
            <a:off x="11190049" y="170096"/>
            <a:ext cx="431800" cy="431800"/>
          </a:xfrm>
          <a:prstGeom prst="rect">
            <a:avLst/>
          </a:prstGeom>
        </p:spPr>
      </p:pic>
      <p:pic>
        <p:nvPicPr>
          <p:cNvPr id="12" name="Picture 11">
            <a:extLst>
              <a:ext uri="{FF2B5EF4-FFF2-40B4-BE49-F238E27FC236}">
                <a16:creationId xmlns:a16="http://schemas.microsoft.com/office/drawing/2014/main" id="{E9CE396B-B72A-4048-A3A1-E8AF648FD504}"/>
              </a:ext>
            </a:extLst>
          </p:cNvPr>
          <p:cNvPicPr>
            <a:picLocks noChangeAspect="1"/>
          </p:cNvPicPr>
          <p:nvPr/>
        </p:nvPicPr>
        <p:blipFill>
          <a:blip r:embed="rId5"/>
          <a:stretch>
            <a:fillRect/>
          </a:stretch>
        </p:blipFill>
        <p:spPr>
          <a:xfrm>
            <a:off x="1143807" y="1137313"/>
            <a:ext cx="6198222" cy="4760843"/>
          </a:xfrm>
          <a:prstGeom prst="rect">
            <a:avLst/>
          </a:prstGeom>
          <a:effectLst>
            <a:outerShdw blurRad="422787" dist="129758" dir="2700000" algn="tl" rotWithShape="0">
              <a:prstClr val="black">
                <a:alpha val="40000"/>
              </a:prstClr>
            </a:outerShdw>
          </a:effectLst>
        </p:spPr>
      </p:pic>
    </p:spTree>
    <p:extLst>
      <p:ext uri="{BB962C8B-B14F-4D97-AF65-F5344CB8AC3E}">
        <p14:creationId xmlns:p14="http://schemas.microsoft.com/office/powerpoint/2010/main" val="3757852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Setup your myHR Account &amp; 2FA (For Android Users)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8704613" y="707029"/>
            <a:ext cx="3123957" cy="5764528"/>
          </a:xfrm>
          <a:ln>
            <a:solidFill>
              <a:schemeClr val="bg1">
                <a:lumMod val="50000"/>
              </a:schemeClr>
            </a:solidFill>
          </a:ln>
        </p:spPr>
        <p:txBody>
          <a:bodyPr lIns="108000" tIns="72000" rIns="72000" bIns="72000"/>
          <a:lstStyle/>
          <a:p>
            <a:pPr marL="342900" indent="-342900">
              <a:buFont typeface="+mj-lt"/>
              <a:buAutoNum type="arabicPeriod" startAt="11"/>
            </a:pPr>
            <a:r>
              <a:rPr lang="en-US" dirty="0">
                <a:solidFill>
                  <a:schemeClr val="accent6"/>
                </a:solidFill>
              </a:rPr>
              <a:t>You have successfully activated your account/reset the password.</a:t>
            </a:r>
            <a:br>
              <a:rPr lang="en-US" dirty="0">
                <a:solidFill>
                  <a:schemeClr val="accent6"/>
                </a:solidFill>
              </a:rPr>
            </a:br>
            <a:br>
              <a:rPr lang="en-US" dirty="0">
                <a:solidFill>
                  <a:schemeClr val="accent6"/>
                </a:solidFill>
              </a:rPr>
            </a:br>
            <a:endParaRPr lang="en-US" dirty="0">
              <a:solidFill>
                <a:schemeClr val="accent6"/>
              </a:solidFill>
            </a:endParaRPr>
          </a:p>
          <a:p>
            <a:r>
              <a:rPr lang="en-US" dirty="0">
                <a:solidFill>
                  <a:schemeClr val="accent6"/>
                </a:solidFill>
              </a:rPr>
              <a:t>For future logins, use the myHR system URL to login to myHR  (Please see next slide for more details)</a:t>
            </a:r>
            <a:br>
              <a:rPr lang="en-US" dirty="0">
                <a:solidFill>
                  <a:schemeClr val="accent6"/>
                </a:solidFill>
              </a:rPr>
            </a:br>
            <a:br>
              <a:rPr lang="en-US" dirty="0">
                <a:solidFill>
                  <a:schemeClr val="accent6"/>
                </a:solidFill>
              </a:rPr>
            </a:br>
            <a:r>
              <a:rPr lang="en-SG" dirty="0">
                <a:hlinkClick r:id="rId3"/>
              </a:rPr>
              <a:t>https://hcm44.sapmyHR.com/login?company=NUHS#/login</a:t>
            </a:r>
            <a:endParaRPr lang="en-US" dirty="0">
              <a:solidFill>
                <a:schemeClr val="accent6"/>
              </a:solidFill>
            </a:endParaRP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8448582"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33" name="TextBox 32">
            <a:extLst>
              <a:ext uri="{FF2B5EF4-FFF2-40B4-BE49-F238E27FC236}">
                <a16:creationId xmlns:a16="http://schemas.microsoft.com/office/drawing/2014/main" id="{D9E65B90-342F-5A41-9A7D-C92C093FF44C}"/>
              </a:ext>
            </a:extLst>
          </p:cNvPr>
          <p:cNvSpPr txBox="1"/>
          <p:nvPr/>
        </p:nvSpPr>
        <p:spPr>
          <a:xfrm>
            <a:off x="4781707" y="462643"/>
            <a:ext cx="4021584" cy="323165"/>
          </a:xfrm>
          <a:prstGeom prst="rect">
            <a:avLst/>
          </a:prstGeom>
          <a:noFill/>
        </p:spPr>
        <p:txBody>
          <a:bodyPr wrap="square" rtlCol="0">
            <a:spAutoFit/>
          </a:bodyPr>
          <a:lstStyle/>
          <a:p>
            <a:endParaRPr lang="en-SG" sz="1500" dirty="0">
              <a:solidFill>
                <a:schemeClr val="accent6"/>
              </a:solidFill>
            </a:endParaRPr>
          </a:p>
        </p:txBody>
      </p:sp>
      <p:grpSp>
        <p:nvGrpSpPr>
          <p:cNvPr id="19" name="Group 18">
            <a:extLst>
              <a:ext uri="{FF2B5EF4-FFF2-40B4-BE49-F238E27FC236}">
                <a16:creationId xmlns:a16="http://schemas.microsoft.com/office/drawing/2014/main" id="{3FB7CAE6-7CDA-3D4F-8ADE-1F2597ADB9A5}"/>
              </a:ext>
            </a:extLst>
          </p:cNvPr>
          <p:cNvGrpSpPr/>
          <p:nvPr/>
        </p:nvGrpSpPr>
        <p:grpSpPr>
          <a:xfrm>
            <a:off x="528103" y="937502"/>
            <a:ext cx="432587" cy="437322"/>
            <a:chOff x="528103" y="937502"/>
            <a:chExt cx="432587" cy="437322"/>
          </a:xfrm>
        </p:grpSpPr>
        <p:sp>
          <p:nvSpPr>
            <p:cNvPr id="28" name="Oval 27">
              <a:extLst>
                <a:ext uri="{FF2B5EF4-FFF2-40B4-BE49-F238E27FC236}">
                  <a16:creationId xmlns:a16="http://schemas.microsoft.com/office/drawing/2014/main" id="{A966AFE7-CE89-CC43-953F-5287BCAF6DC5}"/>
                </a:ext>
              </a:extLst>
            </p:cNvPr>
            <p:cNvSpPr/>
            <p:nvPr/>
          </p:nvSpPr>
          <p:spPr>
            <a:xfrm>
              <a:off x="536620" y="93750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9" name="Rectangle 28">
              <a:extLst>
                <a:ext uri="{FF2B5EF4-FFF2-40B4-BE49-F238E27FC236}">
                  <a16:creationId xmlns:a16="http://schemas.microsoft.com/office/drawing/2014/main" id="{6B805652-BAD2-9D41-9959-A4CAACA2A2F2}"/>
                </a:ext>
              </a:extLst>
            </p:cNvPr>
            <p:cNvSpPr/>
            <p:nvPr/>
          </p:nvSpPr>
          <p:spPr>
            <a:xfrm>
              <a:off x="528103" y="969071"/>
              <a:ext cx="424027" cy="369332"/>
            </a:xfrm>
            <a:prstGeom prst="rect">
              <a:avLst/>
            </a:prstGeom>
          </p:spPr>
          <p:txBody>
            <a:bodyPr wrap="none">
              <a:spAutoFit/>
            </a:bodyPr>
            <a:lstStyle/>
            <a:p>
              <a:pPr lvl="0" algn="ctr" defTabSz="457200">
                <a:defRPr/>
              </a:pPr>
              <a:r>
                <a:rPr lang="en-PH" dirty="0">
                  <a:solidFill>
                    <a:prstClr val="white"/>
                  </a:solidFill>
                  <a:latin typeface="Arial" panose="020B0604020202020204" pitchFamily="34" charset="0"/>
                </a:rPr>
                <a:t>11</a:t>
              </a:r>
            </a:p>
          </p:txBody>
        </p:sp>
      </p:grpSp>
      <p:pic>
        <p:nvPicPr>
          <p:cNvPr id="11" name="Picture 10">
            <a:hlinkClick r:id="rId4" action="ppaction://hlinksldjump"/>
            <a:extLst>
              <a:ext uri="{FF2B5EF4-FFF2-40B4-BE49-F238E27FC236}">
                <a16:creationId xmlns:a16="http://schemas.microsoft.com/office/drawing/2014/main" id="{889F53AB-55E2-3743-9313-D3E12C640F5A}"/>
              </a:ext>
            </a:extLst>
          </p:cNvPr>
          <p:cNvPicPr>
            <a:picLocks noChangeAspect="1"/>
          </p:cNvPicPr>
          <p:nvPr/>
        </p:nvPicPr>
        <p:blipFill>
          <a:blip r:embed="rId5"/>
          <a:stretch>
            <a:fillRect/>
          </a:stretch>
        </p:blipFill>
        <p:spPr>
          <a:xfrm>
            <a:off x="11190049" y="170096"/>
            <a:ext cx="431800" cy="431800"/>
          </a:xfrm>
          <a:prstGeom prst="rect">
            <a:avLst/>
          </a:prstGeom>
        </p:spPr>
      </p:pic>
      <p:pic>
        <p:nvPicPr>
          <p:cNvPr id="4" name="Picture 3">
            <a:extLst>
              <a:ext uri="{FF2B5EF4-FFF2-40B4-BE49-F238E27FC236}">
                <a16:creationId xmlns:a16="http://schemas.microsoft.com/office/drawing/2014/main" id="{5BF475BB-0AEE-21B4-8595-D136863DF1B0}"/>
              </a:ext>
            </a:extLst>
          </p:cNvPr>
          <p:cNvPicPr>
            <a:picLocks noChangeAspect="1"/>
          </p:cNvPicPr>
          <p:nvPr/>
        </p:nvPicPr>
        <p:blipFill>
          <a:blip r:embed="rId6"/>
          <a:stretch>
            <a:fillRect/>
          </a:stretch>
        </p:blipFill>
        <p:spPr>
          <a:xfrm>
            <a:off x="1231459" y="1132691"/>
            <a:ext cx="6967319" cy="50182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638400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6128-2C3A-4DE9-8A79-99349DD0A058}"/>
              </a:ext>
            </a:extLst>
          </p:cNvPr>
          <p:cNvSpPr>
            <a:spLocks noGrp="1"/>
          </p:cNvSpPr>
          <p:nvPr>
            <p:ph type="title"/>
          </p:nvPr>
        </p:nvSpPr>
        <p:spPr>
          <a:xfrm>
            <a:off x="256031" y="181400"/>
            <a:ext cx="8086303" cy="319343"/>
          </a:xfrm>
        </p:spPr>
        <p:txBody>
          <a:bodyPr/>
          <a:lstStyle/>
          <a:p>
            <a:r>
              <a:rPr lang="en-PH" dirty="0"/>
              <a:t>Setup your myHR Account &amp; 2FA (For Android Users): </a:t>
            </a:r>
            <a:r>
              <a:rPr lang="en-SG" dirty="0"/>
              <a:t>Login to myHR via Browser</a:t>
            </a:r>
          </a:p>
        </p:txBody>
      </p:sp>
      <p:sp>
        <p:nvSpPr>
          <p:cNvPr id="4" name="TextBox 3"/>
          <p:cNvSpPr txBox="1"/>
          <p:nvPr/>
        </p:nvSpPr>
        <p:spPr>
          <a:xfrm>
            <a:off x="162373" y="1126946"/>
            <a:ext cx="11487350" cy="2185214"/>
          </a:xfrm>
          <a:prstGeom prst="rect">
            <a:avLst/>
          </a:prstGeom>
          <a:noFill/>
          <a:ln>
            <a:noFill/>
          </a:ln>
        </p:spPr>
        <p:txBody>
          <a:bodyPr wrap="square" rtlCol="0">
            <a:spAutoFit/>
          </a:bodyPr>
          <a:lstStyle/>
          <a:p>
            <a:pPr marL="342900" indent="-342900">
              <a:buAutoNum type="arabicPeriod"/>
            </a:pPr>
            <a:r>
              <a:rPr lang="en-US" sz="1500" dirty="0"/>
              <a:t>Go to the myHR web-page at </a:t>
            </a:r>
            <a:r>
              <a:rPr lang="en-SG" sz="1600" dirty="0">
                <a:hlinkClick r:id="rId3"/>
              </a:rPr>
              <a:t>https://hcm44.sapmyHR.com/login?company=NUHS#/login</a:t>
            </a:r>
          </a:p>
          <a:p>
            <a:pPr marL="342900" indent="-342900">
              <a:buAutoNum type="arabicPeriod"/>
            </a:pPr>
            <a:endParaRPr lang="en-US" sz="1500" dirty="0"/>
          </a:p>
          <a:p>
            <a:pPr marL="342900" indent="-342900">
              <a:buAutoNum type="arabicPeriod"/>
            </a:pPr>
            <a:r>
              <a:rPr lang="en-US" sz="1500" dirty="0"/>
              <a:t>Enter the username and </a:t>
            </a:r>
            <a:r>
              <a:rPr lang="en-US" sz="1500" b="1" dirty="0"/>
              <a:t>12 characters</a:t>
            </a:r>
            <a:r>
              <a:rPr lang="en-US" sz="1500" dirty="0"/>
              <a:t> password.</a:t>
            </a:r>
          </a:p>
          <a:p>
            <a:pPr marL="342900" indent="-342900">
              <a:buAutoNum type="arabicPeriod"/>
            </a:pPr>
            <a:endParaRPr lang="en-US" sz="1500" dirty="0"/>
          </a:p>
          <a:p>
            <a:pPr marL="342900" indent="-342900">
              <a:buAutoNum type="arabicPeriod"/>
            </a:pPr>
            <a:r>
              <a:rPr lang="en-US" sz="1500" dirty="0"/>
              <a:t>Click on the SAP Authenticator application to generate the 2FA passcode </a:t>
            </a:r>
          </a:p>
          <a:p>
            <a:pPr marL="342900" indent="-342900">
              <a:buAutoNum type="arabicPeriod"/>
            </a:pPr>
            <a:endParaRPr lang="en-US" sz="1500" dirty="0"/>
          </a:p>
          <a:p>
            <a:pPr marL="342900" indent="-342900">
              <a:buFontTx/>
              <a:buAutoNum type="arabicPeriod"/>
            </a:pPr>
            <a:r>
              <a:rPr lang="en-US" sz="1500" dirty="0"/>
              <a:t>Enter the app password (only applicable for those users who kept the App Password setting </a:t>
            </a:r>
            <a:r>
              <a:rPr lang="en-US" sz="1500" b="1" dirty="0"/>
              <a:t>ON )</a:t>
            </a:r>
          </a:p>
          <a:p>
            <a:pPr marL="342900" indent="-342900">
              <a:buAutoNum type="arabicPeriod"/>
            </a:pPr>
            <a:endParaRPr lang="en-US" sz="1500" dirty="0"/>
          </a:p>
          <a:p>
            <a:pPr marL="342900" indent="-342900">
              <a:buAutoNum type="arabicPeriod"/>
            </a:pPr>
            <a:r>
              <a:rPr lang="en-US" sz="1500" dirty="0"/>
              <a:t>Enter the </a:t>
            </a:r>
            <a:r>
              <a:rPr lang="en-US" sz="1500" b="1" dirty="0"/>
              <a:t>6</a:t>
            </a:r>
            <a:r>
              <a:rPr lang="en-US" sz="1500" dirty="0"/>
              <a:t> digit passcode in the second screen and click “Continue” to login to myHR. </a:t>
            </a:r>
            <a:endParaRPr lang="en-US" sz="1500" b="1" dirty="0"/>
          </a:p>
        </p:txBody>
      </p:sp>
      <p:pic>
        <p:nvPicPr>
          <p:cNvPr id="6" name="Picture 5">
            <a:extLst>
              <a:ext uri="{FF2B5EF4-FFF2-40B4-BE49-F238E27FC236}">
                <a16:creationId xmlns:a16="http://schemas.microsoft.com/office/drawing/2014/main" id="{5209B473-8733-4CE3-832D-6220EAB95805}"/>
              </a:ext>
            </a:extLst>
          </p:cNvPr>
          <p:cNvPicPr>
            <a:picLocks noChangeAspect="1"/>
          </p:cNvPicPr>
          <p:nvPr/>
        </p:nvPicPr>
        <p:blipFill>
          <a:blip r:embed="rId4"/>
          <a:stretch>
            <a:fillRect/>
          </a:stretch>
        </p:blipFill>
        <p:spPr>
          <a:xfrm>
            <a:off x="7796330" y="3459154"/>
            <a:ext cx="4202947" cy="2099906"/>
          </a:xfrm>
          <a:prstGeom prst="rect">
            <a:avLst/>
          </a:prstGeom>
          <a:ln>
            <a:noFill/>
          </a:ln>
          <a:effectLst>
            <a:outerShdw blurRad="292100" dist="139700" dir="2700000" algn="tl" rotWithShape="0">
              <a:srgbClr val="333333">
                <a:alpha val="65000"/>
              </a:srgbClr>
            </a:outerShdw>
          </a:effectLst>
        </p:spPr>
      </p:pic>
      <p:grpSp>
        <p:nvGrpSpPr>
          <p:cNvPr id="10" name="Group 9">
            <a:extLst>
              <a:ext uri="{FF2B5EF4-FFF2-40B4-BE49-F238E27FC236}">
                <a16:creationId xmlns:a16="http://schemas.microsoft.com/office/drawing/2014/main" id="{0AEFD7A8-274F-4140-A786-8892192DDC41}"/>
              </a:ext>
            </a:extLst>
          </p:cNvPr>
          <p:cNvGrpSpPr/>
          <p:nvPr/>
        </p:nvGrpSpPr>
        <p:grpSpPr>
          <a:xfrm>
            <a:off x="4841308" y="3429000"/>
            <a:ext cx="2688545" cy="2961137"/>
            <a:chOff x="5782302" y="1604210"/>
            <a:chExt cx="4876800" cy="4876800"/>
          </a:xfrm>
        </p:grpSpPr>
        <p:grpSp>
          <p:nvGrpSpPr>
            <p:cNvPr id="11" name="Group 10">
              <a:extLst>
                <a:ext uri="{FF2B5EF4-FFF2-40B4-BE49-F238E27FC236}">
                  <a16:creationId xmlns:a16="http://schemas.microsoft.com/office/drawing/2014/main" id="{F37855EF-7D8E-4D48-9EEA-0CCE0BD22AC3}"/>
                </a:ext>
              </a:extLst>
            </p:cNvPr>
            <p:cNvGrpSpPr/>
            <p:nvPr/>
          </p:nvGrpSpPr>
          <p:grpSpPr>
            <a:xfrm>
              <a:off x="5782302" y="1604210"/>
              <a:ext cx="4876800" cy="4876800"/>
              <a:chOff x="5025249" y="1604210"/>
              <a:chExt cx="4876800" cy="4876800"/>
            </a:xfrm>
          </p:grpSpPr>
          <p:pic>
            <p:nvPicPr>
              <p:cNvPr id="13" name="Picture 16" descr="Smartphone | Free Icon">
                <a:extLst>
                  <a:ext uri="{FF2B5EF4-FFF2-40B4-BE49-F238E27FC236}">
                    <a16:creationId xmlns:a16="http://schemas.microsoft.com/office/drawing/2014/main" id="{60C943D2-DF3C-448D-BE89-00E80DFBF0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5249" y="1604210"/>
                <a:ext cx="4876800" cy="48768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7A2CD1B-B279-445A-8FCE-6AFB8ECD8EAB}"/>
                  </a:ext>
                </a:extLst>
              </p:cNvPr>
              <p:cNvPicPr>
                <a:picLocks noChangeAspect="1"/>
              </p:cNvPicPr>
              <p:nvPr/>
            </p:nvPicPr>
            <p:blipFill rotWithShape="1">
              <a:blip r:embed="rId6"/>
              <a:srcRect t="9191" b="39805"/>
              <a:stretch/>
            </p:blipFill>
            <p:spPr>
              <a:xfrm>
                <a:off x="6295169" y="2153607"/>
                <a:ext cx="2336962" cy="2580626"/>
              </a:xfrm>
              <a:prstGeom prst="rect">
                <a:avLst/>
              </a:prstGeom>
            </p:spPr>
          </p:pic>
        </p:grpSp>
        <p:sp>
          <p:nvSpPr>
            <p:cNvPr id="12" name="Rectangle 11">
              <a:extLst>
                <a:ext uri="{FF2B5EF4-FFF2-40B4-BE49-F238E27FC236}">
                  <a16:creationId xmlns:a16="http://schemas.microsoft.com/office/drawing/2014/main" id="{97B72C02-D150-4429-AA40-259943F567B4}"/>
                </a:ext>
              </a:extLst>
            </p:cNvPr>
            <p:cNvSpPr/>
            <p:nvPr/>
          </p:nvSpPr>
          <p:spPr>
            <a:xfrm>
              <a:off x="7075657" y="3003151"/>
              <a:ext cx="2300357" cy="4439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8" name="Right Arrow 7"/>
          <p:cNvSpPr/>
          <p:nvPr/>
        </p:nvSpPr>
        <p:spPr>
          <a:xfrm>
            <a:off x="4600993" y="4079608"/>
            <a:ext cx="480630" cy="897165"/>
          </a:xfrm>
          <a:prstGeom prst="right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a:off x="7346706" y="4079608"/>
            <a:ext cx="449624" cy="897165"/>
          </a:xfrm>
          <a:prstGeom prst="rightArrow">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7076DCC-E0CB-43E5-BD53-23003BA1B7F1}"/>
              </a:ext>
            </a:extLst>
          </p:cNvPr>
          <p:cNvPicPr>
            <a:picLocks noChangeAspect="1"/>
          </p:cNvPicPr>
          <p:nvPr/>
        </p:nvPicPr>
        <p:blipFill rotWithShape="1">
          <a:blip r:embed="rId7"/>
          <a:srcRect t="2962"/>
          <a:stretch/>
        </p:blipFill>
        <p:spPr>
          <a:xfrm>
            <a:off x="149516" y="3543260"/>
            <a:ext cx="4445018" cy="2867026"/>
          </a:xfrm>
          <a:prstGeom prst="rect">
            <a:avLst/>
          </a:prstGeom>
          <a:ln>
            <a:noFill/>
          </a:ln>
          <a:effectLst>
            <a:outerShdw blurRad="292100" dist="139700" dir="2700000" algn="tl" rotWithShape="0">
              <a:srgbClr val="333333">
                <a:alpha val="65000"/>
              </a:srgbClr>
            </a:outerShdw>
          </a:effectLst>
        </p:spPr>
      </p:pic>
      <p:pic>
        <p:nvPicPr>
          <p:cNvPr id="16" name="Picture 15">
            <a:hlinkClick r:id="rId8" action="ppaction://hlinksldjump"/>
            <a:extLst>
              <a:ext uri="{FF2B5EF4-FFF2-40B4-BE49-F238E27FC236}">
                <a16:creationId xmlns:a16="http://schemas.microsoft.com/office/drawing/2014/main" id="{B16B43E4-DE7B-7544-91CF-61A51C89A0F4}"/>
              </a:ext>
            </a:extLst>
          </p:cNvPr>
          <p:cNvPicPr>
            <a:picLocks noChangeAspect="1"/>
          </p:cNvPicPr>
          <p:nvPr/>
        </p:nvPicPr>
        <p:blipFill>
          <a:blip r:embed="rId9"/>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7699427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B31EF-D8CD-4E91-B45F-F57A6FF0EC88}"/>
              </a:ext>
            </a:extLst>
          </p:cNvPr>
          <p:cNvSpPr>
            <a:spLocks noGrp="1"/>
          </p:cNvSpPr>
          <p:nvPr>
            <p:ph type="title"/>
          </p:nvPr>
        </p:nvSpPr>
        <p:spPr>
          <a:xfrm>
            <a:off x="256031" y="181400"/>
            <a:ext cx="9728797" cy="319343"/>
          </a:xfrm>
        </p:spPr>
        <p:txBody>
          <a:bodyPr/>
          <a:lstStyle/>
          <a:p>
            <a:r>
              <a:rPr lang="en-PH" dirty="0"/>
              <a:t>Setup your myHR Account &amp; 2FA (For Android Users): </a:t>
            </a:r>
            <a:r>
              <a:rPr lang="en-SG" dirty="0"/>
              <a:t>Resetting password settings for SAP Authenticator App</a:t>
            </a:r>
          </a:p>
        </p:txBody>
      </p:sp>
      <p:sp>
        <p:nvSpPr>
          <p:cNvPr id="19" name="TextBox 18">
            <a:extLst>
              <a:ext uri="{FF2B5EF4-FFF2-40B4-BE49-F238E27FC236}">
                <a16:creationId xmlns:a16="http://schemas.microsoft.com/office/drawing/2014/main" id="{82948646-F2DC-4522-B8A0-53739610DA29}"/>
              </a:ext>
            </a:extLst>
          </p:cNvPr>
          <p:cNvSpPr txBox="1"/>
          <p:nvPr/>
        </p:nvSpPr>
        <p:spPr>
          <a:xfrm>
            <a:off x="256030" y="1276283"/>
            <a:ext cx="10183369" cy="323165"/>
          </a:xfrm>
          <a:prstGeom prst="rect">
            <a:avLst/>
          </a:prstGeom>
          <a:noFill/>
        </p:spPr>
        <p:txBody>
          <a:bodyPr wrap="square" rtlCol="0">
            <a:spAutoFit/>
          </a:bodyPr>
          <a:lstStyle/>
          <a:p>
            <a:r>
              <a:rPr lang="en-US" sz="1500" dirty="0">
                <a:solidFill>
                  <a:schemeClr val="accent6"/>
                </a:solidFill>
              </a:rPr>
              <a:t>Click on the icon at the top left corner-&gt; Settings-&gt; Password Settings.</a:t>
            </a:r>
          </a:p>
        </p:txBody>
      </p:sp>
      <p:sp>
        <p:nvSpPr>
          <p:cNvPr id="28" name="TextBox 27">
            <a:extLst>
              <a:ext uri="{FF2B5EF4-FFF2-40B4-BE49-F238E27FC236}">
                <a16:creationId xmlns:a16="http://schemas.microsoft.com/office/drawing/2014/main" id="{4285D3CC-8B7A-42F3-B214-6DB6F57F6FBD}"/>
              </a:ext>
            </a:extLst>
          </p:cNvPr>
          <p:cNvSpPr txBox="1"/>
          <p:nvPr/>
        </p:nvSpPr>
        <p:spPr>
          <a:xfrm>
            <a:off x="5105031" y="1175130"/>
            <a:ext cx="4021584" cy="323165"/>
          </a:xfrm>
          <a:prstGeom prst="rect">
            <a:avLst/>
          </a:prstGeom>
          <a:noFill/>
        </p:spPr>
        <p:txBody>
          <a:bodyPr wrap="square" rtlCol="0">
            <a:spAutoFit/>
          </a:bodyPr>
          <a:lstStyle/>
          <a:p>
            <a:endParaRPr lang="en-SG" sz="1500" dirty="0">
              <a:solidFill>
                <a:schemeClr val="accent6"/>
              </a:solidFill>
            </a:endParaRPr>
          </a:p>
        </p:txBody>
      </p:sp>
      <p:pic>
        <p:nvPicPr>
          <p:cNvPr id="4" name="Picture 3" descr="A screenshot of a cell phone&#10;&#10;Description automatically generated">
            <a:extLst>
              <a:ext uri="{FF2B5EF4-FFF2-40B4-BE49-F238E27FC236}">
                <a16:creationId xmlns:a16="http://schemas.microsoft.com/office/drawing/2014/main" id="{6A19238D-66AE-44C2-85FB-C6EE8F5CC5B1}"/>
              </a:ext>
            </a:extLst>
          </p:cNvPr>
          <p:cNvPicPr>
            <a:picLocks noChangeAspect="1"/>
          </p:cNvPicPr>
          <p:nvPr/>
        </p:nvPicPr>
        <p:blipFill rotWithShape="1">
          <a:blip r:embed="rId2"/>
          <a:srcRect b="67663"/>
          <a:stretch/>
        </p:blipFill>
        <p:spPr>
          <a:xfrm>
            <a:off x="256030" y="1802253"/>
            <a:ext cx="3301534" cy="2253870"/>
          </a:xfrm>
          <a:prstGeom prst="rect">
            <a:avLst/>
          </a:prstGeom>
          <a:ln>
            <a:noFill/>
          </a:ln>
          <a:effectLst>
            <a:outerShdw blurRad="292100" dist="139700" dir="2700000" algn="tl" rotWithShape="0">
              <a:srgbClr val="333333">
                <a:alpha val="65000"/>
              </a:srgbClr>
            </a:outerShdw>
          </a:effectLst>
        </p:spPr>
      </p:pic>
      <p:pic>
        <p:nvPicPr>
          <p:cNvPr id="6" name="Picture 5" descr="A screenshot of a cell phone&#10;&#10;Description automatically generated">
            <a:extLst>
              <a:ext uri="{FF2B5EF4-FFF2-40B4-BE49-F238E27FC236}">
                <a16:creationId xmlns:a16="http://schemas.microsoft.com/office/drawing/2014/main" id="{3CCB14EE-4DE5-426B-8E6C-F16FF0EE3437}"/>
              </a:ext>
            </a:extLst>
          </p:cNvPr>
          <p:cNvPicPr>
            <a:picLocks noChangeAspect="1"/>
          </p:cNvPicPr>
          <p:nvPr/>
        </p:nvPicPr>
        <p:blipFill rotWithShape="1">
          <a:blip r:embed="rId3"/>
          <a:srcRect b="70728"/>
          <a:stretch/>
        </p:blipFill>
        <p:spPr>
          <a:xfrm>
            <a:off x="4088179" y="2048647"/>
            <a:ext cx="3248526" cy="2007476"/>
          </a:xfrm>
          <a:prstGeom prst="rect">
            <a:avLst/>
          </a:prstGeom>
          <a:ln>
            <a:noFill/>
          </a:ln>
          <a:effectLst>
            <a:outerShdw blurRad="292100" dist="139700" dir="2700000" algn="tl" rotWithShape="0">
              <a:srgbClr val="333333">
                <a:alpha val="65000"/>
              </a:srgbClr>
            </a:outerShdw>
          </a:effectLst>
        </p:spPr>
      </p:pic>
      <p:pic>
        <p:nvPicPr>
          <p:cNvPr id="8" name="Picture 7" descr="A screenshot of a cell phone&#10;&#10;Description automatically generated">
            <a:extLst>
              <a:ext uri="{FF2B5EF4-FFF2-40B4-BE49-F238E27FC236}">
                <a16:creationId xmlns:a16="http://schemas.microsoft.com/office/drawing/2014/main" id="{B634293E-1CE3-4F85-9A99-C3EDDE170443}"/>
              </a:ext>
            </a:extLst>
          </p:cNvPr>
          <p:cNvPicPr>
            <a:picLocks noChangeAspect="1"/>
          </p:cNvPicPr>
          <p:nvPr/>
        </p:nvPicPr>
        <p:blipFill rotWithShape="1">
          <a:blip r:embed="rId4"/>
          <a:srcRect b="41303"/>
          <a:stretch/>
        </p:blipFill>
        <p:spPr>
          <a:xfrm>
            <a:off x="7993762" y="1802253"/>
            <a:ext cx="3248526" cy="4025462"/>
          </a:xfrm>
          <a:prstGeom prst="rect">
            <a:avLst/>
          </a:prstGeom>
          <a:ln>
            <a:noFill/>
          </a:ln>
          <a:effectLst>
            <a:outerShdw blurRad="292100" dist="139700" dir="2700000" algn="tl" rotWithShape="0">
              <a:srgbClr val="333333">
                <a:alpha val="65000"/>
              </a:srgbClr>
            </a:outerShdw>
          </a:effectLst>
        </p:spPr>
      </p:pic>
      <p:sp>
        <p:nvSpPr>
          <p:cNvPr id="10" name="Arrow: Right 9">
            <a:extLst>
              <a:ext uri="{FF2B5EF4-FFF2-40B4-BE49-F238E27FC236}">
                <a16:creationId xmlns:a16="http://schemas.microsoft.com/office/drawing/2014/main" id="{D0783D5D-45B8-4688-A8C5-6DEFBA8DEFF4}"/>
              </a:ext>
            </a:extLst>
          </p:cNvPr>
          <p:cNvSpPr/>
          <p:nvPr/>
        </p:nvSpPr>
        <p:spPr>
          <a:xfrm>
            <a:off x="3651814" y="2570522"/>
            <a:ext cx="342115" cy="1314808"/>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row: Right 13">
            <a:extLst>
              <a:ext uri="{FF2B5EF4-FFF2-40B4-BE49-F238E27FC236}">
                <a16:creationId xmlns:a16="http://schemas.microsoft.com/office/drawing/2014/main" id="{DD8B6C1D-50A3-4449-B5AE-FF26FDF44322}"/>
              </a:ext>
            </a:extLst>
          </p:cNvPr>
          <p:cNvSpPr/>
          <p:nvPr/>
        </p:nvSpPr>
        <p:spPr>
          <a:xfrm>
            <a:off x="7403845" y="2570522"/>
            <a:ext cx="342115" cy="1314808"/>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hlinkClick r:id="rId5" action="ppaction://hlinksldjump"/>
            <a:extLst>
              <a:ext uri="{FF2B5EF4-FFF2-40B4-BE49-F238E27FC236}">
                <a16:creationId xmlns:a16="http://schemas.microsoft.com/office/drawing/2014/main" id="{FCB831AF-01B0-C94B-9319-9D24AFA4A00A}"/>
              </a:ext>
            </a:extLst>
          </p:cNvPr>
          <p:cNvPicPr>
            <a:picLocks noChangeAspect="1"/>
          </p:cNvPicPr>
          <p:nvPr/>
        </p:nvPicPr>
        <p:blipFill>
          <a:blip r:embed="rId6"/>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22089553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B31EF-D8CD-4E91-B45F-F57A6FF0EC88}"/>
              </a:ext>
            </a:extLst>
          </p:cNvPr>
          <p:cNvSpPr>
            <a:spLocks noGrp="1"/>
          </p:cNvSpPr>
          <p:nvPr>
            <p:ph type="title"/>
          </p:nvPr>
        </p:nvSpPr>
        <p:spPr>
          <a:xfrm>
            <a:off x="256031" y="181400"/>
            <a:ext cx="9728797" cy="319343"/>
          </a:xfrm>
        </p:spPr>
        <p:txBody>
          <a:bodyPr/>
          <a:lstStyle/>
          <a:p>
            <a:r>
              <a:rPr lang="en-PH" dirty="0"/>
              <a:t>Setup your myHR Account &amp; 2FA (For Android Users): </a:t>
            </a:r>
            <a:r>
              <a:rPr lang="en-SG" dirty="0"/>
              <a:t>Adding additional OTP to SAP Authenticator App</a:t>
            </a:r>
          </a:p>
        </p:txBody>
      </p:sp>
      <p:sp>
        <p:nvSpPr>
          <p:cNvPr id="19" name="TextBox 18">
            <a:extLst>
              <a:ext uri="{FF2B5EF4-FFF2-40B4-BE49-F238E27FC236}">
                <a16:creationId xmlns:a16="http://schemas.microsoft.com/office/drawing/2014/main" id="{82948646-F2DC-4522-B8A0-53739610DA29}"/>
              </a:ext>
            </a:extLst>
          </p:cNvPr>
          <p:cNvSpPr txBox="1"/>
          <p:nvPr/>
        </p:nvSpPr>
        <p:spPr>
          <a:xfrm>
            <a:off x="256030" y="1049993"/>
            <a:ext cx="10183369" cy="323165"/>
          </a:xfrm>
          <a:prstGeom prst="rect">
            <a:avLst/>
          </a:prstGeom>
          <a:noFill/>
        </p:spPr>
        <p:txBody>
          <a:bodyPr wrap="square" rtlCol="0">
            <a:spAutoFit/>
          </a:bodyPr>
          <a:lstStyle/>
          <a:p>
            <a:r>
              <a:rPr lang="en-US" sz="1500" dirty="0">
                <a:solidFill>
                  <a:schemeClr val="accent6"/>
                </a:solidFill>
              </a:rPr>
              <a:t>Click on the icon at the top right corner-&gt; Add, to add an account</a:t>
            </a:r>
          </a:p>
        </p:txBody>
      </p:sp>
      <p:sp>
        <p:nvSpPr>
          <p:cNvPr id="28" name="TextBox 27">
            <a:extLst>
              <a:ext uri="{FF2B5EF4-FFF2-40B4-BE49-F238E27FC236}">
                <a16:creationId xmlns:a16="http://schemas.microsoft.com/office/drawing/2014/main" id="{4285D3CC-8B7A-42F3-B214-6DB6F57F6FBD}"/>
              </a:ext>
            </a:extLst>
          </p:cNvPr>
          <p:cNvSpPr txBox="1"/>
          <p:nvPr/>
        </p:nvSpPr>
        <p:spPr>
          <a:xfrm>
            <a:off x="5105031" y="1175130"/>
            <a:ext cx="4021584" cy="323165"/>
          </a:xfrm>
          <a:prstGeom prst="rect">
            <a:avLst/>
          </a:prstGeom>
          <a:noFill/>
        </p:spPr>
        <p:txBody>
          <a:bodyPr wrap="square" rtlCol="0">
            <a:spAutoFit/>
          </a:bodyPr>
          <a:lstStyle/>
          <a:p>
            <a:endParaRPr lang="en-SG" sz="1500" dirty="0">
              <a:solidFill>
                <a:schemeClr val="accent6"/>
              </a:solidFill>
            </a:endParaRPr>
          </a:p>
        </p:txBody>
      </p:sp>
      <p:sp>
        <p:nvSpPr>
          <p:cNvPr id="10" name="Arrow: Right 9">
            <a:extLst>
              <a:ext uri="{FF2B5EF4-FFF2-40B4-BE49-F238E27FC236}">
                <a16:creationId xmlns:a16="http://schemas.microsoft.com/office/drawing/2014/main" id="{D0783D5D-45B8-4688-A8C5-6DEFBA8DEFF4}"/>
              </a:ext>
            </a:extLst>
          </p:cNvPr>
          <p:cNvSpPr/>
          <p:nvPr/>
        </p:nvSpPr>
        <p:spPr>
          <a:xfrm>
            <a:off x="3750134" y="2344232"/>
            <a:ext cx="342115" cy="1314808"/>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row: Right 13">
            <a:extLst>
              <a:ext uri="{FF2B5EF4-FFF2-40B4-BE49-F238E27FC236}">
                <a16:creationId xmlns:a16="http://schemas.microsoft.com/office/drawing/2014/main" id="{DD8B6C1D-50A3-4449-B5AE-FF26FDF44322}"/>
              </a:ext>
            </a:extLst>
          </p:cNvPr>
          <p:cNvSpPr/>
          <p:nvPr/>
        </p:nvSpPr>
        <p:spPr>
          <a:xfrm>
            <a:off x="7659478" y="2344232"/>
            <a:ext cx="342115" cy="1314808"/>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87AAD0DF-2818-49F1-9AAC-2A1683F601E7}"/>
              </a:ext>
            </a:extLst>
          </p:cNvPr>
          <p:cNvPicPr>
            <a:picLocks noChangeAspect="1"/>
          </p:cNvPicPr>
          <p:nvPr/>
        </p:nvPicPr>
        <p:blipFill>
          <a:blip r:embed="rId2"/>
          <a:stretch>
            <a:fillRect/>
          </a:stretch>
        </p:blipFill>
        <p:spPr>
          <a:xfrm>
            <a:off x="392403" y="1737546"/>
            <a:ext cx="3157297" cy="2399546"/>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7456C94C-EDFF-4486-8552-C5C672E93588}"/>
              </a:ext>
            </a:extLst>
          </p:cNvPr>
          <p:cNvPicPr>
            <a:picLocks noChangeAspect="1"/>
          </p:cNvPicPr>
          <p:nvPr/>
        </p:nvPicPr>
        <p:blipFill>
          <a:blip r:embed="rId3"/>
          <a:stretch>
            <a:fillRect/>
          </a:stretch>
        </p:blipFill>
        <p:spPr>
          <a:xfrm>
            <a:off x="4267719" y="1737545"/>
            <a:ext cx="3157297" cy="2829811"/>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27ECDCAB-1A5D-41FB-9C92-E77C438EDACB}"/>
              </a:ext>
            </a:extLst>
          </p:cNvPr>
          <p:cNvPicPr>
            <a:picLocks noChangeAspect="1"/>
          </p:cNvPicPr>
          <p:nvPr/>
        </p:nvPicPr>
        <p:blipFill>
          <a:blip r:embed="rId4"/>
          <a:stretch>
            <a:fillRect/>
          </a:stretch>
        </p:blipFill>
        <p:spPr>
          <a:xfrm>
            <a:off x="8262328" y="1712139"/>
            <a:ext cx="3121941" cy="4410892"/>
          </a:xfrm>
          <a:prstGeom prst="rect">
            <a:avLst/>
          </a:prstGeom>
          <a:ln>
            <a:noFill/>
          </a:ln>
          <a:effectLst>
            <a:outerShdw blurRad="292100" dist="139700" dir="2700000" algn="tl" rotWithShape="0">
              <a:srgbClr val="333333">
                <a:alpha val="65000"/>
              </a:srgbClr>
            </a:outerShdw>
          </a:effectLst>
        </p:spPr>
      </p:pic>
      <p:sp>
        <p:nvSpPr>
          <p:cNvPr id="13" name="Rectangle 12">
            <a:extLst>
              <a:ext uri="{FF2B5EF4-FFF2-40B4-BE49-F238E27FC236}">
                <a16:creationId xmlns:a16="http://schemas.microsoft.com/office/drawing/2014/main" id="{C511F49F-6CB6-4423-8C27-E4E0E2A8F101}"/>
              </a:ext>
            </a:extLst>
          </p:cNvPr>
          <p:cNvSpPr/>
          <p:nvPr/>
        </p:nvSpPr>
        <p:spPr>
          <a:xfrm>
            <a:off x="3015319" y="1993396"/>
            <a:ext cx="500353" cy="53311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 name="Rectangle 14">
            <a:extLst>
              <a:ext uri="{FF2B5EF4-FFF2-40B4-BE49-F238E27FC236}">
                <a16:creationId xmlns:a16="http://schemas.microsoft.com/office/drawing/2014/main" id="{95310E3F-5A9D-4BC3-8363-A21D90711D64}"/>
              </a:ext>
            </a:extLst>
          </p:cNvPr>
          <p:cNvSpPr/>
          <p:nvPr/>
        </p:nvSpPr>
        <p:spPr>
          <a:xfrm>
            <a:off x="4765010" y="2667769"/>
            <a:ext cx="1268170" cy="3231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pic>
        <p:nvPicPr>
          <p:cNvPr id="12" name="Picture 11">
            <a:hlinkClick r:id="rId5" action="ppaction://hlinksldjump"/>
            <a:extLst>
              <a:ext uri="{FF2B5EF4-FFF2-40B4-BE49-F238E27FC236}">
                <a16:creationId xmlns:a16="http://schemas.microsoft.com/office/drawing/2014/main" id="{001A22AB-8AF8-764A-B357-250F193CDC27}"/>
              </a:ext>
            </a:extLst>
          </p:cNvPr>
          <p:cNvPicPr>
            <a:picLocks noChangeAspect="1"/>
          </p:cNvPicPr>
          <p:nvPr/>
        </p:nvPicPr>
        <p:blipFill>
          <a:blip r:embed="rId6"/>
          <a:stretch>
            <a:fillRect/>
          </a:stretch>
        </p:blipFill>
        <p:spPr>
          <a:xfrm>
            <a:off x="11190049" y="170096"/>
            <a:ext cx="431800" cy="431800"/>
          </a:xfrm>
          <a:prstGeom prst="rect">
            <a:avLst/>
          </a:prstGeom>
        </p:spPr>
      </p:pic>
      <p:pic>
        <p:nvPicPr>
          <p:cNvPr id="16" name="Picture 15">
            <a:extLst>
              <a:ext uri="{FF2B5EF4-FFF2-40B4-BE49-F238E27FC236}">
                <a16:creationId xmlns:a16="http://schemas.microsoft.com/office/drawing/2014/main" id="{9ACCEA72-63BA-2C4F-84F6-89FB8E4EFE7D}"/>
              </a:ext>
            </a:extLst>
          </p:cNvPr>
          <p:cNvPicPr>
            <a:picLocks noChangeAspect="1"/>
          </p:cNvPicPr>
          <p:nvPr/>
        </p:nvPicPr>
        <p:blipFill rotWithShape="1">
          <a:blip r:embed="rId7">
            <a:extLst>
              <a:ext uri="{BEBA8EAE-BF5A-486C-A8C5-ECC9F3942E4B}">
                <a14:imgProps xmlns:a14="http://schemas.microsoft.com/office/drawing/2010/main">
                  <a14:imgLayer r:embed="rId8">
                    <a14:imgEffect>
                      <a14:artisticBlur/>
                    </a14:imgEffect>
                  </a14:imgLayer>
                </a14:imgProps>
              </a:ext>
            </a:extLst>
          </a:blip>
          <a:srcRect t="37394"/>
          <a:stretch/>
        </p:blipFill>
        <p:spPr>
          <a:xfrm>
            <a:off x="417368" y="2595149"/>
            <a:ext cx="3013040" cy="1433605"/>
          </a:xfrm>
          <a:prstGeom prst="rect">
            <a:avLst/>
          </a:prstGeom>
          <a:ln>
            <a:noFill/>
          </a:ln>
        </p:spPr>
      </p:pic>
    </p:spTree>
    <p:extLst>
      <p:ext uri="{BB962C8B-B14F-4D97-AF65-F5344CB8AC3E}">
        <p14:creationId xmlns:p14="http://schemas.microsoft.com/office/powerpoint/2010/main" val="38191096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4C6D-5A18-4967-9532-149F1128B451}"/>
              </a:ext>
            </a:extLst>
          </p:cNvPr>
          <p:cNvSpPr>
            <a:spLocks noGrp="1"/>
          </p:cNvSpPr>
          <p:nvPr>
            <p:ph type="title"/>
          </p:nvPr>
        </p:nvSpPr>
        <p:spPr/>
        <p:txBody>
          <a:bodyPr/>
          <a:lstStyle/>
          <a:p>
            <a:r>
              <a:rPr lang="en-US" dirty="0"/>
              <a:t>Login to myHR Mobile App</a:t>
            </a:r>
            <a:endParaRPr lang="en-SG" dirty="0"/>
          </a:p>
        </p:txBody>
      </p:sp>
      <p:pic>
        <p:nvPicPr>
          <p:cNvPr id="4" name="Picture 3">
            <a:hlinkClick r:id="rId2" action="ppaction://hlinksldjump"/>
            <a:extLst>
              <a:ext uri="{FF2B5EF4-FFF2-40B4-BE49-F238E27FC236}">
                <a16:creationId xmlns:a16="http://schemas.microsoft.com/office/drawing/2014/main" id="{4558ADBA-22AA-3A4C-8AB2-237EB5289EE1}"/>
              </a:ext>
            </a:extLst>
          </p:cNvPr>
          <p:cNvPicPr>
            <a:picLocks noChangeAspect="1"/>
          </p:cNvPicPr>
          <p:nvPr/>
        </p:nvPicPr>
        <p:blipFill>
          <a:blip r:embed="rId3"/>
          <a:stretch>
            <a:fillRect/>
          </a:stretch>
        </p:blipFill>
        <p:spPr>
          <a:xfrm>
            <a:off x="11190049" y="170096"/>
            <a:ext cx="431800" cy="431800"/>
          </a:xfrm>
          <a:prstGeom prst="rect">
            <a:avLst/>
          </a:prstGeom>
        </p:spPr>
      </p:pic>
      <p:sp>
        <p:nvSpPr>
          <p:cNvPr id="5" name="TextBox 4">
            <a:extLst>
              <a:ext uri="{FF2B5EF4-FFF2-40B4-BE49-F238E27FC236}">
                <a16:creationId xmlns:a16="http://schemas.microsoft.com/office/drawing/2014/main" id="{BFEDB8DB-CB79-40A9-B966-CCE6AA93C18C}"/>
              </a:ext>
            </a:extLst>
          </p:cNvPr>
          <p:cNvSpPr txBox="1"/>
          <p:nvPr/>
        </p:nvSpPr>
        <p:spPr>
          <a:xfrm>
            <a:off x="7179563" y="3821539"/>
            <a:ext cx="3586480" cy="923330"/>
          </a:xfrm>
          <a:prstGeom prst="rect">
            <a:avLst/>
          </a:prstGeom>
          <a:noFill/>
        </p:spPr>
        <p:txBody>
          <a:bodyPr wrap="square" rtlCol="0">
            <a:spAutoFit/>
          </a:bodyPr>
          <a:lstStyle/>
          <a:p>
            <a:r>
              <a:rPr lang="en-US" dirty="0"/>
              <a:t>When:</a:t>
            </a:r>
          </a:p>
          <a:p>
            <a:pPr marL="285750" indent="-285750">
              <a:buFont typeface="Arial" panose="020B0604020202020204" pitchFamily="34" charset="0"/>
              <a:buChar char="•"/>
            </a:pPr>
            <a:r>
              <a:rPr lang="en-US" dirty="0"/>
              <a:t>1</a:t>
            </a:r>
            <a:r>
              <a:rPr lang="en-US" baseline="30000" dirty="0"/>
              <a:t>st</a:t>
            </a:r>
            <a:r>
              <a:rPr lang="en-US" dirty="0"/>
              <a:t> time set up</a:t>
            </a:r>
          </a:p>
          <a:p>
            <a:pPr marL="285750" indent="-285750">
              <a:buFont typeface="Arial" panose="020B0604020202020204" pitchFamily="34" charset="0"/>
              <a:buChar char="•"/>
            </a:pPr>
            <a:r>
              <a:rPr lang="en-US" dirty="0"/>
              <a:t>To set up Mobile App</a:t>
            </a:r>
            <a:endParaRPr lang="en-SG" dirty="0"/>
          </a:p>
        </p:txBody>
      </p:sp>
    </p:spTree>
    <p:extLst>
      <p:ext uri="{BB962C8B-B14F-4D97-AF65-F5344CB8AC3E}">
        <p14:creationId xmlns:p14="http://schemas.microsoft.com/office/powerpoint/2010/main" val="42208065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US" dirty="0"/>
              <a:t>Login to myHR Mobile App</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r>
              <a:rPr lang="en-SG" b="1" dirty="0">
                <a:solidFill>
                  <a:schemeClr val="accent6"/>
                </a:solidFill>
              </a:rPr>
              <a:t>Preparation</a:t>
            </a:r>
          </a:p>
          <a:p>
            <a:pPr marL="342900" indent="-342900">
              <a:buFont typeface="Arial" panose="020B0604020202020204" pitchFamily="34" charset="0"/>
              <a:buAutoNum type="arabicPeriod"/>
            </a:pPr>
            <a:r>
              <a:rPr lang="en-SG" dirty="0">
                <a:solidFill>
                  <a:schemeClr val="accent6"/>
                </a:solidFill>
              </a:rPr>
              <a:t>Download the </a:t>
            </a:r>
            <a:r>
              <a:rPr lang="en-SG" b="1" dirty="0">
                <a:solidFill>
                  <a:srgbClr val="FF0000"/>
                </a:solidFill>
              </a:rPr>
              <a:t>SuccessFactors</a:t>
            </a:r>
            <a:r>
              <a:rPr lang="en-SG" dirty="0">
                <a:solidFill>
                  <a:schemeClr val="accent6"/>
                </a:solidFill>
              </a:rPr>
              <a:t> Application via Play Store/ App Store on your mobile device as well.</a:t>
            </a:r>
          </a:p>
          <a:p>
            <a:pPr marL="342900" indent="-342900">
              <a:buAutoNum type="arabicPeriod"/>
            </a:pPr>
            <a:endParaRPr lang="en-SG" dirty="0">
              <a:solidFill>
                <a:schemeClr val="accent6"/>
              </a:solidFill>
            </a:endParaRPr>
          </a:p>
          <a:p>
            <a:pPr marL="342900" indent="-342900">
              <a:buAutoNum type="arabicPeriod"/>
            </a:pPr>
            <a:r>
              <a:rPr lang="en-SG" dirty="0">
                <a:solidFill>
                  <a:schemeClr val="accent6"/>
                </a:solidFill>
              </a:rPr>
              <a:t>Ensure you have your internet device (e.g., your tablet or internet-facing PC) before you commence.</a:t>
            </a:r>
          </a:p>
          <a:p>
            <a:pPr marL="342900" indent="-342900">
              <a:buAutoNum type="arabicPeriod"/>
            </a:pPr>
            <a:endParaRPr lang="en-SG" dirty="0">
              <a:solidFill>
                <a:schemeClr val="accent6"/>
              </a:solidFill>
            </a:endParaRPr>
          </a:p>
          <a:p>
            <a:pPr marL="342900" indent="-342900">
              <a:buAutoNum type="arabicPeriod"/>
            </a:pPr>
            <a:endParaRPr lang="en-SG" dirty="0">
              <a:solidFill>
                <a:schemeClr val="accent6"/>
              </a:solidFill>
            </a:endParaRPr>
          </a:p>
          <a:p>
            <a:r>
              <a:rPr lang="en-US" b="1" dirty="0">
                <a:solidFill>
                  <a:prstClr val="black"/>
                </a:solidFill>
                <a:latin typeface="Arial" panose="020B0604020202020204" pitchFamily="34" charset="0"/>
                <a:ea typeface="Verdana" panose="020B0604030504040204" pitchFamily="34" charset="0"/>
                <a:cs typeface="Arial" panose="020B0604020202020204" pitchFamily="34" charset="0"/>
              </a:rPr>
              <a:t>For Huawei phones without Google services: </a:t>
            </a: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please refer to </a:t>
            </a:r>
            <a:r>
              <a:rPr lang="en-US" dirty="0">
                <a:solidFill>
                  <a:prstClr val="black"/>
                </a:solidFill>
                <a:latin typeface="Arial" panose="020B0604020202020204" pitchFamily="34" charset="0"/>
                <a:ea typeface="Verdana" panose="020B0604030504040204" pitchFamily="34" charset="0"/>
                <a:cs typeface="Arial" panose="020B0604020202020204" pitchFamily="34" charset="0"/>
                <a:hlinkClick r:id="rId3" action="ppaction://hlinksldjump"/>
              </a:rPr>
              <a:t>this slide on how to download SAP myHR Mobile App (for Huawei phones without Google services)</a:t>
            </a: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endParaRPr lang="en-SG" dirty="0">
              <a:solidFill>
                <a:schemeClr val="accent6"/>
              </a:solidFill>
            </a:endParaRP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14" name="Picture 13">
            <a:hlinkClick r:id="rId4" action="ppaction://hlinksldjump"/>
            <a:extLst>
              <a:ext uri="{FF2B5EF4-FFF2-40B4-BE49-F238E27FC236}">
                <a16:creationId xmlns:a16="http://schemas.microsoft.com/office/drawing/2014/main" id="{63BC9CEA-B853-E646-9BB5-4CD8DEE7D16C}"/>
              </a:ext>
            </a:extLst>
          </p:cNvPr>
          <p:cNvPicPr>
            <a:picLocks noChangeAspect="1"/>
          </p:cNvPicPr>
          <p:nvPr/>
        </p:nvPicPr>
        <p:blipFill>
          <a:blip r:embed="rId5"/>
          <a:stretch>
            <a:fillRect/>
          </a:stretch>
        </p:blipFill>
        <p:spPr>
          <a:xfrm>
            <a:off x="11190049" y="170096"/>
            <a:ext cx="431800" cy="431800"/>
          </a:xfrm>
          <a:prstGeom prst="rect">
            <a:avLst/>
          </a:prstGeom>
        </p:spPr>
      </p:pic>
      <p:grpSp>
        <p:nvGrpSpPr>
          <p:cNvPr id="6" name="Group 5">
            <a:extLst>
              <a:ext uri="{FF2B5EF4-FFF2-40B4-BE49-F238E27FC236}">
                <a16:creationId xmlns:a16="http://schemas.microsoft.com/office/drawing/2014/main" id="{464EF264-8F76-905F-C548-F0BD65104009}"/>
              </a:ext>
            </a:extLst>
          </p:cNvPr>
          <p:cNvGrpSpPr/>
          <p:nvPr/>
        </p:nvGrpSpPr>
        <p:grpSpPr>
          <a:xfrm>
            <a:off x="2742334" y="1152183"/>
            <a:ext cx="3717842" cy="4837478"/>
            <a:chOff x="2742334" y="1152183"/>
            <a:chExt cx="3717842" cy="4837478"/>
          </a:xfrm>
        </p:grpSpPr>
        <p:pic>
          <p:nvPicPr>
            <p:cNvPr id="9" name="Picture 8">
              <a:extLst>
                <a:ext uri="{FF2B5EF4-FFF2-40B4-BE49-F238E27FC236}">
                  <a16:creationId xmlns:a16="http://schemas.microsoft.com/office/drawing/2014/main" id="{03197DFA-1DC9-0148-A209-9BE7B0616576}"/>
                </a:ext>
              </a:extLst>
            </p:cNvPr>
            <p:cNvPicPr>
              <a:picLocks noChangeAspect="1"/>
            </p:cNvPicPr>
            <p:nvPr/>
          </p:nvPicPr>
          <p:blipFill rotWithShape="1">
            <a:blip r:embed="rId6"/>
            <a:srcRect b="39923"/>
            <a:stretch/>
          </p:blipFill>
          <p:spPr>
            <a:xfrm>
              <a:off x="2742334" y="1152183"/>
              <a:ext cx="3717842" cy="4837478"/>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B069D18F-5560-B257-1870-5DD6D76CDA64}"/>
                </a:ext>
              </a:extLst>
            </p:cNvPr>
            <p:cNvPicPr>
              <a:picLocks noChangeAspect="1"/>
            </p:cNvPicPr>
            <p:nvPr/>
          </p:nvPicPr>
          <p:blipFill>
            <a:blip r:embed="rId7"/>
            <a:stretch>
              <a:fillRect/>
            </a:stretch>
          </p:blipFill>
          <p:spPr>
            <a:xfrm>
              <a:off x="2919386" y="2084563"/>
              <a:ext cx="771525" cy="730556"/>
            </a:xfrm>
            <a:prstGeom prst="rect">
              <a:avLst/>
            </a:prstGeom>
          </p:spPr>
        </p:pic>
      </p:grpSp>
    </p:spTree>
    <p:extLst>
      <p:ext uri="{BB962C8B-B14F-4D97-AF65-F5344CB8AC3E}">
        <p14:creationId xmlns:p14="http://schemas.microsoft.com/office/powerpoint/2010/main" val="6480222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US" dirty="0"/>
              <a:t>Login to </a:t>
            </a:r>
            <a:r>
              <a:rPr lang="en-US" dirty="0" err="1"/>
              <a:t>myHR</a:t>
            </a:r>
            <a:r>
              <a:rPr lang="en-US" dirty="0"/>
              <a:t> Mobile App</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Login to myHR via a web browser -&gt; Mobile Application -&gt; Click on Activate via Camera -&gt; QR code will be generated.</a:t>
            </a: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17" name="Oval 16">
            <a:extLst>
              <a:ext uri="{FF2B5EF4-FFF2-40B4-BE49-F238E27FC236}">
                <a16:creationId xmlns:a16="http://schemas.microsoft.com/office/drawing/2014/main" id="{BD4595F2-29DD-7442-BB4C-940C7A5BB28F}"/>
              </a:ext>
            </a:extLst>
          </p:cNvPr>
          <p:cNvSpPr/>
          <p:nvPr/>
        </p:nvSpPr>
        <p:spPr>
          <a:xfrm>
            <a:off x="536620" y="93750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1</a:t>
            </a:r>
          </a:p>
        </p:txBody>
      </p:sp>
      <p:pic>
        <p:nvPicPr>
          <p:cNvPr id="9" name="Picture 8">
            <a:extLst>
              <a:ext uri="{FF2B5EF4-FFF2-40B4-BE49-F238E27FC236}">
                <a16:creationId xmlns:a16="http://schemas.microsoft.com/office/drawing/2014/main" id="{AF14424E-C81D-D149-82BE-96096F47D401}"/>
              </a:ext>
            </a:extLst>
          </p:cNvPr>
          <p:cNvPicPr>
            <a:picLocks noChangeAspect="1"/>
          </p:cNvPicPr>
          <p:nvPr/>
        </p:nvPicPr>
        <p:blipFill>
          <a:blip r:embed="rId3"/>
          <a:stretch>
            <a:fillRect/>
          </a:stretch>
        </p:blipFill>
        <p:spPr>
          <a:xfrm>
            <a:off x="1163287" y="2854205"/>
            <a:ext cx="5782041" cy="3489385"/>
          </a:xfrm>
          <a:prstGeom prst="rect">
            <a:avLst/>
          </a:prstGeom>
          <a:ln>
            <a:noFill/>
          </a:ln>
          <a:effectLst>
            <a:outerShdw blurRad="292100" dist="139700" dir="2700000" algn="tl" rotWithShape="0">
              <a:srgbClr val="333333">
                <a:alpha val="65000"/>
              </a:srgbClr>
            </a:outerShdw>
          </a:effectLst>
        </p:spPr>
      </p:pic>
      <p:pic>
        <p:nvPicPr>
          <p:cNvPr id="13" name="Picture 12">
            <a:hlinkClick r:id="rId4" action="ppaction://hlinksldjump"/>
            <a:extLst>
              <a:ext uri="{FF2B5EF4-FFF2-40B4-BE49-F238E27FC236}">
                <a16:creationId xmlns:a16="http://schemas.microsoft.com/office/drawing/2014/main" id="{C09207EE-715B-894E-B9E4-F491900A0B08}"/>
              </a:ext>
            </a:extLst>
          </p:cNvPr>
          <p:cNvPicPr>
            <a:picLocks noChangeAspect="1"/>
          </p:cNvPicPr>
          <p:nvPr/>
        </p:nvPicPr>
        <p:blipFill>
          <a:blip r:embed="rId5"/>
          <a:stretch>
            <a:fillRect/>
          </a:stretch>
        </p:blipFill>
        <p:spPr>
          <a:xfrm>
            <a:off x="11190049" y="170096"/>
            <a:ext cx="431800" cy="431800"/>
          </a:xfrm>
          <a:prstGeom prst="rect">
            <a:avLst/>
          </a:prstGeom>
        </p:spPr>
      </p:pic>
      <p:pic>
        <p:nvPicPr>
          <p:cNvPr id="7" name="Picture 6">
            <a:extLst>
              <a:ext uri="{FF2B5EF4-FFF2-40B4-BE49-F238E27FC236}">
                <a16:creationId xmlns:a16="http://schemas.microsoft.com/office/drawing/2014/main" id="{9A195424-9434-759C-6D38-7C0796CCA573}"/>
              </a:ext>
            </a:extLst>
          </p:cNvPr>
          <p:cNvPicPr>
            <a:picLocks noChangeAspect="1"/>
          </p:cNvPicPr>
          <p:nvPr/>
        </p:nvPicPr>
        <p:blipFill>
          <a:blip r:embed="rId6"/>
          <a:stretch>
            <a:fillRect/>
          </a:stretch>
        </p:blipFill>
        <p:spPr>
          <a:xfrm>
            <a:off x="1163288" y="899326"/>
            <a:ext cx="5782042" cy="1826912"/>
          </a:xfrm>
          <a:prstGeom prst="rect">
            <a:avLst/>
          </a:prstGeom>
          <a:ln>
            <a:noFill/>
          </a:ln>
          <a:effectLst>
            <a:outerShdw blurRad="292100" dist="139700" dir="2700000" algn="tl" rotWithShape="0">
              <a:srgbClr val="333333">
                <a:alpha val="65000"/>
              </a:srgbClr>
            </a:outerShdw>
          </a:effectLst>
        </p:spPr>
      </p:pic>
      <p:sp>
        <p:nvSpPr>
          <p:cNvPr id="15" name="Rectangle: Rounded Corners 14">
            <a:extLst>
              <a:ext uri="{FF2B5EF4-FFF2-40B4-BE49-F238E27FC236}">
                <a16:creationId xmlns:a16="http://schemas.microsoft.com/office/drawing/2014/main" id="{6FFFFE24-0C94-0A7E-BD57-AD096053980E}"/>
              </a:ext>
            </a:extLst>
          </p:cNvPr>
          <p:cNvSpPr/>
          <p:nvPr/>
        </p:nvSpPr>
        <p:spPr>
          <a:xfrm>
            <a:off x="5044611" y="2137024"/>
            <a:ext cx="873304" cy="493343"/>
          </a:xfrm>
          <a:prstGeom prst="roundRect">
            <a:avLst/>
          </a:prstGeom>
          <a:no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en-SG"/>
          </a:p>
        </p:txBody>
      </p:sp>
    </p:spTree>
    <p:extLst>
      <p:ext uri="{BB962C8B-B14F-4D97-AF65-F5344CB8AC3E}">
        <p14:creationId xmlns:p14="http://schemas.microsoft.com/office/powerpoint/2010/main" val="24607016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US" dirty="0"/>
              <a:t>Login to </a:t>
            </a:r>
            <a:r>
              <a:rPr lang="en-US" dirty="0" err="1"/>
              <a:t>myHR</a:t>
            </a:r>
            <a:r>
              <a:rPr lang="en-US" dirty="0"/>
              <a:t> Mobile App</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startAt="2"/>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Please ensure you have downloaded the SuccessFactors application in your device.</a:t>
            </a: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From your Mobile Application, tap ‘Log In with QR Code’</a:t>
            </a:r>
          </a:p>
          <a:p>
            <a:pPr marL="342900" lvl="0" indent="-342900" defTabSz="457200">
              <a:lnSpc>
                <a:spcPct val="150000"/>
              </a:lnSpc>
              <a:spcBef>
                <a:spcPts val="0"/>
              </a:spcBef>
              <a:buFont typeface="+mj-lt"/>
              <a:buAutoNum type="arabicPeriod" startAt="2"/>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startAt="2"/>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Scan the QR Code shown on the screen, and you will be logged in via mobile. </a:t>
            </a: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Please take note that one session of login would only be valid for 6 months. After reaching the expiry date, you will be logged out from your </a:t>
            </a:r>
            <a:r>
              <a:rPr lang="en-US" dirty="0" err="1">
                <a:solidFill>
                  <a:prstClr val="black"/>
                </a:solidFill>
                <a:latin typeface="Arial" panose="020B0604020202020204" pitchFamily="34" charset="0"/>
                <a:ea typeface="Verdana" panose="020B0604030504040204" pitchFamily="34" charset="0"/>
                <a:cs typeface="Arial" panose="020B0604020202020204" pitchFamily="34" charset="0"/>
              </a:rPr>
              <a:t>myHR</a:t>
            </a: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 mobile app. To reset </a:t>
            </a:r>
            <a:r>
              <a:rPr lang="en-US" dirty="0" err="1">
                <a:solidFill>
                  <a:prstClr val="black"/>
                </a:solidFill>
                <a:latin typeface="Arial" panose="020B0604020202020204" pitchFamily="34" charset="0"/>
                <a:ea typeface="Verdana" panose="020B0604030504040204" pitchFamily="34" charset="0"/>
                <a:cs typeface="Arial" panose="020B0604020202020204" pitchFamily="34" charset="0"/>
              </a:rPr>
              <a:t>myHR</a:t>
            </a: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 mobile profile expiry, see </a:t>
            </a:r>
            <a:r>
              <a:rPr lang="en-US" dirty="0">
                <a:solidFill>
                  <a:prstClr val="black"/>
                </a:solidFill>
                <a:latin typeface="Arial" panose="020B0604020202020204" pitchFamily="34" charset="0"/>
                <a:ea typeface="Verdana" panose="020B0604030504040204" pitchFamily="34" charset="0"/>
                <a:cs typeface="Arial" panose="020B0604020202020204" pitchFamily="34" charset="0"/>
                <a:hlinkClick r:id="rId3" action="ppaction://hlinksldjump"/>
              </a:rPr>
              <a:t>here</a:t>
            </a: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a:t>
            </a:r>
          </a:p>
          <a:p>
            <a:pPr marL="342900" lvl="0" indent="-342900" defTabSz="457200">
              <a:lnSpc>
                <a:spcPct val="150000"/>
              </a:lnSpc>
              <a:spcBef>
                <a:spcPts val="0"/>
              </a:spcBef>
              <a:buFont typeface="+mj-lt"/>
              <a:buAutoNum type="arabicPeriod" startAt="2"/>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startAt="2"/>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startAt="2"/>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17" name="Oval 16">
            <a:extLst>
              <a:ext uri="{FF2B5EF4-FFF2-40B4-BE49-F238E27FC236}">
                <a16:creationId xmlns:a16="http://schemas.microsoft.com/office/drawing/2014/main" id="{BD4595F2-29DD-7442-BB4C-940C7A5BB28F}"/>
              </a:ext>
            </a:extLst>
          </p:cNvPr>
          <p:cNvSpPr/>
          <p:nvPr/>
        </p:nvSpPr>
        <p:spPr>
          <a:xfrm>
            <a:off x="363430" y="814675"/>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2</a:t>
            </a:r>
          </a:p>
        </p:txBody>
      </p:sp>
      <p:pic>
        <p:nvPicPr>
          <p:cNvPr id="11" name="Picture 2" descr="Desktop Svg Png Icon Free Download (#149526) - OnlineWebFonts.COM">
            <a:extLst>
              <a:ext uri="{FF2B5EF4-FFF2-40B4-BE49-F238E27FC236}">
                <a16:creationId xmlns:a16="http://schemas.microsoft.com/office/drawing/2014/main" id="{D21D540D-FE01-3044-915D-A0FC8CC174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7830" y="1531250"/>
            <a:ext cx="4482659" cy="384227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BEE17098-4431-A64F-B70F-38A98F2E176D}"/>
              </a:ext>
            </a:extLst>
          </p:cNvPr>
          <p:cNvPicPr>
            <a:picLocks noChangeAspect="1"/>
          </p:cNvPicPr>
          <p:nvPr/>
        </p:nvPicPr>
        <p:blipFill>
          <a:blip r:embed="rId5"/>
          <a:stretch>
            <a:fillRect/>
          </a:stretch>
        </p:blipFill>
        <p:spPr>
          <a:xfrm>
            <a:off x="3634870" y="1690224"/>
            <a:ext cx="3375041" cy="2499522"/>
          </a:xfrm>
          <a:prstGeom prst="rect">
            <a:avLst/>
          </a:prstGeom>
        </p:spPr>
      </p:pic>
      <p:sp>
        <p:nvSpPr>
          <p:cNvPr id="14" name="Rectangle 13">
            <a:extLst>
              <a:ext uri="{FF2B5EF4-FFF2-40B4-BE49-F238E27FC236}">
                <a16:creationId xmlns:a16="http://schemas.microsoft.com/office/drawing/2014/main" id="{B0BC1C6B-87AB-CC43-9217-85D3CB9B1A27}"/>
              </a:ext>
            </a:extLst>
          </p:cNvPr>
          <p:cNvSpPr/>
          <p:nvPr/>
        </p:nvSpPr>
        <p:spPr>
          <a:xfrm>
            <a:off x="5336107" y="3044427"/>
            <a:ext cx="1161076" cy="107785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pic>
        <p:nvPicPr>
          <p:cNvPr id="19" name="Picture 18">
            <a:extLst>
              <a:ext uri="{FF2B5EF4-FFF2-40B4-BE49-F238E27FC236}">
                <a16:creationId xmlns:a16="http://schemas.microsoft.com/office/drawing/2014/main" id="{1CBC86C7-0151-2D4B-90F0-1BB0B93E57E9}"/>
              </a:ext>
            </a:extLst>
          </p:cNvPr>
          <p:cNvPicPr>
            <a:picLocks noChangeAspect="1"/>
          </p:cNvPicPr>
          <p:nvPr/>
        </p:nvPicPr>
        <p:blipFill rotWithShape="1">
          <a:blip r:embed="rId6"/>
          <a:srcRect t="5566" b="21683"/>
          <a:stretch/>
        </p:blipFill>
        <p:spPr>
          <a:xfrm>
            <a:off x="770751" y="1750761"/>
            <a:ext cx="2085391" cy="3284738"/>
          </a:xfrm>
          <a:prstGeom prst="rect">
            <a:avLst/>
          </a:prstGeom>
        </p:spPr>
      </p:pic>
      <p:grpSp>
        <p:nvGrpSpPr>
          <p:cNvPr id="20" name="Group 19">
            <a:extLst>
              <a:ext uri="{FF2B5EF4-FFF2-40B4-BE49-F238E27FC236}">
                <a16:creationId xmlns:a16="http://schemas.microsoft.com/office/drawing/2014/main" id="{19DBDC73-AEA5-FB44-8C97-D0B2C53FDD64}"/>
              </a:ext>
            </a:extLst>
          </p:cNvPr>
          <p:cNvGrpSpPr/>
          <p:nvPr/>
        </p:nvGrpSpPr>
        <p:grpSpPr>
          <a:xfrm>
            <a:off x="-357598" y="1256017"/>
            <a:ext cx="4310655" cy="4300282"/>
            <a:chOff x="642639" y="1604210"/>
            <a:chExt cx="4876800" cy="4876800"/>
          </a:xfrm>
        </p:grpSpPr>
        <p:pic>
          <p:nvPicPr>
            <p:cNvPr id="21" name="Picture 16" descr="Smartphone | Free Icon">
              <a:extLst>
                <a:ext uri="{FF2B5EF4-FFF2-40B4-BE49-F238E27FC236}">
                  <a16:creationId xmlns:a16="http://schemas.microsoft.com/office/drawing/2014/main" id="{80793333-19E4-F844-8E70-23E31F2FDC6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2639" y="1604210"/>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C9EFE104-C8E8-504C-8E0D-FB2EE73D8955}"/>
                </a:ext>
              </a:extLst>
            </p:cNvPr>
            <p:cNvSpPr/>
            <p:nvPr/>
          </p:nvSpPr>
          <p:spPr>
            <a:xfrm>
              <a:off x="1919181" y="4152052"/>
              <a:ext cx="2300357" cy="4439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23" name="TextBox 22">
            <a:extLst>
              <a:ext uri="{FF2B5EF4-FFF2-40B4-BE49-F238E27FC236}">
                <a16:creationId xmlns:a16="http://schemas.microsoft.com/office/drawing/2014/main" id="{88588270-05AE-B543-97D9-E8DB23068ED3}"/>
              </a:ext>
            </a:extLst>
          </p:cNvPr>
          <p:cNvSpPr txBox="1"/>
          <p:nvPr/>
        </p:nvSpPr>
        <p:spPr>
          <a:xfrm>
            <a:off x="1008323" y="5736105"/>
            <a:ext cx="6533459" cy="646331"/>
          </a:xfrm>
          <a:prstGeom prst="rect">
            <a:avLst/>
          </a:prstGeom>
          <a:noFill/>
        </p:spPr>
        <p:txBody>
          <a:bodyPr wrap="square" rtlCol="0">
            <a:spAutoFit/>
          </a:bodyPr>
          <a:lstStyle/>
          <a:p>
            <a:r>
              <a:rPr lang="en-SG" b="1" dirty="0">
                <a:solidFill>
                  <a:srgbClr val="00B050"/>
                </a:solidFill>
              </a:rPr>
              <a:t>Please use laptop/ desktop/ iPad for login via browser.</a:t>
            </a:r>
          </a:p>
          <a:p>
            <a:r>
              <a:rPr lang="en-SG" b="1" dirty="0">
                <a:solidFill>
                  <a:srgbClr val="FF0000"/>
                </a:solidFill>
              </a:rPr>
              <a:t>Do not use Mobile Phone to login via browser.</a:t>
            </a:r>
            <a:endParaRPr lang="en-GB" b="1" dirty="0">
              <a:solidFill>
                <a:srgbClr val="FF0000"/>
              </a:solidFill>
            </a:endParaRPr>
          </a:p>
        </p:txBody>
      </p:sp>
      <p:sp>
        <p:nvSpPr>
          <p:cNvPr id="24" name="Oval 23">
            <a:extLst>
              <a:ext uri="{FF2B5EF4-FFF2-40B4-BE49-F238E27FC236}">
                <a16:creationId xmlns:a16="http://schemas.microsoft.com/office/drawing/2014/main" id="{8C0DF3E3-637B-A644-B394-54B8CCA09A78}"/>
              </a:ext>
            </a:extLst>
          </p:cNvPr>
          <p:cNvSpPr/>
          <p:nvPr/>
        </p:nvSpPr>
        <p:spPr>
          <a:xfrm>
            <a:off x="3140871" y="971735"/>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3</a:t>
            </a:r>
          </a:p>
        </p:txBody>
      </p:sp>
      <p:pic>
        <p:nvPicPr>
          <p:cNvPr id="25" name="Picture 24">
            <a:hlinkClick r:id="rId8" action="ppaction://hlinksldjump"/>
            <a:extLst>
              <a:ext uri="{FF2B5EF4-FFF2-40B4-BE49-F238E27FC236}">
                <a16:creationId xmlns:a16="http://schemas.microsoft.com/office/drawing/2014/main" id="{C0650AE9-49E4-2643-B302-30304F546832}"/>
              </a:ext>
            </a:extLst>
          </p:cNvPr>
          <p:cNvPicPr>
            <a:picLocks noChangeAspect="1"/>
          </p:cNvPicPr>
          <p:nvPr/>
        </p:nvPicPr>
        <p:blipFill>
          <a:blip r:embed="rId9"/>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39608371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4C6D-5A18-4967-9532-149F1128B451}"/>
              </a:ext>
            </a:extLst>
          </p:cNvPr>
          <p:cNvSpPr>
            <a:spLocks noGrp="1"/>
          </p:cNvSpPr>
          <p:nvPr>
            <p:ph type="title"/>
          </p:nvPr>
        </p:nvSpPr>
        <p:spPr/>
        <p:txBody>
          <a:bodyPr/>
          <a:lstStyle/>
          <a:p>
            <a:r>
              <a:rPr lang="en-US" sz="3200" dirty="0"/>
              <a:t>Download myHR Mobile App (for Huawei phones without Google services)</a:t>
            </a:r>
          </a:p>
        </p:txBody>
      </p:sp>
      <p:pic>
        <p:nvPicPr>
          <p:cNvPr id="4" name="Picture 3">
            <a:hlinkClick r:id="rId2" action="ppaction://hlinksldjump"/>
            <a:extLst>
              <a:ext uri="{FF2B5EF4-FFF2-40B4-BE49-F238E27FC236}">
                <a16:creationId xmlns:a16="http://schemas.microsoft.com/office/drawing/2014/main" id="{9BFFF1A5-A4B9-144F-84F4-5559178C1F7F}"/>
              </a:ext>
            </a:extLst>
          </p:cNvPr>
          <p:cNvPicPr>
            <a:picLocks noChangeAspect="1"/>
          </p:cNvPicPr>
          <p:nvPr/>
        </p:nvPicPr>
        <p:blipFill>
          <a:blip r:embed="rId3"/>
          <a:stretch>
            <a:fillRect/>
          </a:stretch>
        </p:blipFill>
        <p:spPr>
          <a:xfrm>
            <a:off x="11190049" y="170096"/>
            <a:ext cx="431800" cy="431800"/>
          </a:xfrm>
          <a:prstGeom prst="rect">
            <a:avLst/>
          </a:prstGeom>
        </p:spPr>
      </p:pic>
      <p:sp>
        <p:nvSpPr>
          <p:cNvPr id="5" name="TextBox 4">
            <a:extLst>
              <a:ext uri="{FF2B5EF4-FFF2-40B4-BE49-F238E27FC236}">
                <a16:creationId xmlns:a16="http://schemas.microsoft.com/office/drawing/2014/main" id="{0110748E-2402-4D8D-9CAB-9F8E69ED66BB}"/>
              </a:ext>
            </a:extLst>
          </p:cNvPr>
          <p:cNvSpPr txBox="1"/>
          <p:nvPr/>
        </p:nvSpPr>
        <p:spPr>
          <a:xfrm>
            <a:off x="7179563" y="4283204"/>
            <a:ext cx="3586480" cy="923330"/>
          </a:xfrm>
          <a:prstGeom prst="rect">
            <a:avLst/>
          </a:prstGeom>
          <a:noFill/>
        </p:spPr>
        <p:txBody>
          <a:bodyPr wrap="square" rtlCol="0">
            <a:spAutoFit/>
          </a:bodyPr>
          <a:lstStyle/>
          <a:p>
            <a:r>
              <a:rPr lang="en-US" dirty="0"/>
              <a:t>When:</a:t>
            </a:r>
          </a:p>
          <a:p>
            <a:pPr marL="285750" indent="-285750">
              <a:buFont typeface="Arial" panose="020B0604020202020204" pitchFamily="34" charset="0"/>
              <a:buChar char="•"/>
            </a:pPr>
            <a:r>
              <a:rPr lang="en-US" dirty="0"/>
              <a:t>1</a:t>
            </a:r>
            <a:r>
              <a:rPr lang="en-US" baseline="30000" dirty="0"/>
              <a:t>st</a:t>
            </a:r>
            <a:r>
              <a:rPr lang="en-US" dirty="0"/>
              <a:t> time set up</a:t>
            </a:r>
          </a:p>
          <a:p>
            <a:pPr marL="285750" indent="-285750">
              <a:buFont typeface="Arial" panose="020B0604020202020204" pitchFamily="34" charset="0"/>
              <a:buChar char="•"/>
            </a:pPr>
            <a:r>
              <a:rPr lang="en-US" dirty="0"/>
              <a:t>To set up Mobile App</a:t>
            </a:r>
            <a:endParaRPr lang="en-SG" dirty="0"/>
          </a:p>
        </p:txBody>
      </p:sp>
    </p:spTree>
    <p:extLst>
      <p:ext uri="{BB962C8B-B14F-4D97-AF65-F5344CB8AC3E}">
        <p14:creationId xmlns:p14="http://schemas.microsoft.com/office/powerpoint/2010/main" val="35430119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Download myHR Mobile App (for Huawei phones without Google services)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937501"/>
            <a:ext cx="3979973" cy="5534055"/>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As SAP only officially supports iOS through App Store and Android through Google Play Store, the following method is a third-party software workaround.</a:t>
            </a: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Download and install </a:t>
            </a:r>
            <a:r>
              <a:rPr lang="en-US" b="1" dirty="0">
                <a:solidFill>
                  <a:prstClr val="black"/>
                </a:solidFill>
                <a:latin typeface="Arial" panose="020B0604020202020204" pitchFamily="34" charset="0"/>
                <a:ea typeface="Verdana" panose="020B0604030504040204" pitchFamily="34" charset="0"/>
                <a:cs typeface="Arial" panose="020B0604020202020204" pitchFamily="34" charset="0"/>
              </a:rPr>
              <a:t>Tencent App Store  </a:t>
            </a: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via Huawei App Gallery or the internet browser on your device.</a:t>
            </a:r>
            <a:endParaRPr lang="en-SG" dirty="0"/>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937501"/>
            <a:ext cx="7592566" cy="5534055"/>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17" name="Oval 16">
            <a:extLst>
              <a:ext uri="{FF2B5EF4-FFF2-40B4-BE49-F238E27FC236}">
                <a16:creationId xmlns:a16="http://schemas.microsoft.com/office/drawing/2014/main" id="{BD4595F2-29DD-7442-BB4C-940C7A5BB28F}"/>
              </a:ext>
            </a:extLst>
          </p:cNvPr>
          <p:cNvSpPr/>
          <p:nvPr/>
        </p:nvSpPr>
        <p:spPr>
          <a:xfrm>
            <a:off x="536620" y="1206443"/>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1</a:t>
            </a:r>
          </a:p>
        </p:txBody>
      </p:sp>
      <p:pic>
        <p:nvPicPr>
          <p:cNvPr id="12" name="Picture 11">
            <a:hlinkClick r:id="rId3" action="ppaction://hlinksldjump"/>
            <a:extLst>
              <a:ext uri="{FF2B5EF4-FFF2-40B4-BE49-F238E27FC236}">
                <a16:creationId xmlns:a16="http://schemas.microsoft.com/office/drawing/2014/main" id="{6CECA2AA-FD62-074D-A9FA-59C4BC7B7A51}"/>
              </a:ext>
            </a:extLst>
          </p:cNvPr>
          <p:cNvPicPr>
            <a:picLocks noChangeAspect="1"/>
          </p:cNvPicPr>
          <p:nvPr/>
        </p:nvPicPr>
        <p:blipFill>
          <a:blip r:embed="rId4"/>
          <a:stretch>
            <a:fillRect/>
          </a:stretch>
        </p:blipFill>
        <p:spPr>
          <a:xfrm>
            <a:off x="11190049" y="170096"/>
            <a:ext cx="431800" cy="431800"/>
          </a:xfrm>
          <a:prstGeom prst="rect">
            <a:avLst/>
          </a:prstGeom>
        </p:spPr>
      </p:pic>
      <p:sp>
        <p:nvSpPr>
          <p:cNvPr id="16" name="object 11">
            <a:extLst>
              <a:ext uri="{FF2B5EF4-FFF2-40B4-BE49-F238E27FC236}">
                <a16:creationId xmlns:a16="http://schemas.microsoft.com/office/drawing/2014/main" id="{AA94CDA6-8591-634D-A50E-8946780D1AD4}"/>
              </a:ext>
            </a:extLst>
          </p:cNvPr>
          <p:cNvSpPr/>
          <p:nvPr/>
        </p:nvSpPr>
        <p:spPr>
          <a:xfrm>
            <a:off x="1331432" y="1206443"/>
            <a:ext cx="3715312" cy="998875"/>
          </a:xfrm>
          <a:prstGeom prst="rect">
            <a:avLst/>
          </a:prstGeom>
          <a:blipFill>
            <a:blip r:embed="rId5" cstate="print"/>
            <a:stretch>
              <a:fillRect/>
            </a:stretch>
          </a:blipFill>
        </p:spPr>
        <p:txBody>
          <a:bodyPr wrap="square" lIns="0" tIns="0" rIns="0" bIns="0" rtlCol="0"/>
          <a:lstStyle/>
          <a:p>
            <a:endParaRPr dirty="0"/>
          </a:p>
        </p:txBody>
      </p:sp>
    </p:spTree>
    <p:extLst>
      <p:ext uri="{BB962C8B-B14F-4D97-AF65-F5344CB8AC3E}">
        <p14:creationId xmlns:p14="http://schemas.microsoft.com/office/powerpoint/2010/main" val="42741192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Download myHR Mobile App (for Huawei phones without Google services)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937501"/>
            <a:ext cx="3979973" cy="5534056"/>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startAt="2"/>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Open Tencent App Store and search full name “SAP SuccessFactors Mobile”</a:t>
            </a: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Click the “</a:t>
            </a:r>
            <a:r>
              <a:rPr lang="ja-JP" altLang="en-US" dirty="0">
                <a:solidFill>
                  <a:prstClr val="black"/>
                </a:solidFill>
                <a:latin typeface="Arial" panose="020B0604020202020204" pitchFamily="34" charset="0"/>
                <a:ea typeface="Verdana" panose="020B0604030504040204" pitchFamily="34" charset="0"/>
                <a:cs typeface="Arial" panose="020B0604020202020204" pitchFamily="34" charset="0"/>
              </a:rPr>
              <a:t>下载</a:t>
            </a: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 (Download) button</a:t>
            </a: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r>
              <a:rPr lang="en-US" b="1" dirty="0">
                <a:solidFill>
                  <a:prstClr val="black"/>
                </a:solidFill>
                <a:latin typeface="Arial" panose="020B0604020202020204" pitchFamily="34" charset="0"/>
                <a:ea typeface="Verdana" panose="020B0604030504040204" pitchFamily="34" charset="0"/>
                <a:cs typeface="Arial" panose="020B0604020202020204" pitchFamily="34" charset="0"/>
              </a:rPr>
              <a:t>IMPORTANT: </a:t>
            </a: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Due to Tencent limits, currently the app can only be found by searching full name ‘SAP SuccessFactors Mobile’. Assembly team is communicating with Tencent to have further statement on this through an official channel and to have the app searchable without its full name.</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937501"/>
            <a:ext cx="7592566" cy="5534056"/>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17" name="Oval 16">
            <a:extLst>
              <a:ext uri="{FF2B5EF4-FFF2-40B4-BE49-F238E27FC236}">
                <a16:creationId xmlns:a16="http://schemas.microsoft.com/office/drawing/2014/main" id="{BD4595F2-29DD-7442-BB4C-940C7A5BB28F}"/>
              </a:ext>
            </a:extLst>
          </p:cNvPr>
          <p:cNvSpPr/>
          <p:nvPr/>
        </p:nvSpPr>
        <p:spPr>
          <a:xfrm>
            <a:off x="536620" y="1154415"/>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2</a:t>
            </a:r>
          </a:p>
        </p:txBody>
      </p:sp>
      <p:pic>
        <p:nvPicPr>
          <p:cNvPr id="8" name="Picture 7">
            <a:hlinkClick r:id="rId3" action="ppaction://hlinksldjump"/>
            <a:extLst>
              <a:ext uri="{FF2B5EF4-FFF2-40B4-BE49-F238E27FC236}">
                <a16:creationId xmlns:a16="http://schemas.microsoft.com/office/drawing/2014/main" id="{B9B6AFA9-7202-C243-9D26-712FCAFE15C1}"/>
              </a:ext>
            </a:extLst>
          </p:cNvPr>
          <p:cNvPicPr>
            <a:picLocks noChangeAspect="1"/>
          </p:cNvPicPr>
          <p:nvPr/>
        </p:nvPicPr>
        <p:blipFill>
          <a:blip r:embed="rId4"/>
          <a:stretch>
            <a:fillRect/>
          </a:stretch>
        </p:blipFill>
        <p:spPr>
          <a:xfrm>
            <a:off x="11190049" y="170096"/>
            <a:ext cx="431800" cy="431800"/>
          </a:xfrm>
          <a:prstGeom prst="rect">
            <a:avLst/>
          </a:prstGeom>
        </p:spPr>
      </p:pic>
      <p:sp>
        <p:nvSpPr>
          <p:cNvPr id="9" name="object 6">
            <a:extLst>
              <a:ext uri="{FF2B5EF4-FFF2-40B4-BE49-F238E27FC236}">
                <a16:creationId xmlns:a16="http://schemas.microsoft.com/office/drawing/2014/main" id="{53E39DAA-D941-1A43-B39E-0E930070E818}"/>
              </a:ext>
            </a:extLst>
          </p:cNvPr>
          <p:cNvSpPr/>
          <p:nvPr/>
        </p:nvSpPr>
        <p:spPr>
          <a:xfrm>
            <a:off x="1241279" y="1154415"/>
            <a:ext cx="2967650" cy="5100227"/>
          </a:xfrm>
          <a:prstGeom prst="rect">
            <a:avLst/>
          </a:prstGeom>
          <a:blipFill>
            <a:blip r:embed="rId5" cstate="print"/>
            <a:stretch>
              <a:fillRect/>
            </a:stretch>
          </a:blipFill>
        </p:spPr>
        <p:txBody>
          <a:bodyPr wrap="square" lIns="0" tIns="0" rIns="0" bIns="0" rtlCol="0"/>
          <a:lstStyle/>
          <a:p>
            <a:endParaRPr dirty="0"/>
          </a:p>
        </p:txBody>
      </p:sp>
    </p:spTree>
    <p:extLst>
      <p:ext uri="{BB962C8B-B14F-4D97-AF65-F5344CB8AC3E}">
        <p14:creationId xmlns:p14="http://schemas.microsoft.com/office/powerpoint/2010/main" val="35235181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Download SAP SuccessFactors Mobile App (for Huawei phones without Google services)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937501"/>
            <a:ext cx="3979973" cy="5534055"/>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startAt="3"/>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Click the “</a:t>
            </a:r>
            <a:r>
              <a:rPr lang="ja-JP" altLang="en-US" dirty="0">
                <a:solidFill>
                  <a:prstClr val="black"/>
                </a:solidFill>
                <a:latin typeface="Arial" panose="020B0604020202020204" pitchFamily="34" charset="0"/>
                <a:ea typeface="Verdana" panose="020B0604030504040204" pitchFamily="34" charset="0"/>
                <a:cs typeface="Arial" panose="020B0604020202020204" pitchFamily="34" charset="0"/>
              </a:rPr>
              <a:t>允许</a:t>
            </a: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 (Allow) button to continue with the installation</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937501"/>
            <a:ext cx="7592566" cy="5534055"/>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17" name="Oval 16">
            <a:extLst>
              <a:ext uri="{FF2B5EF4-FFF2-40B4-BE49-F238E27FC236}">
                <a16:creationId xmlns:a16="http://schemas.microsoft.com/office/drawing/2014/main" id="{BD4595F2-29DD-7442-BB4C-940C7A5BB28F}"/>
              </a:ext>
            </a:extLst>
          </p:cNvPr>
          <p:cNvSpPr/>
          <p:nvPr/>
        </p:nvSpPr>
        <p:spPr>
          <a:xfrm>
            <a:off x="536620" y="116610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PH" dirty="0">
                <a:solidFill>
                  <a:prstClr val="white"/>
                </a:solidFill>
                <a:latin typeface="Arial" panose="020B0604020202020204" pitchFamily="34" charset="0"/>
              </a:rPr>
              <a:t>3</a:t>
            </a:r>
            <a:endPar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8" name="Picture 7">
            <a:hlinkClick r:id="rId3" action="ppaction://hlinksldjump"/>
            <a:extLst>
              <a:ext uri="{FF2B5EF4-FFF2-40B4-BE49-F238E27FC236}">
                <a16:creationId xmlns:a16="http://schemas.microsoft.com/office/drawing/2014/main" id="{B9B6AFA9-7202-C243-9D26-712FCAFE15C1}"/>
              </a:ext>
            </a:extLst>
          </p:cNvPr>
          <p:cNvPicPr>
            <a:picLocks noChangeAspect="1"/>
          </p:cNvPicPr>
          <p:nvPr/>
        </p:nvPicPr>
        <p:blipFill>
          <a:blip r:embed="rId4"/>
          <a:stretch>
            <a:fillRect/>
          </a:stretch>
        </p:blipFill>
        <p:spPr>
          <a:xfrm>
            <a:off x="11190049" y="170096"/>
            <a:ext cx="431800" cy="431800"/>
          </a:xfrm>
          <a:prstGeom prst="rect">
            <a:avLst/>
          </a:prstGeom>
        </p:spPr>
      </p:pic>
      <p:sp>
        <p:nvSpPr>
          <p:cNvPr id="11" name="object 5">
            <a:extLst>
              <a:ext uri="{FF2B5EF4-FFF2-40B4-BE49-F238E27FC236}">
                <a16:creationId xmlns:a16="http://schemas.microsoft.com/office/drawing/2014/main" id="{2596053A-85CF-DC41-8782-7F3F969BFEEE}"/>
              </a:ext>
            </a:extLst>
          </p:cNvPr>
          <p:cNvSpPr/>
          <p:nvPr/>
        </p:nvSpPr>
        <p:spPr>
          <a:xfrm>
            <a:off x="1241279" y="1166102"/>
            <a:ext cx="2913862" cy="5079932"/>
          </a:xfrm>
          <a:prstGeom prst="rect">
            <a:avLst/>
          </a:prstGeom>
          <a:blipFill>
            <a:blip r:embed="rId5" cstate="print"/>
            <a:stretch>
              <a:fillRect/>
            </a:stretch>
          </a:blipFill>
        </p:spPr>
        <p:txBody>
          <a:bodyPr wrap="square" lIns="0" tIns="0" rIns="0" bIns="0" rtlCol="0"/>
          <a:lstStyle/>
          <a:p>
            <a:endParaRPr dirty="0"/>
          </a:p>
        </p:txBody>
      </p:sp>
      <p:sp>
        <p:nvSpPr>
          <p:cNvPr id="13" name="object 6">
            <a:extLst>
              <a:ext uri="{FF2B5EF4-FFF2-40B4-BE49-F238E27FC236}">
                <a16:creationId xmlns:a16="http://schemas.microsoft.com/office/drawing/2014/main" id="{D3CC61E0-7B74-CC49-9D62-5AFB911358EC}"/>
              </a:ext>
            </a:extLst>
          </p:cNvPr>
          <p:cNvSpPr/>
          <p:nvPr/>
        </p:nvSpPr>
        <p:spPr>
          <a:xfrm>
            <a:off x="2813889" y="5283872"/>
            <a:ext cx="1054735" cy="424180"/>
          </a:xfrm>
          <a:custGeom>
            <a:avLst/>
            <a:gdLst/>
            <a:ahLst/>
            <a:cxnLst/>
            <a:rect l="l" t="t" r="r" b="b"/>
            <a:pathLst>
              <a:path w="1054735" h="424179">
                <a:moveTo>
                  <a:pt x="1054608" y="423672"/>
                </a:moveTo>
                <a:lnTo>
                  <a:pt x="0" y="423672"/>
                </a:lnTo>
                <a:lnTo>
                  <a:pt x="0" y="0"/>
                </a:lnTo>
                <a:lnTo>
                  <a:pt x="1054608" y="0"/>
                </a:lnTo>
                <a:lnTo>
                  <a:pt x="1054608" y="6096"/>
                </a:lnTo>
                <a:lnTo>
                  <a:pt x="9144" y="6096"/>
                </a:lnTo>
                <a:lnTo>
                  <a:pt x="4572" y="10668"/>
                </a:lnTo>
                <a:lnTo>
                  <a:pt x="9144" y="10668"/>
                </a:lnTo>
                <a:lnTo>
                  <a:pt x="9144" y="413004"/>
                </a:lnTo>
                <a:lnTo>
                  <a:pt x="4572" y="413004"/>
                </a:lnTo>
                <a:lnTo>
                  <a:pt x="9144" y="419100"/>
                </a:lnTo>
                <a:lnTo>
                  <a:pt x="1054608" y="419100"/>
                </a:lnTo>
                <a:lnTo>
                  <a:pt x="1054608" y="423672"/>
                </a:lnTo>
                <a:close/>
              </a:path>
              <a:path w="1054735" h="424179">
                <a:moveTo>
                  <a:pt x="9144" y="10668"/>
                </a:moveTo>
                <a:lnTo>
                  <a:pt x="4572" y="10668"/>
                </a:lnTo>
                <a:lnTo>
                  <a:pt x="9144" y="6096"/>
                </a:lnTo>
                <a:lnTo>
                  <a:pt x="9144" y="10668"/>
                </a:lnTo>
                <a:close/>
              </a:path>
              <a:path w="1054735" h="424179">
                <a:moveTo>
                  <a:pt x="1043940" y="10668"/>
                </a:moveTo>
                <a:lnTo>
                  <a:pt x="9144" y="10668"/>
                </a:lnTo>
                <a:lnTo>
                  <a:pt x="9144" y="6096"/>
                </a:lnTo>
                <a:lnTo>
                  <a:pt x="1043940" y="6096"/>
                </a:lnTo>
                <a:lnTo>
                  <a:pt x="1043940" y="10668"/>
                </a:lnTo>
                <a:close/>
              </a:path>
              <a:path w="1054735" h="424179">
                <a:moveTo>
                  <a:pt x="1043940" y="419100"/>
                </a:moveTo>
                <a:lnTo>
                  <a:pt x="1043940" y="6096"/>
                </a:lnTo>
                <a:lnTo>
                  <a:pt x="1050036" y="10668"/>
                </a:lnTo>
                <a:lnTo>
                  <a:pt x="1054608" y="10668"/>
                </a:lnTo>
                <a:lnTo>
                  <a:pt x="1054608" y="413004"/>
                </a:lnTo>
                <a:lnTo>
                  <a:pt x="1050036" y="413004"/>
                </a:lnTo>
                <a:lnTo>
                  <a:pt x="1043940" y="419100"/>
                </a:lnTo>
                <a:close/>
              </a:path>
              <a:path w="1054735" h="424179">
                <a:moveTo>
                  <a:pt x="1054608" y="10668"/>
                </a:moveTo>
                <a:lnTo>
                  <a:pt x="1050036" y="10668"/>
                </a:lnTo>
                <a:lnTo>
                  <a:pt x="1043940" y="6096"/>
                </a:lnTo>
                <a:lnTo>
                  <a:pt x="1054608" y="6096"/>
                </a:lnTo>
                <a:lnTo>
                  <a:pt x="1054608" y="10668"/>
                </a:lnTo>
                <a:close/>
              </a:path>
              <a:path w="1054735" h="424179">
                <a:moveTo>
                  <a:pt x="9144" y="419100"/>
                </a:moveTo>
                <a:lnTo>
                  <a:pt x="4572" y="413004"/>
                </a:lnTo>
                <a:lnTo>
                  <a:pt x="9144" y="413004"/>
                </a:lnTo>
                <a:lnTo>
                  <a:pt x="9144" y="419100"/>
                </a:lnTo>
                <a:close/>
              </a:path>
              <a:path w="1054735" h="424179">
                <a:moveTo>
                  <a:pt x="1043940" y="419100"/>
                </a:moveTo>
                <a:lnTo>
                  <a:pt x="9144" y="419100"/>
                </a:lnTo>
                <a:lnTo>
                  <a:pt x="9144" y="413004"/>
                </a:lnTo>
                <a:lnTo>
                  <a:pt x="1043940" y="413004"/>
                </a:lnTo>
                <a:lnTo>
                  <a:pt x="1043940" y="419100"/>
                </a:lnTo>
                <a:close/>
              </a:path>
              <a:path w="1054735" h="424179">
                <a:moveTo>
                  <a:pt x="1054608" y="419100"/>
                </a:moveTo>
                <a:lnTo>
                  <a:pt x="1043940" y="419100"/>
                </a:lnTo>
                <a:lnTo>
                  <a:pt x="1050036" y="413004"/>
                </a:lnTo>
                <a:lnTo>
                  <a:pt x="1054608" y="413004"/>
                </a:lnTo>
                <a:lnTo>
                  <a:pt x="1054608" y="419100"/>
                </a:lnTo>
                <a:close/>
              </a:path>
            </a:pathLst>
          </a:custGeom>
          <a:solidFill>
            <a:srgbClr val="FF0000"/>
          </a:solidFill>
        </p:spPr>
        <p:txBody>
          <a:bodyPr wrap="square" lIns="0" tIns="0" rIns="0" bIns="0" rtlCol="0"/>
          <a:lstStyle/>
          <a:p>
            <a:endParaRPr/>
          </a:p>
        </p:txBody>
      </p:sp>
    </p:spTree>
    <p:extLst>
      <p:ext uri="{BB962C8B-B14F-4D97-AF65-F5344CB8AC3E}">
        <p14:creationId xmlns:p14="http://schemas.microsoft.com/office/powerpoint/2010/main" val="8095085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Download SAP SuccessFactors Mobile App (for Huawei phones without Google services)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937501"/>
            <a:ext cx="3979973" cy="5534055"/>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startAt="4"/>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After the installation is completed, click “</a:t>
            </a:r>
            <a:r>
              <a:rPr lang="ja-JP" altLang="en-US" dirty="0">
                <a:solidFill>
                  <a:prstClr val="black"/>
                </a:solidFill>
                <a:latin typeface="Arial" panose="020B0604020202020204" pitchFamily="34" charset="0"/>
                <a:ea typeface="Verdana" panose="020B0604030504040204" pitchFamily="34" charset="0"/>
                <a:cs typeface="Arial" panose="020B0604020202020204" pitchFamily="34" charset="0"/>
              </a:rPr>
              <a:t>打开</a:t>
            </a:r>
            <a:r>
              <a:rPr lang="en-US" altLang="ja-JP" dirty="0">
                <a:solidFill>
                  <a:prstClr val="black"/>
                </a:solidFill>
                <a:latin typeface="Arial" panose="020B0604020202020204" pitchFamily="34" charset="0"/>
                <a:ea typeface="Verdana" panose="020B0604030504040204" pitchFamily="34" charset="0"/>
                <a:cs typeface="Arial" panose="020B0604020202020204" pitchFamily="34" charset="0"/>
              </a:rPr>
              <a:t>” (Open) to launch the SAP myHR Mobile app.</a:t>
            </a:r>
            <a:endParaRPr lang="ja-JP" alt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937501"/>
            <a:ext cx="7592566" cy="5534055"/>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17" name="Oval 16">
            <a:extLst>
              <a:ext uri="{FF2B5EF4-FFF2-40B4-BE49-F238E27FC236}">
                <a16:creationId xmlns:a16="http://schemas.microsoft.com/office/drawing/2014/main" id="{BD4595F2-29DD-7442-BB4C-940C7A5BB28F}"/>
              </a:ext>
            </a:extLst>
          </p:cNvPr>
          <p:cNvSpPr/>
          <p:nvPr/>
        </p:nvSpPr>
        <p:spPr>
          <a:xfrm>
            <a:off x="536620" y="1152655"/>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PH" dirty="0">
                <a:solidFill>
                  <a:prstClr val="white"/>
                </a:solidFill>
                <a:latin typeface="Arial" panose="020B0604020202020204" pitchFamily="34" charset="0"/>
              </a:rPr>
              <a:t>4</a:t>
            </a:r>
            <a:endPar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8" name="Picture 7">
            <a:hlinkClick r:id="rId3" action="ppaction://hlinksldjump"/>
            <a:extLst>
              <a:ext uri="{FF2B5EF4-FFF2-40B4-BE49-F238E27FC236}">
                <a16:creationId xmlns:a16="http://schemas.microsoft.com/office/drawing/2014/main" id="{B9B6AFA9-7202-C243-9D26-712FCAFE15C1}"/>
              </a:ext>
            </a:extLst>
          </p:cNvPr>
          <p:cNvPicPr>
            <a:picLocks noChangeAspect="1"/>
          </p:cNvPicPr>
          <p:nvPr/>
        </p:nvPicPr>
        <p:blipFill>
          <a:blip r:embed="rId4"/>
          <a:stretch>
            <a:fillRect/>
          </a:stretch>
        </p:blipFill>
        <p:spPr>
          <a:xfrm>
            <a:off x="11190049" y="170096"/>
            <a:ext cx="431800" cy="431800"/>
          </a:xfrm>
          <a:prstGeom prst="rect">
            <a:avLst/>
          </a:prstGeom>
        </p:spPr>
      </p:pic>
      <p:sp>
        <p:nvSpPr>
          <p:cNvPr id="9" name="object 2">
            <a:extLst>
              <a:ext uri="{FF2B5EF4-FFF2-40B4-BE49-F238E27FC236}">
                <a16:creationId xmlns:a16="http://schemas.microsoft.com/office/drawing/2014/main" id="{8D7EF22B-6196-3C46-B23C-76BB564A0F03}"/>
              </a:ext>
            </a:extLst>
          </p:cNvPr>
          <p:cNvSpPr/>
          <p:nvPr/>
        </p:nvSpPr>
        <p:spPr>
          <a:xfrm>
            <a:off x="1241279" y="1152655"/>
            <a:ext cx="2940756" cy="5051886"/>
          </a:xfrm>
          <a:prstGeom prst="rect">
            <a:avLst/>
          </a:prstGeom>
          <a:blipFill>
            <a:blip r:embed="rId5" cstate="print"/>
            <a:stretch>
              <a:fillRect/>
            </a:stretch>
          </a:blipFill>
        </p:spPr>
        <p:txBody>
          <a:bodyPr wrap="square" lIns="0" tIns="0" rIns="0" bIns="0" rtlCol="0"/>
          <a:lstStyle/>
          <a:p>
            <a:endParaRPr dirty="0"/>
          </a:p>
        </p:txBody>
      </p:sp>
      <p:sp>
        <p:nvSpPr>
          <p:cNvPr id="12" name="object 5">
            <a:extLst>
              <a:ext uri="{FF2B5EF4-FFF2-40B4-BE49-F238E27FC236}">
                <a16:creationId xmlns:a16="http://schemas.microsoft.com/office/drawing/2014/main" id="{0C9AE815-57A2-9247-876F-CB573007E6DD}"/>
              </a:ext>
            </a:extLst>
          </p:cNvPr>
          <p:cNvSpPr/>
          <p:nvPr/>
        </p:nvSpPr>
        <p:spPr>
          <a:xfrm>
            <a:off x="2822541" y="5360918"/>
            <a:ext cx="1054735" cy="424180"/>
          </a:xfrm>
          <a:custGeom>
            <a:avLst/>
            <a:gdLst/>
            <a:ahLst/>
            <a:cxnLst/>
            <a:rect l="l" t="t" r="r" b="b"/>
            <a:pathLst>
              <a:path w="1054735" h="424179">
                <a:moveTo>
                  <a:pt x="1054608" y="423672"/>
                </a:moveTo>
                <a:lnTo>
                  <a:pt x="0" y="423672"/>
                </a:lnTo>
                <a:lnTo>
                  <a:pt x="0" y="0"/>
                </a:lnTo>
                <a:lnTo>
                  <a:pt x="1054608" y="0"/>
                </a:lnTo>
                <a:lnTo>
                  <a:pt x="1054608" y="6096"/>
                </a:lnTo>
                <a:lnTo>
                  <a:pt x="9144" y="6096"/>
                </a:lnTo>
                <a:lnTo>
                  <a:pt x="4572" y="10668"/>
                </a:lnTo>
                <a:lnTo>
                  <a:pt x="9144" y="10668"/>
                </a:lnTo>
                <a:lnTo>
                  <a:pt x="9144" y="413004"/>
                </a:lnTo>
                <a:lnTo>
                  <a:pt x="4572" y="413004"/>
                </a:lnTo>
                <a:lnTo>
                  <a:pt x="9144" y="419100"/>
                </a:lnTo>
                <a:lnTo>
                  <a:pt x="1054608" y="419100"/>
                </a:lnTo>
                <a:lnTo>
                  <a:pt x="1054608" y="423672"/>
                </a:lnTo>
                <a:close/>
              </a:path>
              <a:path w="1054735" h="424179">
                <a:moveTo>
                  <a:pt x="9144" y="10668"/>
                </a:moveTo>
                <a:lnTo>
                  <a:pt x="4572" y="10668"/>
                </a:lnTo>
                <a:lnTo>
                  <a:pt x="9144" y="6096"/>
                </a:lnTo>
                <a:lnTo>
                  <a:pt x="9144" y="10668"/>
                </a:lnTo>
                <a:close/>
              </a:path>
              <a:path w="1054735" h="424179">
                <a:moveTo>
                  <a:pt x="1043940" y="10668"/>
                </a:moveTo>
                <a:lnTo>
                  <a:pt x="9144" y="10668"/>
                </a:lnTo>
                <a:lnTo>
                  <a:pt x="9144" y="6096"/>
                </a:lnTo>
                <a:lnTo>
                  <a:pt x="1043940" y="6096"/>
                </a:lnTo>
                <a:lnTo>
                  <a:pt x="1043940" y="10668"/>
                </a:lnTo>
                <a:close/>
              </a:path>
              <a:path w="1054735" h="424179">
                <a:moveTo>
                  <a:pt x="1043940" y="419100"/>
                </a:moveTo>
                <a:lnTo>
                  <a:pt x="1043940" y="6096"/>
                </a:lnTo>
                <a:lnTo>
                  <a:pt x="1050036" y="10668"/>
                </a:lnTo>
                <a:lnTo>
                  <a:pt x="1054608" y="10668"/>
                </a:lnTo>
                <a:lnTo>
                  <a:pt x="1054608" y="413004"/>
                </a:lnTo>
                <a:lnTo>
                  <a:pt x="1050036" y="413004"/>
                </a:lnTo>
                <a:lnTo>
                  <a:pt x="1043940" y="419100"/>
                </a:lnTo>
                <a:close/>
              </a:path>
              <a:path w="1054735" h="424179">
                <a:moveTo>
                  <a:pt x="1054608" y="10668"/>
                </a:moveTo>
                <a:lnTo>
                  <a:pt x="1050036" y="10668"/>
                </a:lnTo>
                <a:lnTo>
                  <a:pt x="1043940" y="6096"/>
                </a:lnTo>
                <a:lnTo>
                  <a:pt x="1054608" y="6096"/>
                </a:lnTo>
                <a:lnTo>
                  <a:pt x="1054608" y="10668"/>
                </a:lnTo>
                <a:close/>
              </a:path>
              <a:path w="1054735" h="424179">
                <a:moveTo>
                  <a:pt x="9144" y="419100"/>
                </a:moveTo>
                <a:lnTo>
                  <a:pt x="4572" y="413004"/>
                </a:lnTo>
                <a:lnTo>
                  <a:pt x="9144" y="413004"/>
                </a:lnTo>
                <a:lnTo>
                  <a:pt x="9144" y="419100"/>
                </a:lnTo>
                <a:close/>
              </a:path>
              <a:path w="1054735" h="424179">
                <a:moveTo>
                  <a:pt x="1043940" y="419100"/>
                </a:moveTo>
                <a:lnTo>
                  <a:pt x="9144" y="419100"/>
                </a:lnTo>
                <a:lnTo>
                  <a:pt x="9144" y="413004"/>
                </a:lnTo>
                <a:lnTo>
                  <a:pt x="1043940" y="413004"/>
                </a:lnTo>
                <a:lnTo>
                  <a:pt x="1043940" y="419100"/>
                </a:lnTo>
                <a:close/>
              </a:path>
              <a:path w="1054735" h="424179">
                <a:moveTo>
                  <a:pt x="1054608" y="419100"/>
                </a:moveTo>
                <a:lnTo>
                  <a:pt x="1043940" y="419100"/>
                </a:lnTo>
                <a:lnTo>
                  <a:pt x="1050036" y="413004"/>
                </a:lnTo>
                <a:lnTo>
                  <a:pt x="1054608" y="413004"/>
                </a:lnTo>
                <a:lnTo>
                  <a:pt x="1054608" y="419100"/>
                </a:lnTo>
                <a:close/>
              </a:path>
            </a:pathLst>
          </a:custGeom>
          <a:solidFill>
            <a:srgbClr val="FF0000"/>
          </a:solidFill>
        </p:spPr>
        <p:txBody>
          <a:bodyPr wrap="square" lIns="0" tIns="0" rIns="0" bIns="0" rtlCol="0"/>
          <a:lstStyle/>
          <a:p>
            <a:endParaRPr/>
          </a:p>
        </p:txBody>
      </p:sp>
    </p:spTree>
    <p:extLst>
      <p:ext uri="{BB962C8B-B14F-4D97-AF65-F5344CB8AC3E}">
        <p14:creationId xmlns:p14="http://schemas.microsoft.com/office/powerpoint/2010/main" val="22940542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4C6D-5A18-4967-9532-149F1128B451}"/>
              </a:ext>
            </a:extLst>
          </p:cNvPr>
          <p:cNvSpPr>
            <a:spLocks noGrp="1"/>
          </p:cNvSpPr>
          <p:nvPr>
            <p:ph type="title"/>
          </p:nvPr>
        </p:nvSpPr>
        <p:spPr>
          <a:xfrm>
            <a:off x="7179563" y="2232196"/>
            <a:ext cx="4462273" cy="1658868"/>
          </a:xfrm>
        </p:spPr>
        <p:txBody>
          <a:bodyPr/>
          <a:lstStyle/>
          <a:p>
            <a:r>
              <a:rPr lang="en-US" dirty="0"/>
              <a:t>Activate Multiple Profile Feature in myHR Mobile</a:t>
            </a:r>
            <a:endParaRPr lang="en-SG" dirty="0"/>
          </a:p>
        </p:txBody>
      </p:sp>
      <p:pic>
        <p:nvPicPr>
          <p:cNvPr id="4" name="Picture 3">
            <a:hlinkClick r:id="rId2" action="ppaction://hlinksldjump"/>
            <a:extLst>
              <a:ext uri="{FF2B5EF4-FFF2-40B4-BE49-F238E27FC236}">
                <a16:creationId xmlns:a16="http://schemas.microsoft.com/office/drawing/2014/main" id="{CD8D195E-2B6B-3F45-870E-9E1FE59CDD4A}"/>
              </a:ext>
            </a:extLst>
          </p:cNvPr>
          <p:cNvPicPr>
            <a:picLocks noChangeAspect="1"/>
          </p:cNvPicPr>
          <p:nvPr/>
        </p:nvPicPr>
        <p:blipFill>
          <a:blip r:embed="rId3"/>
          <a:stretch>
            <a:fillRect/>
          </a:stretch>
        </p:blipFill>
        <p:spPr>
          <a:xfrm>
            <a:off x="11190049" y="170096"/>
            <a:ext cx="431800" cy="431800"/>
          </a:xfrm>
          <a:prstGeom prst="rect">
            <a:avLst/>
          </a:prstGeom>
        </p:spPr>
      </p:pic>
      <p:sp>
        <p:nvSpPr>
          <p:cNvPr id="5" name="TextBox 4">
            <a:extLst>
              <a:ext uri="{FF2B5EF4-FFF2-40B4-BE49-F238E27FC236}">
                <a16:creationId xmlns:a16="http://schemas.microsoft.com/office/drawing/2014/main" id="{E2684A71-815F-4E5C-B4E9-29FE6D479140}"/>
              </a:ext>
            </a:extLst>
          </p:cNvPr>
          <p:cNvSpPr txBox="1"/>
          <p:nvPr/>
        </p:nvSpPr>
        <p:spPr>
          <a:xfrm>
            <a:off x="7179563" y="4283204"/>
            <a:ext cx="3586480" cy="923330"/>
          </a:xfrm>
          <a:prstGeom prst="rect">
            <a:avLst/>
          </a:prstGeom>
          <a:noFill/>
        </p:spPr>
        <p:txBody>
          <a:bodyPr wrap="square" rtlCol="0">
            <a:spAutoFit/>
          </a:bodyPr>
          <a:lstStyle/>
          <a:p>
            <a:r>
              <a:rPr lang="en-US" dirty="0"/>
              <a:t>When:</a:t>
            </a:r>
          </a:p>
          <a:p>
            <a:pPr marL="285750" indent="-285750">
              <a:buFont typeface="Arial" panose="020B0604020202020204" pitchFamily="34" charset="0"/>
              <a:buChar char="•"/>
            </a:pPr>
            <a:r>
              <a:rPr lang="en-US" dirty="0"/>
              <a:t>Setting up multiple profiles in iOS and Android</a:t>
            </a:r>
          </a:p>
        </p:txBody>
      </p:sp>
    </p:spTree>
    <p:extLst>
      <p:ext uri="{BB962C8B-B14F-4D97-AF65-F5344CB8AC3E}">
        <p14:creationId xmlns:p14="http://schemas.microsoft.com/office/powerpoint/2010/main" val="22468825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US" dirty="0"/>
              <a:t>Activate Multiple Profile Feature in </a:t>
            </a:r>
            <a:r>
              <a:rPr lang="en-US" dirty="0" err="1"/>
              <a:t>myHR</a:t>
            </a:r>
            <a:r>
              <a:rPr lang="en-US" dirty="0"/>
              <a:t> Mobile </a:t>
            </a:r>
            <a:r>
              <a:rPr lang="en-PH" dirty="0"/>
              <a:t>(For iOS Users)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8814215" y="707029"/>
            <a:ext cx="3014355"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Load the SAP myHR Mobile app and go to your profile.</a:t>
            </a: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Click on Settings </a:t>
            </a: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Switch on the “Multiple Profile” features</a:t>
            </a: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Kill the app and reload the SAP myHR Mobile app again.</a:t>
            </a: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Click on the “Add” button and scan the QR Code. </a:t>
            </a: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0" y="707029"/>
            <a:ext cx="8558185"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7" name="Arrow: Right 2">
            <a:extLst>
              <a:ext uri="{FF2B5EF4-FFF2-40B4-BE49-F238E27FC236}">
                <a16:creationId xmlns:a16="http://schemas.microsoft.com/office/drawing/2014/main" id="{ED95356B-4581-5D47-87F0-A14095CF5D10}"/>
              </a:ext>
            </a:extLst>
          </p:cNvPr>
          <p:cNvSpPr/>
          <p:nvPr/>
        </p:nvSpPr>
        <p:spPr>
          <a:xfrm>
            <a:off x="2645836" y="3208293"/>
            <a:ext cx="695325"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8" name="Group 7">
            <a:extLst>
              <a:ext uri="{FF2B5EF4-FFF2-40B4-BE49-F238E27FC236}">
                <a16:creationId xmlns:a16="http://schemas.microsoft.com/office/drawing/2014/main" id="{65C44A4C-E547-414E-A7E0-86C36DCCF433}"/>
              </a:ext>
            </a:extLst>
          </p:cNvPr>
          <p:cNvGrpSpPr/>
          <p:nvPr/>
        </p:nvGrpSpPr>
        <p:grpSpPr>
          <a:xfrm>
            <a:off x="3476039" y="1622771"/>
            <a:ext cx="1963919" cy="4277408"/>
            <a:chOff x="5095512" y="1810332"/>
            <a:chExt cx="1963919" cy="4217142"/>
          </a:xfrm>
        </p:grpSpPr>
        <p:pic>
          <p:nvPicPr>
            <p:cNvPr id="9" name="Picture 8">
              <a:extLst>
                <a:ext uri="{FF2B5EF4-FFF2-40B4-BE49-F238E27FC236}">
                  <a16:creationId xmlns:a16="http://schemas.microsoft.com/office/drawing/2014/main" id="{CEAB7223-5232-914A-B6B6-C1DD9A79B7C7}"/>
                </a:ext>
              </a:extLst>
            </p:cNvPr>
            <p:cNvPicPr>
              <a:picLocks noChangeAspect="1"/>
            </p:cNvPicPr>
            <p:nvPr/>
          </p:nvPicPr>
          <p:blipFill>
            <a:blip r:embed="rId3"/>
            <a:stretch>
              <a:fillRect/>
            </a:stretch>
          </p:blipFill>
          <p:spPr>
            <a:xfrm>
              <a:off x="5095512" y="1810332"/>
              <a:ext cx="1963919" cy="4217142"/>
            </a:xfrm>
            <a:prstGeom prst="rect">
              <a:avLst/>
            </a:prstGeom>
            <a:ln>
              <a:noFill/>
            </a:ln>
            <a:effectLst>
              <a:outerShdw blurRad="292100" dist="139700" dir="2700000" algn="tl" rotWithShape="0">
                <a:srgbClr val="333333">
                  <a:alpha val="65000"/>
                </a:srgbClr>
              </a:outerShdw>
            </a:effectLst>
          </p:spPr>
        </p:pic>
        <p:sp>
          <p:nvSpPr>
            <p:cNvPr id="12" name="Rectangle 11">
              <a:extLst>
                <a:ext uri="{FF2B5EF4-FFF2-40B4-BE49-F238E27FC236}">
                  <a16:creationId xmlns:a16="http://schemas.microsoft.com/office/drawing/2014/main" id="{492715A6-CBC5-A742-B502-4B787FB8B263}"/>
                </a:ext>
              </a:extLst>
            </p:cNvPr>
            <p:cNvSpPr/>
            <p:nvPr/>
          </p:nvSpPr>
          <p:spPr>
            <a:xfrm>
              <a:off x="5095512" y="2303623"/>
              <a:ext cx="1963919" cy="30777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
        <p:nvSpPr>
          <p:cNvPr id="13" name="Arrow: Right 17">
            <a:extLst>
              <a:ext uri="{FF2B5EF4-FFF2-40B4-BE49-F238E27FC236}">
                <a16:creationId xmlns:a16="http://schemas.microsoft.com/office/drawing/2014/main" id="{6CA3847C-4BE7-6249-A336-B59AC29F5826}"/>
              </a:ext>
            </a:extLst>
          </p:cNvPr>
          <p:cNvSpPr/>
          <p:nvPr/>
        </p:nvSpPr>
        <p:spPr>
          <a:xfrm>
            <a:off x="5574836" y="3208293"/>
            <a:ext cx="695325"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14" name="Group 13">
            <a:extLst>
              <a:ext uri="{FF2B5EF4-FFF2-40B4-BE49-F238E27FC236}">
                <a16:creationId xmlns:a16="http://schemas.microsoft.com/office/drawing/2014/main" id="{54765532-2B61-BC48-B366-21A237DDD456}"/>
              </a:ext>
            </a:extLst>
          </p:cNvPr>
          <p:cNvGrpSpPr/>
          <p:nvPr/>
        </p:nvGrpSpPr>
        <p:grpSpPr>
          <a:xfrm>
            <a:off x="536620" y="1675517"/>
            <a:ext cx="1983744" cy="4217142"/>
            <a:chOff x="461727" y="1711983"/>
            <a:chExt cx="1983744" cy="4217142"/>
          </a:xfrm>
        </p:grpSpPr>
        <p:pic>
          <p:nvPicPr>
            <p:cNvPr id="15" name="Picture 14">
              <a:extLst>
                <a:ext uri="{FF2B5EF4-FFF2-40B4-BE49-F238E27FC236}">
                  <a16:creationId xmlns:a16="http://schemas.microsoft.com/office/drawing/2014/main" id="{9977D300-2235-BA46-B93F-2150A09EEDD3}"/>
                </a:ext>
              </a:extLst>
            </p:cNvPr>
            <p:cNvPicPr>
              <a:picLocks noChangeAspect="1"/>
            </p:cNvPicPr>
            <p:nvPr/>
          </p:nvPicPr>
          <p:blipFill>
            <a:blip r:embed="rId4"/>
            <a:stretch>
              <a:fillRect/>
            </a:stretch>
          </p:blipFill>
          <p:spPr>
            <a:xfrm>
              <a:off x="461727" y="1711983"/>
              <a:ext cx="1974338" cy="4217142"/>
            </a:xfrm>
            <a:prstGeom prst="rect">
              <a:avLst/>
            </a:prstGeom>
            <a:ln>
              <a:noFill/>
            </a:ln>
            <a:effectLst>
              <a:outerShdw blurRad="292100" dist="139700" dir="2700000" algn="tl" rotWithShape="0">
                <a:srgbClr val="333333">
                  <a:alpha val="65000"/>
                </a:srgbClr>
              </a:outerShdw>
            </a:effectLst>
          </p:spPr>
        </p:pic>
        <p:sp>
          <p:nvSpPr>
            <p:cNvPr id="16" name="Rectangle 15">
              <a:extLst>
                <a:ext uri="{FF2B5EF4-FFF2-40B4-BE49-F238E27FC236}">
                  <a16:creationId xmlns:a16="http://schemas.microsoft.com/office/drawing/2014/main" id="{721DF6EE-11AA-3042-B7E3-6B33CCEF9523}"/>
                </a:ext>
              </a:extLst>
            </p:cNvPr>
            <p:cNvSpPr/>
            <p:nvPr/>
          </p:nvSpPr>
          <p:spPr>
            <a:xfrm>
              <a:off x="2118924" y="1904330"/>
              <a:ext cx="326547" cy="26851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18" name="Group 17">
            <a:extLst>
              <a:ext uri="{FF2B5EF4-FFF2-40B4-BE49-F238E27FC236}">
                <a16:creationId xmlns:a16="http://schemas.microsoft.com/office/drawing/2014/main" id="{252D2895-66A1-F348-A167-42554D6E839B}"/>
              </a:ext>
            </a:extLst>
          </p:cNvPr>
          <p:cNvGrpSpPr/>
          <p:nvPr/>
        </p:nvGrpSpPr>
        <p:grpSpPr>
          <a:xfrm>
            <a:off x="6481512" y="1655888"/>
            <a:ext cx="2057959" cy="4236771"/>
            <a:chOff x="7902124" y="1699185"/>
            <a:chExt cx="1945094" cy="4217142"/>
          </a:xfrm>
        </p:grpSpPr>
        <p:pic>
          <p:nvPicPr>
            <p:cNvPr id="19" name="Picture 18">
              <a:extLst>
                <a:ext uri="{FF2B5EF4-FFF2-40B4-BE49-F238E27FC236}">
                  <a16:creationId xmlns:a16="http://schemas.microsoft.com/office/drawing/2014/main" id="{0A9AF7AB-0E14-9F4A-9C20-22375036CF0E}"/>
                </a:ext>
              </a:extLst>
            </p:cNvPr>
            <p:cNvPicPr>
              <a:picLocks noChangeAspect="1"/>
            </p:cNvPicPr>
            <p:nvPr/>
          </p:nvPicPr>
          <p:blipFill>
            <a:blip r:embed="rId5"/>
            <a:stretch>
              <a:fillRect/>
            </a:stretch>
          </p:blipFill>
          <p:spPr>
            <a:xfrm>
              <a:off x="7902124" y="1699185"/>
              <a:ext cx="1945094" cy="4217142"/>
            </a:xfrm>
            <a:prstGeom prst="rect">
              <a:avLst/>
            </a:prstGeom>
            <a:ln>
              <a:noFill/>
            </a:ln>
            <a:effectLst>
              <a:outerShdw blurRad="292100" dist="139700" dir="2700000" algn="tl" rotWithShape="0">
                <a:srgbClr val="333333">
                  <a:alpha val="65000"/>
                </a:srgbClr>
              </a:outerShdw>
            </a:effectLst>
          </p:spPr>
        </p:pic>
        <p:sp>
          <p:nvSpPr>
            <p:cNvPr id="20" name="Rectangle 19">
              <a:extLst>
                <a:ext uri="{FF2B5EF4-FFF2-40B4-BE49-F238E27FC236}">
                  <a16:creationId xmlns:a16="http://schemas.microsoft.com/office/drawing/2014/main" id="{2C525C7B-D079-1B43-8BA7-FEFE53F0B9F3}"/>
                </a:ext>
              </a:extLst>
            </p:cNvPr>
            <p:cNvSpPr/>
            <p:nvPr/>
          </p:nvSpPr>
          <p:spPr>
            <a:xfrm>
              <a:off x="7902124" y="1891090"/>
              <a:ext cx="362787" cy="28175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pic>
        <p:nvPicPr>
          <p:cNvPr id="21" name="Picture 20">
            <a:hlinkClick r:id="rId6" action="ppaction://hlinksldjump"/>
            <a:extLst>
              <a:ext uri="{FF2B5EF4-FFF2-40B4-BE49-F238E27FC236}">
                <a16:creationId xmlns:a16="http://schemas.microsoft.com/office/drawing/2014/main" id="{A5DCCA3B-1885-4243-B67F-A49C23FE0E07}"/>
              </a:ext>
            </a:extLst>
          </p:cNvPr>
          <p:cNvPicPr>
            <a:picLocks noChangeAspect="1"/>
          </p:cNvPicPr>
          <p:nvPr/>
        </p:nvPicPr>
        <p:blipFill>
          <a:blip r:embed="rId7"/>
          <a:stretch>
            <a:fillRect/>
          </a:stretch>
        </p:blipFill>
        <p:spPr>
          <a:xfrm>
            <a:off x="11190049" y="170096"/>
            <a:ext cx="431800" cy="431800"/>
          </a:xfrm>
          <a:prstGeom prst="rect">
            <a:avLst/>
          </a:prstGeom>
        </p:spPr>
      </p:pic>
      <p:pic>
        <p:nvPicPr>
          <p:cNvPr id="17" name="Picture 16">
            <a:extLst>
              <a:ext uri="{FF2B5EF4-FFF2-40B4-BE49-F238E27FC236}">
                <a16:creationId xmlns:a16="http://schemas.microsoft.com/office/drawing/2014/main" id="{B3E1D0B7-68C3-5942-B212-8FAE62C1DE44}"/>
              </a:ext>
            </a:extLst>
          </p:cNvPr>
          <p:cNvPicPr>
            <a:picLocks noChangeAspect="1"/>
          </p:cNvPicPr>
          <p:nvPr/>
        </p:nvPicPr>
        <p:blipFill rotWithShape="1">
          <a:blip r:embed="rId8">
            <a:extLst>
              <a:ext uri="{BEBA8EAE-BF5A-486C-A8C5-ECC9F3942E4B}">
                <a14:imgProps xmlns:a14="http://schemas.microsoft.com/office/drawing/2010/main">
                  <a14:imgLayer r:embed="rId9">
                    <a14:imgEffect>
                      <a14:artisticBlur/>
                    </a14:imgEffect>
                  </a14:imgLayer>
                </a14:imgProps>
              </a:ext>
            </a:extLst>
          </a:blip>
          <a:srcRect t="11876" b="75586"/>
          <a:stretch/>
        </p:blipFill>
        <p:spPr>
          <a:xfrm>
            <a:off x="546026" y="2170900"/>
            <a:ext cx="1974338" cy="528772"/>
          </a:xfrm>
          <a:prstGeom prst="rect">
            <a:avLst/>
          </a:prstGeom>
          <a:ln>
            <a:noFill/>
          </a:ln>
        </p:spPr>
      </p:pic>
      <p:pic>
        <p:nvPicPr>
          <p:cNvPr id="26" name="Picture 25">
            <a:extLst>
              <a:ext uri="{FF2B5EF4-FFF2-40B4-BE49-F238E27FC236}">
                <a16:creationId xmlns:a16="http://schemas.microsoft.com/office/drawing/2014/main" id="{BCE31150-2846-D745-93B4-31054760A31B}"/>
              </a:ext>
            </a:extLst>
          </p:cNvPr>
          <p:cNvPicPr>
            <a:picLocks noChangeAspect="1"/>
          </p:cNvPicPr>
          <p:nvPr/>
        </p:nvPicPr>
        <p:blipFill rotWithShape="1">
          <a:blip r:embed="rId10">
            <a:extLst>
              <a:ext uri="{BEBA8EAE-BF5A-486C-A8C5-ECC9F3942E4B}">
                <a14:imgProps xmlns:a14="http://schemas.microsoft.com/office/drawing/2010/main">
                  <a14:imgLayer r:embed="rId11">
                    <a14:imgEffect>
                      <a14:artisticBlur/>
                    </a14:imgEffect>
                  </a14:imgLayer>
                </a14:imgProps>
              </a:ext>
            </a:extLst>
          </a:blip>
          <a:srcRect t="19290" b="4818"/>
          <a:stretch/>
        </p:blipFill>
        <p:spPr>
          <a:xfrm>
            <a:off x="6481512" y="2557463"/>
            <a:ext cx="2057959" cy="3215350"/>
          </a:xfrm>
          <a:prstGeom prst="rect">
            <a:avLst/>
          </a:prstGeom>
          <a:ln>
            <a:noFill/>
          </a:ln>
        </p:spPr>
      </p:pic>
    </p:spTree>
    <p:extLst>
      <p:ext uri="{BB962C8B-B14F-4D97-AF65-F5344CB8AC3E}">
        <p14:creationId xmlns:p14="http://schemas.microsoft.com/office/powerpoint/2010/main" val="29135404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US" dirty="0"/>
              <a:t>Activate Multiple Profile Feature in </a:t>
            </a:r>
            <a:r>
              <a:rPr lang="en-US" dirty="0" err="1"/>
              <a:t>myHR</a:t>
            </a:r>
            <a:r>
              <a:rPr lang="en-US" dirty="0"/>
              <a:t> Mobile </a:t>
            </a:r>
            <a:r>
              <a:rPr lang="en-PH" dirty="0"/>
              <a:t>(For Android Users)</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8814215" y="707029"/>
            <a:ext cx="3014355"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Load the SAP myHR Mobile app and go to your profile.</a:t>
            </a: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Click on Settings </a:t>
            </a: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Switch on the “Multiple Profile” features</a:t>
            </a: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Kill the app and reload the SAP myHR Mobile app again.</a:t>
            </a: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Click on the “Add” button and scan the QR Code. </a:t>
            </a: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0" y="707029"/>
            <a:ext cx="8558185"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7" name="Arrow: Right 2">
            <a:extLst>
              <a:ext uri="{FF2B5EF4-FFF2-40B4-BE49-F238E27FC236}">
                <a16:creationId xmlns:a16="http://schemas.microsoft.com/office/drawing/2014/main" id="{ED95356B-4581-5D47-87F0-A14095CF5D10}"/>
              </a:ext>
            </a:extLst>
          </p:cNvPr>
          <p:cNvSpPr/>
          <p:nvPr/>
        </p:nvSpPr>
        <p:spPr>
          <a:xfrm>
            <a:off x="2645836" y="3208293"/>
            <a:ext cx="695325"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3" name="Arrow: Right 17">
            <a:extLst>
              <a:ext uri="{FF2B5EF4-FFF2-40B4-BE49-F238E27FC236}">
                <a16:creationId xmlns:a16="http://schemas.microsoft.com/office/drawing/2014/main" id="{6CA3847C-4BE7-6249-A336-B59AC29F5826}"/>
              </a:ext>
            </a:extLst>
          </p:cNvPr>
          <p:cNvSpPr/>
          <p:nvPr/>
        </p:nvSpPr>
        <p:spPr>
          <a:xfrm>
            <a:off x="5574836" y="3208293"/>
            <a:ext cx="695325"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nvGrpSpPr>
          <p:cNvPr id="17" name="Group 16">
            <a:extLst>
              <a:ext uri="{FF2B5EF4-FFF2-40B4-BE49-F238E27FC236}">
                <a16:creationId xmlns:a16="http://schemas.microsoft.com/office/drawing/2014/main" id="{5F04E981-E281-CC46-8682-C04FBF71326F}"/>
              </a:ext>
            </a:extLst>
          </p:cNvPr>
          <p:cNvGrpSpPr/>
          <p:nvPr/>
        </p:nvGrpSpPr>
        <p:grpSpPr>
          <a:xfrm>
            <a:off x="3405695" y="1832671"/>
            <a:ext cx="2108527" cy="4275243"/>
            <a:chOff x="4060699" y="1831732"/>
            <a:chExt cx="2108527" cy="4275243"/>
          </a:xfrm>
        </p:grpSpPr>
        <p:pic>
          <p:nvPicPr>
            <p:cNvPr id="21" name="Picture 20">
              <a:extLst>
                <a:ext uri="{FF2B5EF4-FFF2-40B4-BE49-F238E27FC236}">
                  <a16:creationId xmlns:a16="http://schemas.microsoft.com/office/drawing/2014/main" id="{43429A95-7BF4-374D-BCD3-9EF730355068}"/>
                </a:ext>
              </a:extLst>
            </p:cNvPr>
            <p:cNvPicPr>
              <a:picLocks noChangeAspect="1"/>
            </p:cNvPicPr>
            <p:nvPr/>
          </p:nvPicPr>
          <p:blipFill>
            <a:blip r:embed="rId3"/>
            <a:stretch>
              <a:fillRect/>
            </a:stretch>
          </p:blipFill>
          <p:spPr>
            <a:xfrm>
              <a:off x="4063393" y="1831732"/>
              <a:ext cx="2105833" cy="4275243"/>
            </a:xfrm>
            <a:prstGeom prst="rect">
              <a:avLst/>
            </a:prstGeom>
            <a:ln>
              <a:noFill/>
            </a:ln>
            <a:effectLst>
              <a:outerShdw blurRad="292100" dist="139700" dir="2700000" algn="tl" rotWithShape="0">
                <a:srgbClr val="333333">
                  <a:alpha val="65000"/>
                </a:srgbClr>
              </a:outerShdw>
            </a:effectLst>
          </p:spPr>
        </p:pic>
        <p:sp>
          <p:nvSpPr>
            <p:cNvPr id="22" name="Rectangle 21">
              <a:extLst>
                <a:ext uri="{FF2B5EF4-FFF2-40B4-BE49-F238E27FC236}">
                  <a16:creationId xmlns:a16="http://schemas.microsoft.com/office/drawing/2014/main" id="{EC0AEFB5-300E-DE49-B146-922C9C5DEEB2}"/>
                </a:ext>
              </a:extLst>
            </p:cNvPr>
            <p:cNvSpPr/>
            <p:nvPr/>
          </p:nvSpPr>
          <p:spPr>
            <a:xfrm>
              <a:off x="4060699" y="2341696"/>
              <a:ext cx="2069627" cy="50965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23" name="Group 22">
            <a:extLst>
              <a:ext uri="{FF2B5EF4-FFF2-40B4-BE49-F238E27FC236}">
                <a16:creationId xmlns:a16="http://schemas.microsoft.com/office/drawing/2014/main" id="{70255129-4DCC-F64D-B5BB-9E46BDC40A95}"/>
              </a:ext>
            </a:extLst>
          </p:cNvPr>
          <p:cNvGrpSpPr/>
          <p:nvPr/>
        </p:nvGrpSpPr>
        <p:grpSpPr>
          <a:xfrm>
            <a:off x="6341983" y="1811270"/>
            <a:ext cx="2136003" cy="4238543"/>
            <a:chOff x="7937073" y="1810331"/>
            <a:chExt cx="2136003" cy="4238543"/>
          </a:xfrm>
        </p:grpSpPr>
        <p:pic>
          <p:nvPicPr>
            <p:cNvPr id="24" name="Picture 23">
              <a:extLst>
                <a:ext uri="{FF2B5EF4-FFF2-40B4-BE49-F238E27FC236}">
                  <a16:creationId xmlns:a16="http://schemas.microsoft.com/office/drawing/2014/main" id="{D21795B6-08BB-2A42-9712-746C57A2C12F}"/>
                </a:ext>
              </a:extLst>
            </p:cNvPr>
            <p:cNvPicPr>
              <a:picLocks noChangeAspect="1"/>
            </p:cNvPicPr>
            <p:nvPr/>
          </p:nvPicPr>
          <p:blipFill>
            <a:blip r:embed="rId4"/>
            <a:stretch>
              <a:fillRect/>
            </a:stretch>
          </p:blipFill>
          <p:spPr>
            <a:xfrm>
              <a:off x="7937073" y="1810331"/>
              <a:ext cx="2136003" cy="4238543"/>
            </a:xfrm>
            <a:prstGeom prst="rect">
              <a:avLst/>
            </a:prstGeom>
            <a:ln>
              <a:noFill/>
            </a:ln>
            <a:effectLst>
              <a:outerShdw blurRad="292100" dist="139700" dir="2700000" algn="tl" rotWithShape="0">
                <a:srgbClr val="333333">
                  <a:alpha val="65000"/>
                </a:srgbClr>
              </a:outerShdw>
            </a:effectLst>
          </p:spPr>
        </p:pic>
        <p:sp>
          <p:nvSpPr>
            <p:cNvPr id="25" name="Rectangle 24">
              <a:extLst>
                <a:ext uri="{FF2B5EF4-FFF2-40B4-BE49-F238E27FC236}">
                  <a16:creationId xmlns:a16="http://schemas.microsoft.com/office/drawing/2014/main" id="{3A52273F-126B-6343-9B14-79FF473C9B65}"/>
                </a:ext>
              </a:extLst>
            </p:cNvPr>
            <p:cNvSpPr/>
            <p:nvPr/>
          </p:nvSpPr>
          <p:spPr>
            <a:xfrm>
              <a:off x="9710289" y="1974526"/>
              <a:ext cx="362787" cy="29019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grpSp>
        <p:nvGrpSpPr>
          <p:cNvPr id="26" name="Group 25">
            <a:extLst>
              <a:ext uri="{FF2B5EF4-FFF2-40B4-BE49-F238E27FC236}">
                <a16:creationId xmlns:a16="http://schemas.microsoft.com/office/drawing/2014/main" id="{894978D5-6071-8C43-A204-4EADFDA743AC}"/>
              </a:ext>
            </a:extLst>
          </p:cNvPr>
          <p:cNvGrpSpPr/>
          <p:nvPr/>
        </p:nvGrpSpPr>
        <p:grpSpPr>
          <a:xfrm>
            <a:off x="484465" y="1831778"/>
            <a:ext cx="2109020" cy="4218039"/>
            <a:chOff x="428609" y="1830839"/>
            <a:chExt cx="2109020" cy="4218039"/>
          </a:xfrm>
        </p:grpSpPr>
        <p:pic>
          <p:nvPicPr>
            <p:cNvPr id="27" name="Picture 26">
              <a:extLst>
                <a:ext uri="{FF2B5EF4-FFF2-40B4-BE49-F238E27FC236}">
                  <a16:creationId xmlns:a16="http://schemas.microsoft.com/office/drawing/2014/main" id="{A175546A-8DDE-B242-AD3E-E8F32DCDE21A}"/>
                </a:ext>
              </a:extLst>
            </p:cNvPr>
            <p:cNvPicPr>
              <a:picLocks noChangeAspect="1"/>
            </p:cNvPicPr>
            <p:nvPr/>
          </p:nvPicPr>
          <p:blipFill>
            <a:blip r:embed="rId5"/>
            <a:stretch>
              <a:fillRect/>
            </a:stretch>
          </p:blipFill>
          <p:spPr>
            <a:xfrm>
              <a:off x="428609" y="1830839"/>
              <a:ext cx="2109020" cy="4218039"/>
            </a:xfrm>
            <a:prstGeom prst="rect">
              <a:avLst/>
            </a:prstGeom>
            <a:ln>
              <a:noFill/>
            </a:ln>
            <a:effectLst>
              <a:outerShdw blurRad="292100" dist="139700" dir="2700000" algn="tl" rotWithShape="0">
                <a:srgbClr val="333333">
                  <a:alpha val="65000"/>
                </a:srgbClr>
              </a:outerShdw>
            </a:effectLst>
          </p:spPr>
        </p:pic>
        <p:sp>
          <p:nvSpPr>
            <p:cNvPr id="28" name="Rectangle 27">
              <a:extLst>
                <a:ext uri="{FF2B5EF4-FFF2-40B4-BE49-F238E27FC236}">
                  <a16:creationId xmlns:a16="http://schemas.microsoft.com/office/drawing/2014/main" id="{6C54C363-4E69-414A-A5D5-93013BFB77A9}"/>
                </a:ext>
              </a:extLst>
            </p:cNvPr>
            <p:cNvSpPr/>
            <p:nvPr/>
          </p:nvSpPr>
          <p:spPr>
            <a:xfrm>
              <a:off x="428610" y="4898222"/>
              <a:ext cx="1606668" cy="263713"/>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pic>
        <p:nvPicPr>
          <p:cNvPr id="29" name="Picture 28">
            <a:hlinkClick r:id="rId6" action="ppaction://hlinksldjump"/>
            <a:extLst>
              <a:ext uri="{FF2B5EF4-FFF2-40B4-BE49-F238E27FC236}">
                <a16:creationId xmlns:a16="http://schemas.microsoft.com/office/drawing/2014/main" id="{77A46E82-DC30-E14D-A568-49241CC70A21}"/>
              </a:ext>
            </a:extLst>
          </p:cNvPr>
          <p:cNvPicPr>
            <a:picLocks noChangeAspect="1"/>
          </p:cNvPicPr>
          <p:nvPr/>
        </p:nvPicPr>
        <p:blipFill>
          <a:blip r:embed="rId7"/>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25668111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4C6D-5A18-4967-9532-149F1128B451}"/>
              </a:ext>
            </a:extLst>
          </p:cNvPr>
          <p:cNvSpPr>
            <a:spLocks noGrp="1"/>
          </p:cNvSpPr>
          <p:nvPr>
            <p:ph type="title"/>
          </p:nvPr>
        </p:nvSpPr>
        <p:spPr>
          <a:xfrm>
            <a:off x="7179563" y="2232195"/>
            <a:ext cx="4610360" cy="1619957"/>
          </a:xfrm>
        </p:spPr>
        <p:txBody>
          <a:bodyPr/>
          <a:lstStyle/>
          <a:p>
            <a:r>
              <a:rPr lang="en-US" dirty="0"/>
              <a:t>Reset myHR Mobile Profile Expiry after 6 Months</a:t>
            </a:r>
            <a:endParaRPr lang="en-SG" dirty="0"/>
          </a:p>
        </p:txBody>
      </p:sp>
      <p:pic>
        <p:nvPicPr>
          <p:cNvPr id="4" name="Picture 3">
            <a:hlinkClick r:id="rId2" action="ppaction://hlinksldjump"/>
            <a:extLst>
              <a:ext uri="{FF2B5EF4-FFF2-40B4-BE49-F238E27FC236}">
                <a16:creationId xmlns:a16="http://schemas.microsoft.com/office/drawing/2014/main" id="{9BFFF1A5-A4B9-144F-84F4-5559178C1F7F}"/>
              </a:ext>
            </a:extLst>
          </p:cNvPr>
          <p:cNvPicPr>
            <a:picLocks noChangeAspect="1"/>
          </p:cNvPicPr>
          <p:nvPr/>
        </p:nvPicPr>
        <p:blipFill>
          <a:blip r:embed="rId3"/>
          <a:stretch>
            <a:fillRect/>
          </a:stretch>
        </p:blipFill>
        <p:spPr>
          <a:xfrm>
            <a:off x="11190049" y="170096"/>
            <a:ext cx="431800" cy="431800"/>
          </a:xfrm>
          <a:prstGeom prst="rect">
            <a:avLst/>
          </a:prstGeom>
        </p:spPr>
      </p:pic>
      <p:sp>
        <p:nvSpPr>
          <p:cNvPr id="5" name="TextBox 4">
            <a:extLst>
              <a:ext uri="{FF2B5EF4-FFF2-40B4-BE49-F238E27FC236}">
                <a16:creationId xmlns:a16="http://schemas.microsoft.com/office/drawing/2014/main" id="{6B76A24C-CAAC-43EF-BBEF-4BDE52C75D3A}"/>
              </a:ext>
            </a:extLst>
          </p:cNvPr>
          <p:cNvSpPr txBox="1"/>
          <p:nvPr/>
        </p:nvSpPr>
        <p:spPr>
          <a:xfrm>
            <a:off x="7179563" y="4283204"/>
            <a:ext cx="3586480" cy="646331"/>
          </a:xfrm>
          <a:prstGeom prst="rect">
            <a:avLst/>
          </a:prstGeom>
          <a:noFill/>
        </p:spPr>
        <p:txBody>
          <a:bodyPr wrap="square" rtlCol="0">
            <a:spAutoFit/>
          </a:bodyPr>
          <a:lstStyle/>
          <a:p>
            <a:r>
              <a:rPr lang="en-US" dirty="0"/>
              <a:t>When:</a:t>
            </a:r>
          </a:p>
          <a:p>
            <a:pPr marL="285750" indent="-285750">
              <a:buFont typeface="Arial" panose="020B0604020202020204" pitchFamily="34" charset="0"/>
              <a:buChar char="•"/>
            </a:pPr>
            <a:r>
              <a:rPr lang="en-US" dirty="0"/>
              <a:t>Extend mobile profile expiry</a:t>
            </a:r>
          </a:p>
        </p:txBody>
      </p:sp>
    </p:spTree>
    <p:extLst>
      <p:ext uri="{BB962C8B-B14F-4D97-AF65-F5344CB8AC3E}">
        <p14:creationId xmlns:p14="http://schemas.microsoft.com/office/powerpoint/2010/main" val="6837449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US" dirty="0"/>
              <a:t>Reset </a:t>
            </a:r>
            <a:r>
              <a:rPr lang="en-US" dirty="0" err="1"/>
              <a:t>myHR</a:t>
            </a:r>
            <a:r>
              <a:rPr lang="en-US" dirty="0"/>
              <a:t> Mobile Profile Expiry</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To reset your mobile profile expiry to another 6 months (180 days), log in to myHR via a web browser on a separate internet enabled device e.g., Internet accessible laptop or mobile tablet</a:t>
            </a: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Go to ”Mobile Application” tile found in the Homepage and click on “Activate via Camera”. A QR code will be generated.</a:t>
            </a:r>
            <a:endParaRPr lang="en-SG" dirty="0"/>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17" name="Oval 16">
            <a:extLst>
              <a:ext uri="{FF2B5EF4-FFF2-40B4-BE49-F238E27FC236}">
                <a16:creationId xmlns:a16="http://schemas.microsoft.com/office/drawing/2014/main" id="{BD4595F2-29DD-7442-BB4C-940C7A5BB28F}"/>
              </a:ext>
            </a:extLst>
          </p:cNvPr>
          <p:cNvSpPr/>
          <p:nvPr/>
        </p:nvSpPr>
        <p:spPr>
          <a:xfrm>
            <a:off x="536620" y="93750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1</a:t>
            </a:r>
          </a:p>
        </p:txBody>
      </p:sp>
      <p:pic>
        <p:nvPicPr>
          <p:cNvPr id="12" name="Picture 11">
            <a:hlinkClick r:id="rId3" action="ppaction://hlinksldjump"/>
            <a:extLst>
              <a:ext uri="{FF2B5EF4-FFF2-40B4-BE49-F238E27FC236}">
                <a16:creationId xmlns:a16="http://schemas.microsoft.com/office/drawing/2014/main" id="{6CECA2AA-FD62-074D-A9FA-59C4BC7B7A51}"/>
              </a:ext>
            </a:extLst>
          </p:cNvPr>
          <p:cNvPicPr>
            <a:picLocks noChangeAspect="1"/>
          </p:cNvPicPr>
          <p:nvPr/>
        </p:nvPicPr>
        <p:blipFill>
          <a:blip r:embed="rId4"/>
          <a:stretch>
            <a:fillRect/>
          </a:stretch>
        </p:blipFill>
        <p:spPr>
          <a:xfrm>
            <a:off x="11190049" y="170096"/>
            <a:ext cx="431800" cy="431800"/>
          </a:xfrm>
          <a:prstGeom prst="rect">
            <a:avLst/>
          </a:prstGeom>
        </p:spPr>
      </p:pic>
      <p:pic>
        <p:nvPicPr>
          <p:cNvPr id="16" name="Picture 15">
            <a:extLst>
              <a:ext uri="{FF2B5EF4-FFF2-40B4-BE49-F238E27FC236}">
                <a16:creationId xmlns:a16="http://schemas.microsoft.com/office/drawing/2014/main" id="{D17952B5-8654-43B5-AA96-799660B3ACA2}"/>
              </a:ext>
            </a:extLst>
          </p:cNvPr>
          <p:cNvPicPr>
            <a:picLocks noChangeAspect="1"/>
          </p:cNvPicPr>
          <p:nvPr/>
        </p:nvPicPr>
        <p:blipFill>
          <a:blip r:embed="rId5"/>
          <a:stretch>
            <a:fillRect/>
          </a:stretch>
        </p:blipFill>
        <p:spPr>
          <a:xfrm>
            <a:off x="1177670" y="2945400"/>
            <a:ext cx="5767660" cy="3489385"/>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B86C9773-CC1C-1AAD-4DC1-E9744E8B5B52}"/>
              </a:ext>
            </a:extLst>
          </p:cNvPr>
          <p:cNvPicPr>
            <a:picLocks noChangeAspect="1"/>
          </p:cNvPicPr>
          <p:nvPr/>
        </p:nvPicPr>
        <p:blipFill>
          <a:blip r:embed="rId6"/>
          <a:stretch>
            <a:fillRect/>
          </a:stretch>
        </p:blipFill>
        <p:spPr>
          <a:xfrm>
            <a:off x="1163288" y="899326"/>
            <a:ext cx="5782042" cy="18269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22158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a:t>Reset myHR Mobile Profile Expiry</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startAt="2"/>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Launch your myHR application  in your device and tap ‘Log In with QR Code’</a:t>
            </a:r>
          </a:p>
          <a:p>
            <a:pPr marL="342900" lvl="0" indent="-342900" defTabSz="457200">
              <a:lnSpc>
                <a:spcPct val="150000"/>
              </a:lnSpc>
              <a:spcBef>
                <a:spcPts val="0"/>
              </a:spcBef>
              <a:buFont typeface="+mj-lt"/>
              <a:buAutoNum type="arabicPeriod" startAt="2"/>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startAt="2"/>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Scan the QR Code shown on your Internet  accessible laptops or mobile tablet’s screen, you will be logged in and mobile profile expiry will be  renewed for another 6 months (180 days)</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17" name="Oval 16">
            <a:extLst>
              <a:ext uri="{FF2B5EF4-FFF2-40B4-BE49-F238E27FC236}">
                <a16:creationId xmlns:a16="http://schemas.microsoft.com/office/drawing/2014/main" id="{BD4595F2-29DD-7442-BB4C-940C7A5BB28F}"/>
              </a:ext>
            </a:extLst>
          </p:cNvPr>
          <p:cNvSpPr/>
          <p:nvPr/>
        </p:nvSpPr>
        <p:spPr>
          <a:xfrm>
            <a:off x="536620" y="805583"/>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2</a:t>
            </a:r>
          </a:p>
        </p:txBody>
      </p:sp>
      <p:pic>
        <p:nvPicPr>
          <p:cNvPr id="8" name="Picture 7">
            <a:hlinkClick r:id="rId3" action="ppaction://hlinksldjump"/>
            <a:extLst>
              <a:ext uri="{FF2B5EF4-FFF2-40B4-BE49-F238E27FC236}">
                <a16:creationId xmlns:a16="http://schemas.microsoft.com/office/drawing/2014/main" id="{B9B6AFA9-7202-C243-9D26-712FCAFE15C1}"/>
              </a:ext>
            </a:extLst>
          </p:cNvPr>
          <p:cNvPicPr>
            <a:picLocks noChangeAspect="1"/>
          </p:cNvPicPr>
          <p:nvPr/>
        </p:nvPicPr>
        <p:blipFill>
          <a:blip r:embed="rId4"/>
          <a:stretch>
            <a:fillRect/>
          </a:stretch>
        </p:blipFill>
        <p:spPr>
          <a:xfrm>
            <a:off x="11190049" y="170096"/>
            <a:ext cx="431800" cy="431800"/>
          </a:xfrm>
          <a:prstGeom prst="rect">
            <a:avLst/>
          </a:prstGeom>
        </p:spPr>
      </p:pic>
      <p:sp>
        <p:nvSpPr>
          <p:cNvPr id="19" name="Oval 18">
            <a:extLst>
              <a:ext uri="{FF2B5EF4-FFF2-40B4-BE49-F238E27FC236}">
                <a16:creationId xmlns:a16="http://schemas.microsoft.com/office/drawing/2014/main" id="{BC33313F-C70F-3A42-A1DD-76D3891626AB}"/>
              </a:ext>
            </a:extLst>
          </p:cNvPr>
          <p:cNvSpPr/>
          <p:nvPr/>
        </p:nvSpPr>
        <p:spPr>
          <a:xfrm>
            <a:off x="3177830" y="792970"/>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3</a:t>
            </a:r>
          </a:p>
        </p:txBody>
      </p:sp>
      <p:sp>
        <p:nvSpPr>
          <p:cNvPr id="20" name="object 14">
            <a:extLst>
              <a:ext uri="{FF2B5EF4-FFF2-40B4-BE49-F238E27FC236}">
                <a16:creationId xmlns:a16="http://schemas.microsoft.com/office/drawing/2014/main" id="{CFC38E5A-03A2-CB41-A886-AF973E9AC0AF}"/>
              </a:ext>
            </a:extLst>
          </p:cNvPr>
          <p:cNvSpPr txBox="1"/>
          <p:nvPr/>
        </p:nvSpPr>
        <p:spPr>
          <a:xfrm>
            <a:off x="2918012" y="5538489"/>
            <a:ext cx="4836860" cy="780342"/>
          </a:xfrm>
          <a:prstGeom prst="rect">
            <a:avLst/>
          </a:prstGeom>
          <a:solidFill>
            <a:srgbClr val="F1F1F1"/>
          </a:solidFill>
        </p:spPr>
        <p:txBody>
          <a:bodyPr vert="horz" wrap="square" lIns="0" tIns="41275" rIns="0" bIns="0" rtlCol="0">
            <a:spAutoFit/>
          </a:bodyPr>
          <a:lstStyle/>
          <a:p>
            <a:pPr marL="91440" marR="373380">
              <a:lnSpc>
                <a:spcPct val="100000"/>
              </a:lnSpc>
              <a:spcBef>
                <a:spcPts val="325"/>
              </a:spcBef>
            </a:pPr>
            <a:r>
              <a:rPr sz="1600" b="1" spc="-5" dirty="0">
                <a:solidFill>
                  <a:srgbClr val="00AF50"/>
                </a:solidFill>
                <a:latin typeface="Arial"/>
                <a:cs typeface="Arial"/>
              </a:rPr>
              <a:t>Please use a separate Internet accessible laptop or  mobile tablet </a:t>
            </a:r>
            <a:r>
              <a:rPr sz="1600" b="1" spc="-10" dirty="0">
                <a:solidFill>
                  <a:srgbClr val="00AF50"/>
                </a:solidFill>
                <a:latin typeface="Arial"/>
                <a:cs typeface="Arial"/>
              </a:rPr>
              <a:t>for </a:t>
            </a:r>
            <a:r>
              <a:rPr sz="1600" b="1" spc="-5" dirty="0">
                <a:solidFill>
                  <a:srgbClr val="00AF50"/>
                </a:solidFill>
                <a:latin typeface="Arial"/>
                <a:cs typeface="Arial"/>
              </a:rPr>
              <a:t>login </a:t>
            </a:r>
            <a:r>
              <a:rPr sz="1600" b="1" spc="-20" dirty="0">
                <a:solidFill>
                  <a:srgbClr val="00AF50"/>
                </a:solidFill>
                <a:latin typeface="Arial"/>
                <a:cs typeface="Arial"/>
              </a:rPr>
              <a:t>via</a:t>
            </a:r>
            <a:r>
              <a:rPr sz="1600" b="1" spc="-10" dirty="0">
                <a:solidFill>
                  <a:srgbClr val="00AF50"/>
                </a:solidFill>
                <a:latin typeface="Arial"/>
                <a:cs typeface="Arial"/>
              </a:rPr>
              <a:t>browser.</a:t>
            </a:r>
            <a:endParaRPr sz="1600" dirty="0">
              <a:latin typeface="Arial"/>
              <a:cs typeface="Arial"/>
            </a:endParaRPr>
          </a:p>
          <a:p>
            <a:pPr marL="91440">
              <a:lnSpc>
                <a:spcPct val="100000"/>
              </a:lnSpc>
            </a:pPr>
            <a:r>
              <a:rPr sz="1600" b="1" spc="-5" dirty="0">
                <a:solidFill>
                  <a:srgbClr val="FF0000"/>
                </a:solidFill>
                <a:latin typeface="Arial"/>
                <a:cs typeface="Arial"/>
              </a:rPr>
              <a:t>Do </a:t>
            </a:r>
            <a:r>
              <a:rPr sz="1600" b="1" spc="-10" dirty="0">
                <a:solidFill>
                  <a:srgbClr val="FF0000"/>
                </a:solidFill>
                <a:latin typeface="Arial"/>
                <a:cs typeface="Arial"/>
              </a:rPr>
              <a:t>not </a:t>
            </a:r>
            <a:r>
              <a:rPr sz="1600" b="1" spc="-5" dirty="0">
                <a:solidFill>
                  <a:srgbClr val="FF0000"/>
                </a:solidFill>
                <a:latin typeface="Arial"/>
                <a:cs typeface="Arial"/>
              </a:rPr>
              <a:t>use mobile </a:t>
            </a:r>
            <a:r>
              <a:rPr sz="1600" b="1" spc="-10" dirty="0">
                <a:solidFill>
                  <a:srgbClr val="FF0000"/>
                </a:solidFill>
                <a:latin typeface="Arial"/>
                <a:cs typeface="Arial"/>
              </a:rPr>
              <a:t>phone </a:t>
            </a:r>
            <a:r>
              <a:rPr sz="1600" b="1" spc="-5" dirty="0">
                <a:solidFill>
                  <a:srgbClr val="FF0000"/>
                </a:solidFill>
                <a:latin typeface="Arial"/>
                <a:cs typeface="Arial"/>
              </a:rPr>
              <a:t>to login </a:t>
            </a:r>
            <a:r>
              <a:rPr sz="1600" b="1" spc="-20" dirty="0">
                <a:solidFill>
                  <a:srgbClr val="FF0000"/>
                </a:solidFill>
                <a:latin typeface="Arial"/>
                <a:cs typeface="Arial"/>
              </a:rPr>
              <a:t>via</a:t>
            </a:r>
            <a:r>
              <a:rPr sz="1600" b="1" spc="-10" dirty="0">
                <a:solidFill>
                  <a:srgbClr val="FF0000"/>
                </a:solidFill>
                <a:latin typeface="Arial"/>
                <a:cs typeface="Arial"/>
              </a:rPr>
              <a:t>browser.</a:t>
            </a:r>
            <a:endParaRPr sz="1600" dirty="0">
              <a:latin typeface="Arial"/>
              <a:cs typeface="Arial"/>
            </a:endParaRPr>
          </a:p>
        </p:txBody>
      </p:sp>
      <p:pic>
        <p:nvPicPr>
          <p:cNvPr id="25" name="Picture 2" descr="Desktop Svg Png Icon Free Download (#149526) - OnlineWebFonts.COM">
            <a:extLst>
              <a:ext uri="{FF2B5EF4-FFF2-40B4-BE49-F238E27FC236}">
                <a16:creationId xmlns:a16="http://schemas.microsoft.com/office/drawing/2014/main" id="{79DDA2D0-32B8-4BBA-B3CB-BA5575D511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7830" y="1531250"/>
            <a:ext cx="4482659" cy="384227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83D9A017-91C1-4CFF-A9B0-02CEE7D71581}"/>
              </a:ext>
            </a:extLst>
          </p:cNvPr>
          <p:cNvPicPr>
            <a:picLocks noChangeAspect="1"/>
          </p:cNvPicPr>
          <p:nvPr/>
        </p:nvPicPr>
        <p:blipFill>
          <a:blip r:embed="rId6"/>
          <a:stretch>
            <a:fillRect/>
          </a:stretch>
        </p:blipFill>
        <p:spPr>
          <a:xfrm>
            <a:off x="3634870" y="1690224"/>
            <a:ext cx="3375041" cy="2499522"/>
          </a:xfrm>
          <a:prstGeom prst="rect">
            <a:avLst/>
          </a:prstGeom>
        </p:spPr>
      </p:pic>
      <p:sp>
        <p:nvSpPr>
          <p:cNvPr id="27" name="Rectangle 26">
            <a:extLst>
              <a:ext uri="{FF2B5EF4-FFF2-40B4-BE49-F238E27FC236}">
                <a16:creationId xmlns:a16="http://schemas.microsoft.com/office/drawing/2014/main" id="{41950239-82F2-458A-966D-4BE8E382C701}"/>
              </a:ext>
            </a:extLst>
          </p:cNvPr>
          <p:cNvSpPr/>
          <p:nvPr/>
        </p:nvSpPr>
        <p:spPr>
          <a:xfrm>
            <a:off x="5336107" y="3044427"/>
            <a:ext cx="1161076" cy="107785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pic>
        <p:nvPicPr>
          <p:cNvPr id="28" name="Picture 27">
            <a:extLst>
              <a:ext uri="{FF2B5EF4-FFF2-40B4-BE49-F238E27FC236}">
                <a16:creationId xmlns:a16="http://schemas.microsoft.com/office/drawing/2014/main" id="{D42BD0BD-D75B-46F6-A6A7-F84FD4ED652D}"/>
              </a:ext>
            </a:extLst>
          </p:cNvPr>
          <p:cNvPicPr>
            <a:picLocks noChangeAspect="1"/>
          </p:cNvPicPr>
          <p:nvPr/>
        </p:nvPicPr>
        <p:blipFill rotWithShape="1">
          <a:blip r:embed="rId7"/>
          <a:srcRect t="5566" b="21683"/>
          <a:stretch/>
        </p:blipFill>
        <p:spPr>
          <a:xfrm>
            <a:off x="770751" y="1750761"/>
            <a:ext cx="2085391" cy="3284738"/>
          </a:xfrm>
          <a:prstGeom prst="rect">
            <a:avLst/>
          </a:prstGeom>
        </p:spPr>
      </p:pic>
      <p:grpSp>
        <p:nvGrpSpPr>
          <p:cNvPr id="29" name="Group 28">
            <a:extLst>
              <a:ext uri="{FF2B5EF4-FFF2-40B4-BE49-F238E27FC236}">
                <a16:creationId xmlns:a16="http://schemas.microsoft.com/office/drawing/2014/main" id="{97452497-3524-48FB-A949-7F7E2AB49CA1}"/>
              </a:ext>
            </a:extLst>
          </p:cNvPr>
          <p:cNvGrpSpPr/>
          <p:nvPr/>
        </p:nvGrpSpPr>
        <p:grpSpPr>
          <a:xfrm>
            <a:off x="-357598" y="1256017"/>
            <a:ext cx="4310655" cy="4300282"/>
            <a:chOff x="642639" y="1604210"/>
            <a:chExt cx="4876800" cy="4876800"/>
          </a:xfrm>
        </p:grpSpPr>
        <p:pic>
          <p:nvPicPr>
            <p:cNvPr id="30" name="Picture 16" descr="Smartphone | Free Icon">
              <a:extLst>
                <a:ext uri="{FF2B5EF4-FFF2-40B4-BE49-F238E27FC236}">
                  <a16:creationId xmlns:a16="http://schemas.microsoft.com/office/drawing/2014/main" id="{C86C7230-B250-4A8A-8019-41C37FC79E9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2639" y="1604210"/>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a:extLst>
                <a:ext uri="{FF2B5EF4-FFF2-40B4-BE49-F238E27FC236}">
                  <a16:creationId xmlns:a16="http://schemas.microsoft.com/office/drawing/2014/main" id="{40CBF123-C079-49D1-A61F-FFA053BD9760}"/>
                </a:ext>
              </a:extLst>
            </p:cNvPr>
            <p:cNvSpPr/>
            <p:nvPr/>
          </p:nvSpPr>
          <p:spPr>
            <a:xfrm>
              <a:off x="1919181" y="4152052"/>
              <a:ext cx="2300357" cy="4439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Tree>
    <p:extLst>
      <p:ext uri="{BB962C8B-B14F-4D97-AF65-F5344CB8AC3E}">
        <p14:creationId xmlns:p14="http://schemas.microsoft.com/office/powerpoint/2010/main" val="16314250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4C6D-5A18-4967-9532-149F1128B451}"/>
              </a:ext>
            </a:extLst>
          </p:cNvPr>
          <p:cNvSpPr>
            <a:spLocks noGrp="1"/>
          </p:cNvSpPr>
          <p:nvPr>
            <p:ph type="title"/>
          </p:nvPr>
        </p:nvSpPr>
        <p:spPr>
          <a:xfrm>
            <a:off x="7340600" y="2232196"/>
            <a:ext cx="4301236" cy="1782756"/>
          </a:xfrm>
        </p:spPr>
        <p:txBody>
          <a:bodyPr lIns="36000" tIns="36000" rIns="36000" bIns="36000" anchor="t"/>
          <a:lstStyle/>
          <a:p>
            <a:r>
              <a:rPr lang="en-US" sz="3200" dirty="0">
                <a:ea typeface="Heiti SC Medium"/>
              </a:rPr>
              <a:t>Login to myHR Web Browser</a:t>
            </a:r>
            <a:endParaRPr lang="en-SG" sz="3200" dirty="0"/>
          </a:p>
        </p:txBody>
      </p:sp>
      <p:pic>
        <p:nvPicPr>
          <p:cNvPr id="3" name="Picture 2">
            <a:hlinkClick r:id="rId2" action="ppaction://hlinksldjump"/>
            <a:extLst>
              <a:ext uri="{FF2B5EF4-FFF2-40B4-BE49-F238E27FC236}">
                <a16:creationId xmlns:a16="http://schemas.microsoft.com/office/drawing/2014/main" id="{1372E946-F29E-584A-84B3-BCCD808D70A2}"/>
              </a:ext>
            </a:extLst>
          </p:cNvPr>
          <p:cNvPicPr>
            <a:picLocks noChangeAspect="1"/>
          </p:cNvPicPr>
          <p:nvPr/>
        </p:nvPicPr>
        <p:blipFill>
          <a:blip r:embed="rId3"/>
          <a:stretch>
            <a:fillRect/>
          </a:stretch>
        </p:blipFill>
        <p:spPr>
          <a:xfrm>
            <a:off x="11190049" y="170096"/>
            <a:ext cx="431800" cy="431800"/>
          </a:xfrm>
          <a:prstGeom prst="rect">
            <a:avLst/>
          </a:prstGeom>
        </p:spPr>
      </p:pic>
      <p:sp>
        <p:nvSpPr>
          <p:cNvPr id="4" name="TextBox 3">
            <a:extLst>
              <a:ext uri="{FF2B5EF4-FFF2-40B4-BE49-F238E27FC236}">
                <a16:creationId xmlns:a16="http://schemas.microsoft.com/office/drawing/2014/main" id="{65A42F1E-FE6D-4A2C-92CC-E48836565617}"/>
              </a:ext>
            </a:extLst>
          </p:cNvPr>
          <p:cNvSpPr txBox="1"/>
          <p:nvPr/>
        </p:nvSpPr>
        <p:spPr>
          <a:xfrm>
            <a:off x="7340600" y="3461217"/>
            <a:ext cx="3586480" cy="646331"/>
          </a:xfrm>
          <a:prstGeom prst="rect">
            <a:avLst/>
          </a:prstGeom>
          <a:noFill/>
        </p:spPr>
        <p:txBody>
          <a:bodyPr wrap="square" rtlCol="0">
            <a:spAutoFit/>
          </a:bodyPr>
          <a:lstStyle/>
          <a:p>
            <a:r>
              <a:rPr lang="en-US" dirty="0"/>
              <a:t>When:</a:t>
            </a:r>
          </a:p>
          <a:p>
            <a:pPr marL="285750" indent="-285750">
              <a:buFont typeface="Arial" panose="020B0604020202020204" pitchFamily="34" charset="0"/>
              <a:buChar char="•"/>
            </a:pPr>
            <a:r>
              <a:rPr lang="en-US" dirty="0"/>
              <a:t>Log in to myHR browser</a:t>
            </a:r>
          </a:p>
        </p:txBody>
      </p:sp>
    </p:spTree>
    <p:extLst>
      <p:ext uri="{BB962C8B-B14F-4D97-AF65-F5344CB8AC3E}">
        <p14:creationId xmlns:p14="http://schemas.microsoft.com/office/powerpoint/2010/main" val="9452102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US" dirty="0">
                <a:ea typeface="Heiti SC Medium"/>
              </a:rPr>
              <a:t>Login to myHR Web Browser</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Go to the </a:t>
            </a:r>
            <a:r>
              <a:rPr lang="en-US" dirty="0">
                <a:solidFill>
                  <a:schemeClr val="accent6"/>
                </a:solidFill>
              </a:rPr>
              <a:t>myHR  </a:t>
            </a: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log on page. </a:t>
            </a:r>
            <a:r>
              <a:rPr lang="en-SG" sz="1200" i="1" dirty="0">
                <a:solidFill>
                  <a:srgbClr val="000000"/>
                </a:solidFill>
                <a:latin typeface="Arial" panose="020B0604020202020204" pitchFamily="34" charset="0"/>
              </a:rPr>
              <a:t>https://hcm44.sapsf.com/login?company=NUHS</a:t>
            </a:r>
          </a:p>
          <a:p>
            <a:pPr marL="342900" lvl="0" indent="-342900" defTabSz="457200">
              <a:lnSpc>
                <a:spcPct val="150000"/>
              </a:lnSpc>
              <a:spcBef>
                <a:spcPts val="0"/>
              </a:spcBef>
              <a:buFont typeface="+mj-lt"/>
              <a:buAutoNum type="arabicPeriod"/>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Fill in your credentials (E-Mail/ Employee ID and Password) and click “Log on” button</a:t>
            </a:r>
          </a:p>
          <a:p>
            <a:pPr lvl="0" defTabSz="457200">
              <a:lnSpc>
                <a:spcPct val="150000"/>
              </a:lnSpc>
              <a:spcBef>
                <a:spcPts val="0"/>
              </a:spcBef>
              <a:defRPr/>
            </a:pP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endParaRPr lang="en-SG" dirty="0"/>
          </a:p>
        </p:txBody>
      </p:sp>
      <p:sp>
        <p:nvSpPr>
          <p:cNvPr id="5" name="Oval 4">
            <a:extLst>
              <a:ext uri="{FF2B5EF4-FFF2-40B4-BE49-F238E27FC236}">
                <a16:creationId xmlns:a16="http://schemas.microsoft.com/office/drawing/2014/main" id="{2B9EECA7-09AE-4E84-AC75-801C2D6443E4}"/>
              </a:ext>
            </a:extLst>
          </p:cNvPr>
          <p:cNvSpPr/>
          <p:nvPr/>
        </p:nvSpPr>
        <p:spPr>
          <a:xfrm>
            <a:off x="487884" y="91865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1</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grpSp>
        <p:nvGrpSpPr>
          <p:cNvPr id="8" name="Group 7">
            <a:extLst>
              <a:ext uri="{FF2B5EF4-FFF2-40B4-BE49-F238E27FC236}">
                <a16:creationId xmlns:a16="http://schemas.microsoft.com/office/drawing/2014/main" id="{B5C846C0-9DE6-B246-9C3D-5DB1929A8536}"/>
              </a:ext>
            </a:extLst>
          </p:cNvPr>
          <p:cNvGrpSpPr/>
          <p:nvPr/>
        </p:nvGrpSpPr>
        <p:grpSpPr>
          <a:xfrm>
            <a:off x="1224202" y="918652"/>
            <a:ext cx="5813412" cy="5303989"/>
            <a:chOff x="1567876" y="1137313"/>
            <a:chExt cx="4244295" cy="3872372"/>
          </a:xfrm>
        </p:grpSpPr>
        <p:pic>
          <p:nvPicPr>
            <p:cNvPr id="4" name="Picture 3">
              <a:extLst>
                <a:ext uri="{FF2B5EF4-FFF2-40B4-BE49-F238E27FC236}">
                  <a16:creationId xmlns:a16="http://schemas.microsoft.com/office/drawing/2014/main" id="{4C002570-E4C5-AC4A-A854-FA99EC4F1F52}"/>
                </a:ext>
              </a:extLst>
            </p:cNvPr>
            <p:cNvPicPr>
              <a:picLocks noChangeAspect="1"/>
            </p:cNvPicPr>
            <p:nvPr/>
          </p:nvPicPr>
          <p:blipFill>
            <a:blip r:embed="rId3"/>
            <a:stretch>
              <a:fillRect/>
            </a:stretch>
          </p:blipFill>
          <p:spPr>
            <a:xfrm>
              <a:off x="1567876" y="1137313"/>
              <a:ext cx="4244295" cy="3872372"/>
            </a:xfrm>
            <a:prstGeom prst="rect">
              <a:avLst/>
            </a:prstGeom>
            <a:effectLst>
              <a:outerShdw blurRad="264246" dist="93472" dir="2700000" algn="tl" rotWithShape="0">
                <a:prstClr val="black">
                  <a:alpha val="40000"/>
                </a:prstClr>
              </a:outerShdw>
            </a:effectLst>
          </p:spPr>
        </p:pic>
        <p:pic>
          <p:nvPicPr>
            <p:cNvPr id="13" name="Picture 12">
              <a:extLst>
                <a:ext uri="{FF2B5EF4-FFF2-40B4-BE49-F238E27FC236}">
                  <a16:creationId xmlns:a16="http://schemas.microsoft.com/office/drawing/2014/main" id="{C301F634-26B3-D948-BEF3-DDE646F3B2B1}"/>
                </a:ext>
              </a:extLst>
            </p:cNvPr>
            <p:cNvPicPr>
              <a:picLocks noChangeAspect="1"/>
            </p:cNvPicPr>
            <p:nvPr/>
          </p:nvPicPr>
          <p:blipFill>
            <a:blip r:embed="rId4"/>
            <a:stretch>
              <a:fillRect/>
            </a:stretch>
          </p:blipFill>
          <p:spPr>
            <a:xfrm>
              <a:off x="2014601" y="1636209"/>
              <a:ext cx="1201129" cy="941964"/>
            </a:xfrm>
            <a:prstGeom prst="rect">
              <a:avLst/>
            </a:prstGeom>
          </p:spPr>
        </p:pic>
      </p:grpSp>
      <p:pic>
        <p:nvPicPr>
          <p:cNvPr id="9" name="Picture 8">
            <a:hlinkClick r:id="rId5" action="ppaction://hlinksldjump"/>
            <a:extLst>
              <a:ext uri="{FF2B5EF4-FFF2-40B4-BE49-F238E27FC236}">
                <a16:creationId xmlns:a16="http://schemas.microsoft.com/office/drawing/2014/main" id="{41351127-A36B-5547-A4E0-A42114B3C61C}"/>
              </a:ext>
            </a:extLst>
          </p:cNvPr>
          <p:cNvPicPr>
            <a:picLocks noChangeAspect="1"/>
          </p:cNvPicPr>
          <p:nvPr/>
        </p:nvPicPr>
        <p:blipFill>
          <a:blip r:embed="rId6"/>
          <a:stretch>
            <a:fillRect/>
          </a:stretch>
        </p:blipFill>
        <p:spPr>
          <a:xfrm>
            <a:off x="11190049" y="170096"/>
            <a:ext cx="431800" cy="431800"/>
          </a:xfrm>
          <a:prstGeom prst="rect">
            <a:avLst/>
          </a:prstGeom>
        </p:spPr>
      </p:pic>
      <p:pic>
        <p:nvPicPr>
          <p:cNvPr id="11" name="Picture 10">
            <a:extLst>
              <a:ext uri="{FF2B5EF4-FFF2-40B4-BE49-F238E27FC236}">
                <a16:creationId xmlns:a16="http://schemas.microsoft.com/office/drawing/2014/main" id="{573B162F-D1C8-9949-A7C2-9BEF575DD18B}"/>
              </a:ext>
            </a:extLst>
          </p:cNvPr>
          <p:cNvPicPr>
            <a:picLocks noChangeAspect="1"/>
          </p:cNvPicPr>
          <p:nvPr/>
        </p:nvPicPr>
        <p:blipFill rotWithShape="1">
          <a:blip r:embed="rId7"/>
          <a:srcRect r="6682"/>
          <a:stretch/>
        </p:blipFill>
        <p:spPr>
          <a:xfrm>
            <a:off x="4217999" y="1366073"/>
            <a:ext cx="2716201" cy="1252888"/>
          </a:xfrm>
          <a:prstGeom prst="rect">
            <a:avLst/>
          </a:prstGeom>
        </p:spPr>
      </p:pic>
    </p:spTree>
    <p:extLst>
      <p:ext uri="{BB962C8B-B14F-4D97-AF65-F5344CB8AC3E}">
        <p14:creationId xmlns:p14="http://schemas.microsoft.com/office/powerpoint/2010/main" val="11133923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US" dirty="0">
                <a:ea typeface="Heiti SC Medium"/>
              </a:rPr>
              <a:t>Login to </a:t>
            </a:r>
            <a:r>
              <a:rPr lang="en-US" dirty="0" err="1">
                <a:ea typeface="Heiti SC Medium"/>
              </a:rPr>
              <a:t>myHR</a:t>
            </a:r>
            <a:r>
              <a:rPr lang="en-US" dirty="0">
                <a:ea typeface="Heiti SC Medium"/>
              </a:rPr>
              <a:t> Web Browser</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startAt="2"/>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You will then be required to perform two-factor authentication. Open your authenticator app on your mobile device. Key in the current 2FA code into your </a:t>
            </a:r>
            <a:r>
              <a:rPr lang="en-US" dirty="0" err="1">
                <a:solidFill>
                  <a:prstClr val="black"/>
                </a:solidFill>
                <a:latin typeface="Arial" panose="020B0604020202020204" pitchFamily="34" charset="0"/>
                <a:ea typeface="Verdana" panose="020B0604030504040204" pitchFamily="34" charset="0"/>
                <a:cs typeface="Arial" panose="020B0604020202020204" pitchFamily="34" charset="0"/>
              </a:rPr>
              <a:t>myHR</a:t>
            </a: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 web browser and click “Continue”</a:t>
            </a:r>
          </a:p>
        </p:txBody>
      </p:sp>
      <p:sp>
        <p:nvSpPr>
          <p:cNvPr id="5" name="Oval 4">
            <a:extLst>
              <a:ext uri="{FF2B5EF4-FFF2-40B4-BE49-F238E27FC236}">
                <a16:creationId xmlns:a16="http://schemas.microsoft.com/office/drawing/2014/main" id="{2B9EECA7-09AE-4E84-AC75-801C2D6443E4}"/>
              </a:ext>
            </a:extLst>
          </p:cNvPr>
          <p:cNvSpPr/>
          <p:nvPr/>
        </p:nvSpPr>
        <p:spPr>
          <a:xfrm>
            <a:off x="487884" y="1011044"/>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2</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9" name="Picture 8">
            <a:hlinkClick r:id="rId3" action="ppaction://hlinksldjump"/>
            <a:extLst>
              <a:ext uri="{FF2B5EF4-FFF2-40B4-BE49-F238E27FC236}">
                <a16:creationId xmlns:a16="http://schemas.microsoft.com/office/drawing/2014/main" id="{41351127-A36B-5547-A4E0-A42114B3C61C}"/>
              </a:ext>
            </a:extLst>
          </p:cNvPr>
          <p:cNvPicPr>
            <a:picLocks noChangeAspect="1"/>
          </p:cNvPicPr>
          <p:nvPr/>
        </p:nvPicPr>
        <p:blipFill>
          <a:blip r:embed="rId4"/>
          <a:stretch>
            <a:fillRect/>
          </a:stretch>
        </p:blipFill>
        <p:spPr>
          <a:xfrm>
            <a:off x="11190049" y="170096"/>
            <a:ext cx="431800" cy="431800"/>
          </a:xfrm>
          <a:prstGeom prst="rect">
            <a:avLst/>
          </a:prstGeom>
        </p:spPr>
      </p:pic>
      <p:grpSp>
        <p:nvGrpSpPr>
          <p:cNvPr id="12" name="Group 11">
            <a:extLst>
              <a:ext uri="{FF2B5EF4-FFF2-40B4-BE49-F238E27FC236}">
                <a16:creationId xmlns:a16="http://schemas.microsoft.com/office/drawing/2014/main" id="{95F94CA0-B975-2541-ABE9-4C473CFD12E2}"/>
              </a:ext>
            </a:extLst>
          </p:cNvPr>
          <p:cNvGrpSpPr/>
          <p:nvPr/>
        </p:nvGrpSpPr>
        <p:grpSpPr>
          <a:xfrm>
            <a:off x="3273913" y="1614724"/>
            <a:ext cx="4379629" cy="3445470"/>
            <a:chOff x="1143808" y="1027139"/>
            <a:chExt cx="6106139" cy="4803722"/>
          </a:xfrm>
        </p:grpSpPr>
        <p:pic>
          <p:nvPicPr>
            <p:cNvPr id="6" name="Picture 5">
              <a:extLst>
                <a:ext uri="{FF2B5EF4-FFF2-40B4-BE49-F238E27FC236}">
                  <a16:creationId xmlns:a16="http://schemas.microsoft.com/office/drawing/2014/main" id="{53AE1D7F-CA25-0A48-8485-B963118C1ACE}"/>
                </a:ext>
              </a:extLst>
            </p:cNvPr>
            <p:cNvPicPr>
              <a:picLocks noChangeAspect="1"/>
            </p:cNvPicPr>
            <p:nvPr/>
          </p:nvPicPr>
          <p:blipFill>
            <a:blip r:embed="rId5"/>
            <a:stretch>
              <a:fillRect/>
            </a:stretch>
          </p:blipFill>
          <p:spPr>
            <a:xfrm>
              <a:off x="1143808" y="1027139"/>
              <a:ext cx="6106139" cy="4803722"/>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BF1ABCD3-166E-3D47-BC9A-C465A0BD4671}"/>
                </a:ext>
              </a:extLst>
            </p:cNvPr>
            <p:cNvSpPr/>
            <p:nvPr/>
          </p:nvSpPr>
          <p:spPr>
            <a:xfrm>
              <a:off x="3746090" y="2197510"/>
              <a:ext cx="1504336" cy="1769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BEB94C02-F102-3742-B0B9-DCBF399208DF}"/>
              </a:ext>
            </a:extLst>
          </p:cNvPr>
          <p:cNvGrpSpPr/>
          <p:nvPr/>
        </p:nvGrpSpPr>
        <p:grpSpPr>
          <a:xfrm>
            <a:off x="12069" y="1614723"/>
            <a:ext cx="3825037" cy="3815833"/>
            <a:chOff x="5782302" y="1604210"/>
            <a:chExt cx="4876800" cy="4876800"/>
          </a:xfrm>
        </p:grpSpPr>
        <p:grpSp>
          <p:nvGrpSpPr>
            <p:cNvPr id="17" name="Group 16">
              <a:extLst>
                <a:ext uri="{FF2B5EF4-FFF2-40B4-BE49-F238E27FC236}">
                  <a16:creationId xmlns:a16="http://schemas.microsoft.com/office/drawing/2014/main" id="{4888FCA3-2143-B246-9C75-1017CB244A50}"/>
                </a:ext>
              </a:extLst>
            </p:cNvPr>
            <p:cNvGrpSpPr/>
            <p:nvPr/>
          </p:nvGrpSpPr>
          <p:grpSpPr>
            <a:xfrm>
              <a:off x="5782302" y="1604210"/>
              <a:ext cx="4876800" cy="4876800"/>
              <a:chOff x="5025249" y="1604210"/>
              <a:chExt cx="4876800" cy="4876800"/>
            </a:xfrm>
          </p:grpSpPr>
          <p:pic>
            <p:nvPicPr>
              <p:cNvPr id="19" name="Picture 16" descr="Smartphone | Free Icon">
                <a:extLst>
                  <a:ext uri="{FF2B5EF4-FFF2-40B4-BE49-F238E27FC236}">
                    <a16:creationId xmlns:a16="http://schemas.microsoft.com/office/drawing/2014/main" id="{6AB7E885-2758-A546-B562-45CE218371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5249" y="1604210"/>
                <a:ext cx="4876800" cy="48768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D21FE5CA-2402-FD48-AE21-E07892EB474B}"/>
                  </a:ext>
                </a:extLst>
              </p:cNvPr>
              <p:cNvPicPr>
                <a:picLocks noChangeAspect="1"/>
              </p:cNvPicPr>
              <p:nvPr/>
            </p:nvPicPr>
            <p:blipFill rotWithShape="1">
              <a:blip r:embed="rId7"/>
              <a:srcRect t="9191" b="39805"/>
              <a:stretch/>
            </p:blipFill>
            <p:spPr>
              <a:xfrm>
                <a:off x="6295169" y="2153607"/>
                <a:ext cx="2336962" cy="2580626"/>
              </a:xfrm>
              <a:prstGeom prst="rect">
                <a:avLst/>
              </a:prstGeom>
            </p:spPr>
          </p:pic>
        </p:grpSp>
        <p:sp>
          <p:nvSpPr>
            <p:cNvPr id="18" name="Rectangle 17">
              <a:extLst>
                <a:ext uri="{FF2B5EF4-FFF2-40B4-BE49-F238E27FC236}">
                  <a16:creationId xmlns:a16="http://schemas.microsoft.com/office/drawing/2014/main" id="{E94F56F2-C4F0-9245-9014-9B8537D8A5FE}"/>
                </a:ext>
              </a:extLst>
            </p:cNvPr>
            <p:cNvSpPr/>
            <p:nvPr/>
          </p:nvSpPr>
          <p:spPr>
            <a:xfrm>
              <a:off x="7075657" y="3003151"/>
              <a:ext cx="2300357" cy="4439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Tree>
    <p:extLst>
      <p:ext uri="{BB962C8B-B14F-4D97-AF65-F5344CB8AC3E}">
        <p14:creationId xmlns:p14="http://schemas.microsoft.com/office/powerpoint/2010/main" val="13739681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4C6D-5A18-4967-9532-149F1128B451}"/>
              </a:ext>
            </a:extLst>
          </p:cNvPr>
          <p:cNvSpPr>
            <a:spLocks noGrp="1"/>
          </p:cNvSpPr>
          <p:nvPr>
            <p:ph type="title"/>
          </p:nvPr>
        </p:nvSpPr>
        <p:spPr>
          <a:xfrm>
            <a:off x="7340600" y="2232196"/>
            <a:ext cx="4301236" cy="1782756"/>
          </a:xfrm>
        </p:spPr>
        <p:txBody>
          <a:bodyPr lIns="36000" tIns="36000" rIns="36000" bIns="36000" anchor="t"/>
          <a:lstStyle/>
          <a:p>
            <a:r>
              <a:rPr lang="en-US" sz="3200" dirty="0">
                <a:ea typeface="Heiti SC Medium"/>
              </a:rPr>
              <a:t>Activate your Password Reset PIN</a:t>
            </a:r>
            <a:endParaRPr lang="en-SG" sz="3200" dirty="0"/>
          </a:p>
        </p:txBody>
      </p:sp>
      <p:pic>
        <p:nvPicPr>
          <p:cNvPr id="3" name="Picture 2">
            <a:hlinkClick r:id="rId2" action="ppaction://hlinksldjump"/>
            <a:extLst>
              <a:ext uri="{FF2B5EF4-FFF2-40B4-BE49-F238E27FC236}">
                <a16:creationId xmlns:a16="http://schemas.microsoft.com/office/drawing/2014/main" id="{1372E946-F29E-584A-84B3-BCCD808D70A2}"/>
              </a:ext>
            </a:extLst>
          </p:cNvPr>
          <p:cNvPicPr>
            <a:picLocks noChangeAspect="1"/>
          </p:cNvPicPr>
          <p:nvPr/>
        </p:nvPicPr>
        <p:blipFill>
          <a:blip r:embed="rId3"/>
          <a:stretch>
            <a:fillRect/>
          </a:stretch>
        </p:blipFill>
        <p:spPr>
          <a:xfrm>
            <a:off x="11190049" y="170096"/>
            <a:ext cx="431800" cy="431800"/>
          </a:xfrm>
          <a:prstGeom prst="rect">
            <a:avLst/>
          </a:prstGeom>
        </p:spPr>
      </p:pic>
      <p:sp>
        <p:nvSpPr>
          <p:cNvPr id="4" name="TextBox 3">
            <a:extLst>
              <a:ext uri="{FF2B5EF4-FFF2-40B4-BE49-F238E27FC236}">
                <a16:creationId xmlns:a16="http://schemas.microsoft.com/office/drawing/2014/main" id="{166FDC20-A30A-47A4-B117-3AE3D8E5CB7E}"/>
              </a:ext>
            </a:extLst>
          </p:cNvPr>
          <p:cNvSpPr txBox="1"/>
          <p:nvPr/>
        </p:nvSpPr>
        <p:spPr>
          <a:xfrm>
            <a:off x="7340600" y="3461217"/>
            <a:ext cx="3586480" cy="646331"/>
          </a:xfrm>
          <a:prstGeom prst="rect">
            <a:avLst/>
          </a:prstGeom>
          <a:noFill/>
        </p:spPr>
        <p:txBody>
          <a:bodyPr wrap="square" rtlCol="0">
            <a:spAutoFit/>
          </a:bodyPr>
          <a:lstStyle/>
          <a:p>
            <a:r>
              <a:rPr lang="en-US" dirty="0"/>
              <a:t>When:</a:t>
            </a:r>
          </a:p>
          <a:p>
            <a:pPr marL="285750" indent="-285750">
              <a:buFont typeface="Arial" panose="020B0604020202020204" pitchFamily="34" charset="0"/>
              <a:buChar char="•"/>
            </a:pPr>
            <a:r>
              <a:rPr lang="en-US" dirty="0"/>
              <a:t>Log in to myHR browser</a:t>
            </a:r>
          </a:p>
        </p:txBody>
      </p:sp>
    </p:spTree>
    <p:extLst>
      <p:ext uri="{BB962C8B-B14F-4D97-AF65-F5344CB8AC3E}">
        <p14:creationId xmlns:p14="http://schemas.microsoft.com/office/powerpoint/2010/main" val="6505266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Activate your Password Reset PIN</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Go to the </a:t>
            </a:r>
            <a:r>
              <a:rPr lang="en-US" dirty="0">
                <a:solidFill>
                  <a:schemeClr val="accent6"/>
                </a:solidFill>
              </a:rPr>
              <a:t>myHR </a:t>
            </a: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log on page. Fill in your credentials (E-Mail/ Employee ID and Password) and click “Log on” button</a:t>
            </a:r>
          </a:p>
          <a:p>
            <a:endParaRPr lang="en-SG" dirty="0"/>
          </a:p>
        </p:txBody>
      </p:sp>
      <p:sp>
        <p:nvSpPr>
          <p:cNvPr id="5" name="Oval 4">
            <a:extLst>
              <a:ext uri="{FF2B5EF4-FFF2-40B4-BE49-F238E27FC236}">
                <a16:creationId xmlns:a16="http://schemas.microsoft.com/office/drawing/2014/main" id="{2B9EECA7-09AE-4E84-AC75-801C2D6443E4}"/>
              </a:ext>
            </a:extLst>
          </p:cNvPr>
          <p:cNvSpPr/>
          <p:nvPr/>
        </p:nvSpPr>
        <p:spPr>
          <a:xfrm>
            <a:off x="487884" y="91865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1</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grpSp>
        <p:nvGrpSpPr>
          <p:cNvPr id="8" name="Group 7">
            <a:extLst>
              <a:ext uri="{FF2B5EF4-FFF2-40B4-BE49-F238E27FC236}">
                <a16:creationId xmlns:a16="http://schemas.microsoft.com/office/drawing/2014/main" id="{B5C846C0-9DE6-B246-9C3D-5DB1929A8536}"/>
              </a:ext>
            </a:extLst>
          </p:cNvPr>
          <p:cNvGrpSpPr/>
          <p:nvPr/>
        </p:nvGrpSpPr>
        <p:grpSpPr>
          <a:xfrm>
            <a:off x="1224202" y="918652"/>
            <a:ext cx="5813412" cy="5303989"/>
            <a:chOff x="1567876" y="1137313"/>
            <a:chExt cx="4244295" cy="3872372"/>
          </a:xfrm>
        </p:grpSpPr>
        <p:pic>
          <p:nvPicPr>
            <p:cNvPr id="4" name="Picture 3">
              <a:extLst>
                <a:ext uri="{FF2B5EF4-FFF2-40B4-BE49-F238E27FC236}">
                  <a16:creationId xmlns:a16="http://schemas.microsoft.com/office/drawing/2014/main" id="{4C002570-E4C5-AC4A-A854-FA99EC4F1F52}"/>
                </a:ext>
              </a:extLst>
            </p:cNvPr>
            <p:cNvPicPr>
              <a:picLocks noChangeAspect="1"/>
            </p:cNvPicPr>
            <p:nvPr/>
          </p:nvPicPr>
          <p:blipFill>
            <a:blip r:embed="rId3"/>
            <a:stretch>
              <a:fillRect/>
            </a:stretch>
          </p:blipFill>
          <p:spPr>
            <a:xfrm>
              <a:off x="1567876" y="1137313"/>
              <a:ext cx="4244295" cy="3872372"/>
            </a:xfrm>
            <a:prstGeom prst="rect">
              <a:avLst/>
            </a:prstGeom>
            <a:effectLst>
              <a:outerShdw blurRad="264246" dist="93472" dir="2700000" algn="tl" rotWithShape="0">
                <a:prstClr val="black">
                  <a:alpha val="40000"/>
                </a:prstClr>
              </a:outerShdw>
            </a:effectLst>
          </p:spPr>
        </p:pic>
        <p:pic>
          <p:nvPicPr>
            <p:cNvPr id="13" name="Picture 12">
              <a:extLst>
                <a:ext uri="{FF2B5EF4-FFF2-40B4-BE49-F238E27FC236}">
                  <a16:creationId xmlns:a16="http://schemas.microsoft.com/office/drawing/2014/main" id="{C301F634-26B3-D948-BEF3-DDE646F3B2B1}"/>
                </a:ext>
              </a:extLst>
            </p:cNvPr>
            <p:cNvPicPr>
              <a:picLocks noChangeAspect="1"/>
            </p:cNvPicPr>
            <p:nvPr/>
          </p:nvPicPr>
          <p:blipFill>
            <a:blip r:embed="rId4"/>
            <a:stretch>
              <a:fillRect/>
            </a:stretch>
          </p:blipFill>
          <p:spPr>
            <a:xfrm>
              <a:off x="2014601" y="1636209"/>
              <a:ext cx="1201129" cy="941964"/>
            </a:xfrm>
            <a:prstGeom prst="rect">
              <a:avLst/>
            </a:prstGeom>
          </p:spPr>
        </p:pic>
      </p:grpSp>
      <p:pic>
        <p:nvPicPr>
          <p:cNvPr id="9" name="Picture 8">
            <a:hlinkClick r:id="rId5" action="ppaction://hlinksldjump"/>
            <a:extLst>
              <a:ext uri="{FF2B5EF4-FFF2-40B4-BE49-F238E27FC236}">
                <a16:creationId xmlns:a16="http://schemas.microsoft.com/office/drawing/2014/main" id="{41351127-A36B-5547-A4E0-A42114B3C61C}"/>
              </a:ext>
            </a:extLst>
          </p:cNvPr>
          <p:cNvPicPr>
            <a:picLocks noChangeAspect="1"/>
          </p:cNvPicPr>
          <p:nvPr/>
        </p:nvPicPr>
        <p:blipFill>
          <a:blip r:embed="rId6"/>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41924051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Activate your Password Reset PIN</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startAt="2"/>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If you have not set up your Password Reset PIN before, the system will prompt you to set it up immediately.</a:t>
            </a: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Fill in the Password Reset PIN that you want (minimum 6 digits of number) and click “Continue”.</a:t>
            </a: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Optionally, you can click “Set Up Later” if you do not want to set up your Password Reset PIN now. Note that you will still be prompted every time you log on if you are yet to set up your Password Reset PIN.</a:t>
            </a:r>
          </a:p>
          <a:p>
            <a:endParaRPr lang="en-SG" dirty="0"/>
          </a:p>
        </p:txBody>
      </p:sp>
      <p:sp>
        <p:nvSpPr>
          <p:cNvPr id="5" name="Oval 4">
            <a:extLst>
              <a:ext uri="{FF2B5EF4-FFF2-40B4-BE49-F238E27FC236}">
                <a16:creationId xmlns:a16="http://schemas.microsoft.com/office/drawing/2014/main" id="{2B9EECA7-09AE-4E84-AC75-801C2D6443E4}"/>
              </a:ext>
            </a:extLst>
          </p:cNvPr>
          <p:cNvSpPr/>
          <p:nvPr/>
        </p:nvSpPr>
        <p:spPr>
          <a:xfrm>
            <a:off x="487884" y="91865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2</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9" name="Picture 8">
            <a:extLst>
              <a:ext uri="{FF2B5EF4-FFF2-40B4-BE49-F238E27FC236}">
                <a16:creationId xmlns:a16="http://schemas.microsoft.com/office/drawing/2014/main" id="{19A62FAE-D09A-0349-B6C5-8445AA4D671F}"/>
              </a:ext>
            </a:extLst>
          </p:cNvPr>
          <p:cNvPicPr>
            <a:picLocks noChangeAspect="1"/>
          </p:cNvPicPr>
          <p:nvPr/>
        </p:nvPicPr>
        <p:blipFill>
          <a:blip r:embed="rId3"/>
          <a:stretch>
            <a:fillRect/>
          </a:stretch>
        </p:blipFill>
        <p:spPr>
          <a:xfrm>
            <a:off x="1143807" y="1137313"/>
            <a:ext cx="6198222" cy="4760843"/>
          </a:xfrm>
          <a:prstGeom prst="rect">
            <a:avLst/>
          </a:prstGeom>
          <a:effectLst>
            <a:outerShdw blurRad="422787" dist="129758" dir="2700000" algn="tl" rotWithShape="0">
              <a:prstClr val="black">
                <a:alpha val="40000"/>
              </a:prstClr>
            </a:outerShdw>
          </a:effectLst>
        </p:spPr>
      </p:pic>
      <p:pic>
        <p:nvPicPr>
          <p:cNvPr id="7" name="Picture 6">
            <a:hlinkClick r:id="rId4" action="ppaction://hlinksldjump"/>
            <a:extLst>
              <a:ext uri="{FF2B5EF4-FFF2-40B4-BE49-F238E27FC236}">
                <a16:creationId xmlns:a16="http://schemas.microsoft.com/office/drawing/2014/main" id="{C79C2C7A-0D59-E948-BA11-ACC495CC2B41}"/>
              </a:ext>
            </a:extLst>
          </p:cNvPr>
          <p:cNvPicPr>
            <a:picLocks noChangeAspect="1"/>
          </p:cNvPicPr>
          <p:nvPr/>
        </p:nvPicPr>
        <p:blipFill>
          <a:blip r:embed="rId5"/>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31903520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Activate your Password Reset PIN</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3"/>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(3a) You can set up your Password Reset PIN through User Profile Page which can be accessed from the log on page</a:t>
            </a: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br>
              <a:rPr lang="en-US" dirty="0">
                <a:solidFill>
                  <a:prstClr val="black"/>
                </a:solidFill>
                <a:latin typeface="Arial" panose="020B0604020202020204" pitchFamily="34" charset="0"/>
                <a:ea typeface="Verdana" panose="020B0604030504040204" pitchFamily="34" charset="0"/>
                <a:cs typeface="Arial" panose="020B0604020202020204" pitchFamily="34" charset="0"/>
              </a:rPr>
            </a:b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(3b) </a:t>
            </a:r>
            <a:r>
              <a:rPr lang="en-IN" dirty="0"/>
              <a:t>Alternatively, you can log on to </a:t>
            </a:r>
            <a:r>
              <a:rPr lang="en-US" dirty="0">
                <a:solidFill>
                  <a:schemeClr val="accent6"/>
                </a:solidFill>
              </a:rPr>
              <a:t>myHR</a:t>
            </a:r>
            <a:r>
              <a:rPr lang="en-IN" dirty="0"/>
              <a:t> and click “User Profile” under the “News” section. This will redirect you to the User Profile Page.</a:t>
            </a:r>
            <a:endParaRPr lang="en-US" dirty="0">
              <a:solidFill>
                <a:prstClr val="black"/>
              </a:solidFill>
              <a:latin typeface="Arial" panose="020B0604020202020204" pitchFamily="34" charset="0"/>
              <a:ea typeface="Verdana" panose="020B0604030504040204" pitchFamily="34" charset="0"/>
              <a:cs typeface="Arial" panose="020B0604020202020204" pitchFamily="34" charset="0"/>
            </a:endParaRPr>
          </a:p>
          <a:p>
            <a:endParaRPr lang="en-SG" dirty="0"/>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15" name="Oval 14">
            <a:extLst>
              <a:ext uri="{FF2B5EF4-FFF2-40B4-BE49-F238E27FC236}">
                <a16:creationId xmlns:a16="http://schemas.microsoft.com/office/drawing/2014/main" id="{8F5B4C6B-DB6C-B04A-A27A-543EC1E3D679}"/>
              </a:ext>
            </a:extLst>
          </p:cNvPr>
          <p:cNvSpPr/>
          <p:nvPr/>
        </p:nvSpPr>
        <p:spPr>
          <a:xfrm>
            <a:off x="487884" y="9287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6" name="Rectangle 15">
            <a:extLst>
              <a:ext uri="{FF2B5EF4-FFF2-40B4-BE49-F238E27FC236}">
                <a16:creationId xmlns:a16="http://schemas.microsoft.com/office/drawing/2014/main" id="{D7EA7E07-7269-3F4B-BBBD-12C49E49AC3E}"/>
              </a:ext>
            </a:extLst>
          </p:cNvPr>
          <p:cNvSpPr/>
          <p:nvPr/>
        </p:nvSpPr>
        <p:spPr>
          <a:xfrm>
            <a:off x="470807" y="960320"/>
            <a:ext cx="441147" cy="369332"/>
          </a:xfrm>
          <a:prstGeom prst="rect">
            <a:avLst/>
          </a:prstGeom>
        </p:spPr>
        <p:txBody>
          <a:bodyPr wrap="none">
            <a:spAutoFit/>
          </a:bodyPr>
          <a:lstStyle/>
          <a:p>
            <a:pPr lvl="0" algn="ctr" defTabSz="457200">
              <a:defRPr/>
            </a:pPr>
            <a:r>
              <a:rPr lang="en-PH" dirty="0">
                <a:solidFill>
                  <a:prstClr val="white"/>
                </a:solidFill>
                <a:latin typeface="Arial" panose="020B0604020202020204" pitchFamily="34" charset="0"/>
              </a:rPr>
              <a:t>3a</a:t>
            </a:r>
          </a:p>
        </p:txBody>
      </p:sp>
      <p:sp>
        <p:nvSpPr>
          <p:cNvPr id="17" name="Oval 16">
            <a:extLst>
              <a:ext uri="{FF2B5EF4-FFF2-40B4-BE49-F238E27FC236}">
                <a16:creationId xmlns:a16="http://schemas.microsoft.com/office/drawing/2014/main" id="{C1798647-9E33-7A40-9760-24A607FA4C47}"/>
              </a:ext>
            </a:extLst>
          </p:cNvPr>
          <p:cNvSpPr/>
          <p:nvPr/>
        </p:nvSpPr>
        <p:spPr>
          <a:xfrm>
            <a:off x="536620" y="4095979"/>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8" name="Rectangle 17">
            <a:extLst>
              <a:ext uri="{FF2B5EF4-FFF2-40B4-BE49-F238E27FC236}">
                <a16:creationId xmlns:a16="http://schemas.microsoft.com/office/drawing/2014/main" id="{43F7CFD6-FE9C-CF49-86D6-8C683C03F448}"/>
              </a:ext>
            </a:extLst>
          </p:cNvPr>
          <p:cNvSpPr/>
          <p:nvPr/>
        </p:nvSpPr>
        <p:spPr>
          <a:xfrm>
            <a:off x="519543" y="4127548"/>
            <a:ext cx="441147" cy="369332"/>
          </a:xfrm>
          <a:prstGeom prst="rect">
            <a:avLst/>
          </a:prstGeom>
        </p:spPr>
        <p:txBody>
          <a:bodyPr wrap="none">
            <a:spAutoFit/>
          </a:bodyPr>
          <a:lstStyle/>
          <a:p>
            <a:pPr lvl="0" algn="ctr" defTabSz="457200">
              <a:defRPr/>
            </a:pPr>
            <a:r>
              <a:rPr lang="en-PH" dirty="0">
                <a:solidFill>
                  <a:prstClr val="white"/>
                </a:solidFill>
                <a:latin typeface="Arial" panose="020B0604020202020204" pitchFamily="34" charset="0"/>
              </a:rPr>
              <a:t>3b</a:t>
            </a:r>
          </a:p>
        </p:txBody>
      </p:sp>
      <p:pic>
        <p:nvPicPr>
          <p:cNvPr id="19" name="Picture 18">
            <a:hlinkClick r:id="rId3" action="ppaction://hlinksldjump"/>
            <a:extLst>
              <a:ext uri="{FF2B5EF4-FFF2-40B4-BE49-F238E27FC236}">
                <a16:creationId xmlns:a16="http://schemas.microsoft.com/office/drawing/2014/main" id="{4A9B14C4-182A-DB45-8F56-C40B1FDD7115}"/>
              </a:ext>
            </a:extLst>
          </p:cNvPr>
          <p:cNvPicPr>
            <a:picLocks noChangeAspect="1"/>
          </p:cNvPicPr>
          <p:nvPr/>
        </p:nvPicPr>
        <p:blipFill>
          <a:blip r:embed="rId4"/>
          <a:stretch>
            <a:fillRect/>
          </a:stretch>
        </p:blipFill>
        <p:spPr>
          <a:xfrm>
            <a:off x="11190049" y="170096"/>
            <a:ext cx="431800" cy="431800"/>
          </a:xfrm>
          <a:prstGeom prst="rect">
            <a:avLst/>
          </a:prstGeom>
        </p:spPr>
      </p:pic>
      <p:pic>
        <p:nvPicPr>
          <p:cNvPr id="9" name="Picture 8">
            <a:extLst>
              <a:ext uri="{FF2B5EF4-FFF2-40B4-BE49-F238E27FC236}">
                <a16:creationId xmlns:a16="http://schemas.microsoft.com/office/drawing/2014/main" id="{31422280-3420-A927-07C6-3C4B9D01A553}"/>
              </a:ext>
            </a:extLst>
          </p:cNvPr>
          <p:cNvPicPr>
            <a:picLocks noChangeAspect="1"/>
          </p:cNvPicPr>
          <p:nvPr/>
        </p:nvPicPr>
        <p:blipFill>
          <a:blip r:embed="rId5"/>
          <a:stretch>
            <a:fillRect/>
          </a:stretch>
        </p:blipFill>
        <p:spPr>
          <a:xfrm>
            <a:off x="1126730" y="795271"/>
            <a:ext cx="5530924" cy="3087891"/>
          </a:xfrm>
          <a:prstGeom prst="rect">
            <a:avLst/>
          </a:prstGeom>
          <a:ln>
            <a:noFill/>
          </a:ln>
          <a:effectLst>
            <a:outerShdw blurRad="292100" dist="139700" dir="2700000" algn="tl" rotWithShape="0">
              <a:srgbClr val="333333">
                <a:alpha val="65000"/>
              </a:srgbClr>
            </a:outerShdw>
          </a:effectLst>
        </p:spPr>
      </p:pic>
      <p:sp>
        <p:nvSpPr>
          <p:cNvPr id="12" name="Rectangle 11">
            <a:extLst>
              <a:ext uri="{FF2B5EF4-FFF2-40B4-BE49-F238E27FC236}">
                <a16:creationId xmlns:a16="http://schemas.microsoft.com/office/drawing/2014/main" id="{A577F219-D826-6741-ABBD-4F4697F465C9}"/>
              </a:ext>
            </a:extLst>
          </p:cNvPr>
          <p:cNvSpPr/>
          <p:nvPr/>
        </p:nvSpPr>
        <p:spPr>
          <a:xfrm>
            <a:off x="4699585" y="2940366"/>
            <a:ext cx="724756" cy="105838"/>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 name="Group 20">
            <a:extLst>
              <a:ext uri="{FF2B5EF4-FFF2-40B4-BE49-F238E27FC236}">
                <a16:creationId xmlns:a16="http://schemas.microsoft.com/office/drawing/2014/main" id="{FFBD239F-D6BC-381D-370E-750433DC6B08}"/>
              </a:ext>
            </a:extLst>
          </p:cNvPr>
          <p:cNvGrpSpPr/>
          <p:nvPr/>
        </p:nvGrpSpPr>
        <p:grpSpPr>
          <a:xfrm>
            <a:off x="1126730" y="4127548"/>
            <a:ext cx="5530924" cy="2247692"/>
            <a:chOff x="1126730" y="4127548"/>
            <a:chExt cx="5530924" cy="2247692"/>
          </a:xfrm>
        </p:grpSpPr>
        <p:pic>
          <p:nvPicPr>
            <p:cNvPr id="6" name="Picture 5">
              <a:extLst>
                <a:ext uri="{FF2B5EF4-FFF2-40B4-BE49-F238E27FC236}">
                  <a16:creationId xmlns:a16="http://schemas.microsoft.com/office/drawing/2014/main" id="{4C8F566B-20B2-F535-0086-241BAB84ACAC}"/>
                </a:ext>
              </a:extLst>
            </p:cNvPr>
            <p:cNvPicPr>
              <a:picLocks noChangeAspect="1"/>
            </p:cNvPicPr>
            <p:nvPr/>
          </p:nvPicPr>
          <p:blipFill>
            <a:blip r:embed="rId6"/>
            <a:stretch>
              <a:fillRect/>
            </a:stretch>
          </p:blipFill>
          <p:spPr>
            <a:xfrm>
              <a:off x="1126730" y="4127548"/>
              <a:ext cx="5530924" cy="2247692"/>
            </a:xfrm>
            <a:prstGeom prst="rect">
              <a:avLst/>
            </a:prstGeom>
            <a:ln>
              <a:noFill/>
            </a:ln>
            <a:effectLst>
              <a:outerShdw blurRad="292100" dist="139700" dir="2700000" algn="tl" rotWithShape="0">
                <a:srgbClr val="333333">
                  <a:alpha val="65000"/>
                </a:srgbClr>
              </a:outerShdw>
            </a:effectLst>
          </p:spPr>
        </p:pic>
        <p:sp>
          <p:nvSpPr>
            <p:cNvPr id="20" name="Rectangle: Rounded Corners 19">
              <a:extLst>
                <a:ext uri="{FF2B5EF4-FFF2-40B4-BE49-F238E27FC236}">
                  <a16:creationId xmlns:a16="http://schemas.microsoft.com/office/drawing/2014/main" id="{E241D3C5-6E5A-95CD-5576-903BB0223768}"/>
                </a:ext>
              </a:extLst>
            </p:cNvPr>
            <p:cNvSpPr/>
            <p:nvPr/>
          </p:nvSpPr>
          <p:spPr>
            <a:xfrm>
              <a:off x="1212350" y="5722706"/>
              <a:ext cx="1705511" cy="642260"/>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Tree>
    <p:extLst>
      <p:ext uri="{BB962C8B-B14F-4D97-AF65-F5344CB8AC3E}">
        <p14:creationId xmlns:p14="http://schemas.microsoft.com/office/powerpoint/2010/main" val="9552083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Activate your Password Reset PIN</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4"/>
              <a:defRPr/>
            </a:pPr>
            <a:r>
              <a:rPr lang="en-IN" dirty="0"/>
              <a:t>Once User Profile Page interface appears, scroll down until you see the section “PIN Code for Password Reset” and click “Edit”.</a:t>
            </a:r>
          </a:p>
          <a:p>
            <a:pPr marL="342900" indent="-342900" defTabSz="457200">
              <a:lnSpc>
                <a:spcPct val="150000"/>
              </a:lnSpc>
              <a:spcBef>
                <a:spcPts val="0"/>
              </a:spcBef>
              <a:buFont typeface="+mj-lt"/>
              <a:buAutoNum type="arabicPeriod" startAt="4"/>
              <a:defRPr/>
            </a:pPr>
            <a:endParaRPr lang="en-IN" dirty="0"/>
          </a:p>
          <a:p>
            <a:pPr marL="342900" indent="-342900" defTabSz="457200">
              <a:lnSpc>
                <a:spcPct val="150000"/>
              </a:lnSpc>
              <a:spcBef>
                <a:spcPts val="0"/>
              </a:spcBef>
              <a:buFont typeface="+mj-lt"/>
              <a:buAutoNum type="arabicPeriod" startAt="4"/>
              <a:defRPr/>
            </a:pPr>
            <a:endParaRPr lang="en-IN" dirty="0"/>
          </a:p>
          <a:p>
            <a:pPr marL="342900" indent="-342900" defTabSz="457200">
              <a:lnSpc>
                <a:spcPct val="150000"/>
              </a:lnSpc>
              <a:spcBef>
                <a:spcPts val="0"/>
              </a:spcBef>
              <a:buFont typeface="+mj-lt"/>
              <a:buAutoNum type="arabicPeriod" startAt="4"/>
              <a:defRPr/>
            </a:pPr>
            <a:endParaRPr lang="en-IN" dirty="0"/>
          </a:p>
          <a:p>
            <a:pPr marL="342900" indent="-342900" defTabSz="457200">
              <a:lnSpc>
                <a:spcPct val="150000"/>
              </a:lnSpc>
              <a:spcBef>
                <a:spcPts val="0"/>
              </a:spcBef>
              <a:buFont typeface="+mj-lt"/>
              <a:buAutoNum type="arabicPeriod" startAt="4"/>
              <a:defRPr/>
            </a:pPr>
            <a:endParaRPr lang="en-IN" dirty="0"/>
          </a:p>
          <a:p>
            <a:pPr marL="342900" indent="-342900" defTabSz="457200">
              <a:lnSpc>
                <a:spcPct val="150000"/>
              </a:lnSpc>
              <a:spcBef>
                <a:spcPts val="0"/>
              </a:spcBef>
              <a:buFont typeface="+mj-lt"/>
              <a:buAutoNum type="arabicPeriod" startAt="4"/>
              <a:defRPr/>
            </a:pPr>
            <a:endParaRPr lang="en-IN" dirty="0"/>
          </a:p>
          <a:p>
            <a:pPr marL="342900" indent="-342900" defTabSz="457200">
              <a:lnSpc>
                <a:spcPct val="150000"/>
              </a:lnSpc>
              <a:spcBef>
                <a:spcPts val="0"/>
              </a:spcBef>
              <a:buFont typeface="+mj-lt"/>
              <a:buAutoNum type="arabicPeriod" startAt="4"/>
              <a:defRPr/>
            </a:pPr>
            <a:r>
              <a:rPr lang="en-IN" dirty="0"/>
              <a:t>Fill in your current my HR Login Password as well as the Password Reset PIN that you want (minimum 6 digits of number), then click “Save” to proceed.</a:t>
            </a:r>
          </a:p>
        </p:txBody>
      </p:sp>
      <p:sp>
        <p:nvSpPr>
          <p:cNvPr id="7" name="Oval 6">
            <a:extLst>
              <a:ext uri="{FF2B5EF4-FFF2-40B4-BE49-F238E27FC236}">
                <a16:creationId xmlns:a16="http://schemas.microsoft.com/office/drawing/2014/main" id="{AA9B0EDA-7F52-42BA-B7EA-78BEBE401C94}"/>
              </a:ext>
            </a:extLst>
          </p:cNvPr>
          <p:cNvSpPr/>
          <p:nvPr/>
        </p:nvSpPr>
        <p:spPr>
          <a:xfrm>
            <a:off x="487884" y="9287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4</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12" name="Oval 11">
            <a:extLst>
              <a:ext uri="{FF2B5EF4-FFF2-40B4-BE49-F238E27FC236}">
                <a16:creationId xmlns:a16="http://schemas.microsoft.com/office/drawing/2014/main" id="{859E7A9A-C298-D546-B987-DDE05B98857A}"/>
              </a:ext>
            </a:extLst>
          </p:cNvPr>
          <p:cNvSpPr/>
          <p:nvPr/>
        </p:nvSpPr>
        <p:spPr>
          <a:xfrm>
            <a:off x="487884" y="326283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5</a:t>
            </a:r>
          </a:p>
        </p:txBody>
      </p:sp>
      <p:pic>
        <p:nvPicPr>
          <p:cNvPr id="11" name="Picture 10">
            <a:hlinkClick r:id="rId3" action="ppaction://hlinksldjump"/>
            <a:extLst>
              <a:ext uri="{FF2B5EF4-FFF2-40B4-BE49-F238E27FC236}">
                <a16:creationId xmlns:a16="http://schemas.microsoft.com/office/drawing/2014/main" id="{9F337DC0-20B6-AF48-93EB-B1DD20F13556}"/>
              </a:ext>
            </a:extLst>
          </p:cNvPr>
          <p:cNvPicPr>
            <a:picLocks noChangeAspect="1"/>
          </p:cNvPicPr>
          <p:nvPr/>
        </p:nvPicPr>
        <p:blipFill>
          <a:blip r:embed="rId4"/>
          <a:stretch>
            <a:fillRect/>
          </a:stretch>
        </p:blipFill>
        <p:spPr>
          <a:xfrm>
            <a:off x="11190049" y="170096"/>
            <a:ext cx="431800" cy="431800"/>
          </a:xfrm>
          <a:prstGeom prst="rect">
            <a:avLst/>
          </a:prstGeom>
        </p:spPr>
      </p:pic>
      <p:pic>
        <p:nvPicPr>
          <p:cNvPr id="8" name="Picture 7">
            <a:extLst>
              <a:ext uri="{FF2B5EF4-FFF2-40B4-BE49-F238E27FC236}">
                <a16:creationId xmlns:a16="http://schemas.microsoft.com/office/drawing/2014/main" id="{0C82C778-8C70-44BC-BEED-70481C2D1528}"/>
              </a:ext>
            </a:extLst>
          </p:cNvPr>
          <p:cNvPicPr>
            <a:picLocks noChangeAspect="1"/>
          </p:cNvPicPr>
          <p:nvPr/>
        </p:nvPicPr>
        <p:blipFill>
          <a:blip r:embed="rId5"/>
          <a:stretch>
            <a:fillRect/>
          </a:stretch>
        </p:blipFill>
        <p:spPr>
          <a:xfrm>
            <a:off x="1101329" y="928751"/>
            <a:ext cx="5309199" cy="2074860"/>
          </a:xfrm>
          <a:prstGeom prst="rect">
            <a:avLst/>
          </a:prstGeom>
        </p:spPr>
      </p:pic>
      <p:pic>
        <p:nvPicPr>
          <p:cNvPr id="14" name="Picture 13">
            <a:extLst>
              <a:ext uri="{FF2B5EF4-FFF2-40B4-BE49-F238E27FC236}">
                <a16:creationId xmlns:a16="http://schemas.microsoft.com/office/drawing/2014/main" id="{D32A9485-906D-4D9A-8A7C-46FB157E9284}"/>
              </a:ext>
            </a:extLst>
          </p:cNvPr>
          <p:cNvPicPr>
            <a:picLocks noChangeAspect="1"/>
          </p:cNvPicPr>
          <p:nvPr/>
        </p:nvPicPr>
        <p:blipFill>
          <a:blip r:embed="rId6"/>
          <a:stretch>
            <a:fillRect/>
          </a:stretch>
        </p:blipFill>
        <p:spPr>
          <a:xfrm>
            <a:off x="1143807" y="3315720"/>
            <a:ext cx="4323138" cy="2835251"/>
          </a:xfrm>
          <a:prstGeom prst="rect">
            <a:avLst/>
          </a:prstGeom>
        </p:spPr>
      </p:pic>
    </p:spTree>
    <p:extLst>
      <p:ext uri="{BB962C8B-B14F-4D97-AF65-F5344CB8AC3E}">
        <p14:creationId xmlns:p14="http://schemas.microsoft.com/office/powerpoint/2010/main" val="28464716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4C6D-5A18-4967-9532-149F1128B451}"/>
              </a:ext>
            </a:extLst>
          </p:cNvPr>
          <p:cNvSpPr>
            <a:spLocks noGrp="1"/>
          </p:cNvSpPr>
          <p:nvPr>
            <p:ph type="title"/>
          </p:nvPr>
        </p:nvSpPr>
        <p:spPr>
          <a:xfrm>
            <a:off x="7340600" y="2232196"/>
            <a:ext cx="4301236" cy="1400004"/>
          </a:xfrm>
        </p:spPr>
        <p:txBody>
          <a:bodyPr lIns="36000" tIns="36000" rIns="36000" bIns="36000" anchor="t"/>
          <a:lstStyle/>
          <a:p>
            <a:r>
              <a:rPr lang="en-SG" sz="3200" dirty="0">
                <a:ea typeface="Heiti SC Medium"/>
              </a:rPr>
              <a:t>Change your password using corporate email</a:t>
            </a:r>
            <a:br>
              <a:rPr lang="en-US" sz="3200" dirty="0"/>
            </a:br>
            <a:endParaRPr lang="en-SG" sz="3200" dirty="0"/>
          </a:p>
        </p:txBody>
      </p:sp>
      <p:pic>
        <p:nvPicPr>
          <p:cNvPr id="5" name="Picture 4">
            <a:hlinkClick r:id="rId3" action="ppaction://hlinksldjump"/>
            <a:extLst>
              <a:ext uri="{FF2B5EF4-FFF2-40B4-BE49-F238E27FC236}">
                <a16:creationId xmlns:a16="http://schemas.microsoft.com/office/drawing/2014/main" id="{9B65E08A-AED3-0D4B-81F3-76B10494248A}"/>
              </a:ext>
            </a:extLst>
          </p:cNvPr>
          <p:cNvPicPr>
            <a:picLocks noChangeAspect="1"/>
          </p:cNvPicPr>
          <p:nvPr/>
        </p:nvPicPr>
        <p:blipFill>
          <a:blip r:embed="rId4"/>
          <a:stretch>
            <a:fillRect/>
          </a:stretch>
        </p:blipFill>
        <p:spPr>
          <a:xfrm>
            <a:off x="11190049" y="170096"/>
            <a:ext cx="431800" cy="431800"/>
          </a:xfrm>
          <a:prstGeom prst="rect">
            <a:avLst/>
          </a:prstGeom>
        </p:spPr>
      </p:pic>
      <p:sp>
        <p:nvSpPr>
          <p:cNvPr id="6" name="Rounded Rectangle 5">
            <a:extLst>
              <a:ext uri="{FF2B5EF4-FFF2-40B4-BE49-F238E27FC236}">
                <a16:creationId xmlns:a16="http://schemas.microsoft.com/office/drawing/2014/main" id="{7E3947F9-B764-994B-9587-D2522E878E1C}"/>
              </a:ext>
            </a:extLst>
          </p:cNvPr>
          <p:cNvSpPr/>
          <p:nvPr/>
        </p:nvSpPr>
        <p:spPr>
          <a:xfrm>
            <a:off x="7251699" y="3371850"/>
            <a:ext cx="4301236" cy="5207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GB" sz="1400" i="1" dirty="0">
                <a:solidFill>
                  <a:schemeClr val="tx1"/>
                </a:solidFill>
              </a:rPr>
              <a:t>To do this, you will need to have access to your corporate email. </a:t>
            </a:r>
          </a:p>
        </p:txBody>
      </p:sp>
    </p:spTree>
    <p:extLst>
      <p:ext uri="{BB962C8B-B14F-4D97-AF65-F5344CB8AC3E}">
        <p14:creationId xmlns:p14="http://schemas.microsoft.com/office/powerpoint/2010/main" val="3257838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SG" dirty="0">
                <a:ea typeface="Heiti SC Medium"/>
              </a:rPr>
              <a:t>Change your password using corporate email</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Go to the myHR log on page and click on “Forgot password?”</a:t>
            </a:r>
          </a:p>
          <a:p>
            <a:endParaRPr lang="en-SG" dirty="0"/>
          </a:p>
        </p:txBody>
      </p:sp>
      <p:sp>
        <p:nvSpPr>
          <p:cNvPr id="5" name="Oval 4">
            <a:extLst>
              <a:ext uri="{FF2B5EF4-FFF2-40B4-BE49-F238E27FC236}">
                <a16:creationId xmlns:a16="http://schemas.microsoft.com/office/drawing/2014/main" id="{2B9EECA7-09AE-4E84-AC75-801C2D6443E4}"/>
              </a:ext>
            </a:extLst>
          </p:cNvPr>
          <p:cNvSpPr/>
          <p:nvPr/>
        </p:nvSpPr>
        <p:spPr>
          <a:xfrm>
            <a:off x="487884" y="91865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1</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grpSp>
        <p:nvGrpSpPr>
          <p:cNvPr id="8" name="Group 7">
            <a:extLst>
              <a:ext uri="{FF2B5EF4-FFF2-40B4-BE49-F238E27FC236}">
                <a16:creationId xmlns:a16="http://schemas.microsoft.com/office/drawing/2014/main" id="{B5C846C0-9DE6-B246-9C3D-5DB1929A8536}"/>
              </a:ext>
            </a:extLst>
          </p:cNvPr>
          <p:cNvGrpSpPr/>
          <p:nvPr/>
        </p:nvGrpSpPr>
        <p:grpSpPr>
          <a:xfrm>
            <a:off x="1224202" y="918652"/>
            <a:ext cx="5813412" cy="5303989"/>
            <a:chOff x="1567876" y="1137313"/>
            <a:chExt cx="4244295" cy="3872372"/>
          </a:xfrm>
        </p:grpSpPr>
        <p:pic>
          <p:nvPicPr>
            <p:cNvPr id="4" name="Picture 3">
              <a:extLst>
                <a:ext uri="{FF2B5EF4-FFF2-40B4-BE49-F238E27FC236}">
                  <a16:creationId xmlns:a16="http://schemas.microsoft.com/office/drawing/2014/main" id="{4C002570-E4C5-AC4A-A854-FA99EC4F1F52}"/>
                </a:ext>
              </a:extLst>
            </p:cNvPr>
            <p:cNvPicPr>
              <a:picLocks noChangeAspect="1"/>
            </p:cNvPicPr>
            <p:nvPr/>
          </p:nvPicPr>
          <p:blipFill>
            <a:blip r:embed="rId3"/>
            <a:stretch>
              <a:fillRect/>
            </a:stretch>
          </p:blipFill>
          <p:spPr>
            <a:xfrm>
              <a:off x="1567876" y="1137313"/>
              <a:ext cx="4244295" cy="3872372"/>
            </a:xfrm>
            <a:prstGeom prst="rect">
              <a:avLst/>
            </a:prstGeom>
            <a:effectLst>
              <a:outerShdw blurRad="264246" dist="93472" dir="2700000" algn="tl" rotWithShape="0">
                <a:prstClr val="black">
                  <a:alpha val="40000"/>
                </a:prstClr>
              </a:outerShdw>
            </a:effectLst>
          </p:spPr>
        </p:pic>
        <p:pic>
          <p:nvPicPr>
            <p:cNvPr id="13" name="Picture 12">
              <a:extLst>
                <a:ext uri="{FF2B5EF4-FFF2-40B4-BE49-F238E27FC236}">
                  <a16:creationId xmlns:a16="http://schemas.microsoft.com/office/drawing/2014/main" id="{C301F634-26B3-D948-BEF3-DDE646F3B2B1}"/>
                </a:ext>
              </a:extLst>
            </p:cNvPr>
            <p:cNvPicPr>
              <a:picLocks noChangeAspect="1"/>
            </p:cNvPicPr>
            <p:nvPr/>
          </p:nvPicPr>
          <p:blipFill>
            <a:blip r:embed="rId4"/>
            <a:stretch>
              <a:fillRect/>
            </a:stretch>
          </p:blipFill>
          <p:spPr>
            <a:xfrm>
              <a:off x="2014601" y="1636209"/>
              <a:ext cx="1201129" cy="941964"/>
            </a:xfrm>
            <a:prstGeom prst="rect">
              <a:avLst/>
            </a:prstGeom>
          </p:spPr>
        </p:pic>
      </p:grpSp>
      <p:sp>
        <p:nvSpPr>
          <p:cNvPr id="9" name="Rectangle 8">
            <a:extLst>
              <a:ext uri="{FF2B5EF4-FFF2-40B4-BE49-F238E27FC236}">
                <a16:creationId xmlns:a16="http://schemas.microsoft.com/office/drawing/2014/main" id="{64C582E9-4A5C-F346-A19F-308FFBAA9CB9}"/>
              </a:ext>
            </a:extLst>
          </p:cNvPr>
          <p:cNvSpPr/>
          <p:nvPr/>
        </p:nvSpPr>
        <p:spPr>
          <a:xfrm>
            <a:off x="4865914" y="3722914"/>
            <a:ext cx="1484086" cy="408215"/>
          </a:xfrm>
          <a:prstGeom prst="rect">
            <a:avLst/>
          </a:prstGeom>
          <a:solidFill>
            <a:srgbClr val="FFFF00">
              <a:alpha val="40000"/>
            </a:srgbClr>
          </a:solid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hlinkClick r:id="rId5" action="ppaction://hlinksldjump"/>
            <a:extLst>
              <a:ext uri="{FF2B5EF4-FFF2-40B4-BE49-F238E27FC236}">
                <a16:creationId xmlns:a16="http://schemas.microsoft.com/office/drawing/2014/main" id="{F9FE46BA-42E4-BD4C-B06D-672552CBCDFA}"/>
              </a:ext>
            </a:extLst>
          </p:cNvPr>
          <p:cNvPicPr>
            <a:picLocks noChangeAspect="1"/>
          </p:cNvPicPr>
          <p:nvPr/>
        </p:nvPicPr>
        <p:blipFill>
          <a:blip r:embed="rId6"/>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7911896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SG" dirty="0">
                <a:ea typeface="Heiti SC Medium"/>
              </a:rPr>
              <a:t>Change your password using corporate email</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2"/>
              <a:defRPr/>
            </a:pPr>
            <a:r>
              <a:rPr lang="en-IN" dirty="0"/>
              <a:t>Under “</a:t>
            </a:r>
            <a:r>
              <a:rPr lang="en-IN" b="1" dirty="0"/>
              <a:t>For those WITH Corporate Email</a:t>
            </a:r>
            <a:r>
              <a:rPr lang="en-IN" dirty="0"/>
              <a:t>:” section, fill in your E-Mail or Employee ID and click the ”Send” button.</a:t>
            </a:r>
            <a:br>
              <a:rPr lang="en-IN" dirty="0"/>
            </a:br>
            <a:br>
              <a:rPr lang="en-IN" dirty="0"/>
            </a:br>
            <a:r>
              <a:rPr lang="en-IN" dirty="0"/>
              <a:t>You will receive an email within 10 minutes. The email contains a confidential link where you can reset your password and will expire in 2 hours upon being sent.</a:t>
            </a:r>
            <a:br>
              <a:rPr lang="en-IN" dirty="0"/>
            </a:br>
            <a:br>
              <a:rPr lang="en-IN" dirty="0"/>
            </a:br>
            <a:r>
              <a:rPr lang="en-IN" b="1" dirty="0"/>
              <a:t>For staff without NUHS Corporate email, </a:t>
            </a:r>
            <a:r>
              <a:rPr lang="en-IN" dirty="0"/>
              <a:t>you could change your password using Password Reset PIN if you have set it up before or call IT Service Desk (800 321 2111) to request for password reset.</a:t>
            </a:r>
            <a:endParaRPr lang="en-SG" dirty="0"/>
          </a:p>
        </p:txBody>
      </p:sp>
      <p:sp>
        <p:nvSpPr>
          <p:cNvPr id="7" name="Oval 6">
            <a:extLst>
              <a:ext uri="{FF2B5EF4-FFF2-40B4-BE49-F238E27FC236}">
                <a16:creationId xmlns:a16="http://schemas.microsoft.com/office/drawing/2014/main" id="{AA9B0EDA-7F52-42BA-B7EA-78BEBE401C94}"/>
              </a:ext>
            </a:extLst>
          </p:cNvPr>
          <p:cNvSpPr/>
          <p:nvPr/>
        </p:nvSpPr>
        <p:spPr>
          <a:xfrm>
            <a:off x="487884" y="9287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2</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6" name="Picture 5">
            <a:extLst>
              <a:ext uri="{FF2B5EF4-FFF2-40B4-BE49-F238E27FC236}">
                <a16:creationId xmlns:a16="http://schemas.microsoft.com/office/drawing/2014/main" id="{5A5D27D3-87FF-4F41-A48D-41F0928E6C28}"/>
              </a:ext>
            </a:extLst>
          </p:cNvPr>
          <p:cNvPicPr>
            <a:picLocks noChangeAspect="1"/>
          </p:cNvPicPr>
          <p:nvPr/>
        </p:nvPicPr>
        <p:blipFill>
          <a:blip r:embed="rId3"/>
          <a:stretch>
            <a:fillRect/>
          </a:stretch>
        </p:blipFill>
        <p:spPr>
          <a:xfrm>
            <a:off x="1143807" y="928751"/>
            <a:ext cx="6010972" cy="5293582"/>
          </a:xfrm>
          <a:prstGeom prst="rect">
            <a:avLst/>
          </a:prstGeom>
          <a:effectLst>
            <a:outerShdw blurRad="293780" dist="77653" dir="2700000" algn="tl" rotWithShape="0">
              <a:prstClr val="black">
                <a:alpha val="40000"/>
              </a:prstClr>
            </a:outerShdw>
          </a:effectLst>
        </p:spPr>
      </p:pic>
      <p:pic>
        <p:nvPicPr>
          <p:cNvPr id="8" name="Picture 7">
            <a:hlinkClick r:id="rId4" action="ppaction://hlinksldjump"/>
            <a:extLst>
              <a:ext uri="{FF2B5EF4-FFF2-40B4-BE49-F238E27FC236}">
                <a16:creationId xmlns:a16="http://schemas.microsoft.com/office/drawing/2014/main" id="{92DA1AC0-ED63-8643-A4C5-648360FD7C2E}"/>
              </a:ext>
            </a:extLst>
          </p:cNvPr>
          <p:cNvPicPr>
            <a:picLocks noChangeAspect="1"/>
          </p:cNvPicPr>
          <p:nvPr/>
        </p:nvPicPr>
        <p:blipFill>
          <a:blip r:embed="rId5"/>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7476128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4C6D-5A18-4967-9532-149F1128B451}"/>
              </a:ext>
            </a:extLst>
          </p:cNvPr>
          <p:cNvSpPr>
            <a:spLocks noGrp="1"/>
          </p:cNvSpPr>
          <p:nvPr>
            <p:ph type="title"/>
          </p:nvPr>
        </p:nvSpPr>
        <p:spPr>
          <a:xfrm>
            <a:off x="7340600" y="2232196"/>
            <a:ext cx="4301236" cy="1782756"/>
          </a:xfrm>
        </p:spPr>
        <p:txBody>
          <a:bodyPr lIns="36000" tIns="36000" rIns="36000" bIns="36000" anchor="t"/>
          <a:lstStyle/>
          <a:p>
            <a:r>
              <a:rPr lang="en-SG" sz="3200" dirty="0">
                <a:ea typeface="Heiti SC Medium"/>
              </a:rPr>
              <a:t>Change your password using Password Reset PIN</a:t>
            </a:r>
            <a:br>
              <a:rPr lang="en-SG" sz="3200" dirty="0"/>
            </a:br>
            <a:br>
              <a:rPr lang="en-US" sz="3200" dirty="0"/>
            </a:br>
            <a:endParaRPr lang="en-SG" sz="3200" dirty="0"/>
          </a:p>
        </p:txBody>
      </p:sp>
      <p:pic>
        <p:nvPicPr>
          <p:cNvPr id="5" name="Picture 4">
            <a:hlinkClick r:id="rId3" action="ppaction://hlinksldjump"/>
            <a:extLst>
              <a:ext uri="{FF2B5EF4-FFF2-40B4-BE49-F238E27FC236}">
                <a16:creationId xmlns:a16="http://schemas.microsoft.com/office/drawing/2014/main" id="{9B65E08A-AED3-0D4B-81F3-76B10494248A}"/>
              </a:ext>
            </a:extLst>
          </p:cNvPr>
          <p:cNvPicPr>
            <a:picLocks noChangeAspect="1"/>
          </p:cNvPicPr>
          <p:nvPr/>
        </p:nvPicPr>
        <p:blipFill>
          <a:blip r:embed="rId4"/>
          <a:stretch>
            <a:fillRect/>
          </a:stretch>
        </p:blipFill>
        <p:spPr>
          <a:xfrm>
            <a:off x="11190049" y="170096"/>
            <a:ext cx="431800" cy="431800"/>
          </a:xfrm>
          <a:prstGeom prst="rect">
            <a:avLst/>
          </a:prstGeom>
        </p:spPr>
      </p:pic>
      <p:sp>
        <p:nvSpPr>
          <p:cNvPr id="4" name="Rounded Rectangle 3">
            <a:extLst>
              <a:ext uri="{FF2B5EF4-FFF2-40B4-BE49-F238E27FC236}">
                <a16:creationId xmlns:a16="http://schemas.microsoft.com/office/drawing/2014/main" id="{2E1853A3-06D4-554A-96F5-02D821D7E8B3}"/>
              </a:ext>
            </a:extLst>
          </p:cNvPr>
          <p:cNvSpPr/>
          <p:nvPr/>
        </p:nvSpPr>
        <p:spPr>
          <a:xfrm>
            <a:off x="7251699" y="3759200"/>
            <a:ext cx="4301236" cy="5207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GB" sz="1400" i="1" dirty="0">
                <a:solidFill>
                  <a:schemeClr val="tx1"/>
                </a:solidFill>
              </a:rPr>
              <a:t>To do this, you must have set up your Password Reset PIN before and remember it.</a:t>
            </a:r>
          </a:p>
        </p:txBody>
      </p:sp>
    </p:spTree>
    <p:extLst>
      <p:ext uri="{BB962C8B-B14F-4D97-AF65-F5344CB8AC3E}">
        <p14:creationId xmlns:p14="http://schemas.microsoft.com/office/powerpoint/2010/main" val="15808216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SG" dirty="0">
                <a:ea typeface="Heiti SC Medium"/>
              </a:rPr>
              <a:t>Change your password using Password Reset PIN</a:t>
            </a:r>
            <a:br>
              <a:rPr lang="en-SG" dirty="0"/>
            </a:br>
            <a:br>
              <a:rPr lang="en-US" dirty="0"/>
            </a:b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Go to the myHR log on page and click on “Forgot password?”</a:t>
            </a:r>
          </a:p>
          <a:p>
            <a:endParaRPr lang="en-SG" dirty="0"/>
          </a:p>
        </p:txBody>
      </p:sp>
      <p:sp>
        <p:nvSpPr>
          <p:cNvPr id="5" name="Oval 4">
            <a:extLst>
              <a:ext uri="{FF2B5EF4-FFF2-40B4-BE49-F238E27FC236}">
                <a16:creationId xmlns:a16="http://schemas.microsoft.com/office/drawing/2014/main" id="{2B9EECA7-09AE-4E84-AC75-801C2D6443E4}"/>
              </a:ext>
            </a:extLst>
          </p:cNvPr>
          <p:cNvSpPr/>
          <p:nvPr/>
        </p:nvSpPr>
        <p:spPr>
          <a:xfrm>
            <a:off x="487884" y="91865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1</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grpSp>
        <p:nvGrpSpPr>
          <p:cNvPr id="8" name="Group 7">
            <a:extLst>
              <a:ext uri="{FF2B5EF4-FFF2-40B4-BE49-F238E27FC236}">
                <a16:creationId xmlns:a16="http://schemas.microsoft.com/office/drawing/2014/main" id="{B5C846C0-9DE6-B246-9C3D-5DB1929A8536}"/>
              </a:ext>
            </a:extLst>
          </p:cNvPr>
          <p:cNvGrpSpPr/>
          <p:nvPr/>
        </p:nvGrpSpPr>
        <p:grpSpPr>
          <a:xfrm>
            <a:off x="1224202" y="918652"/>
            <a:ext cx="5813412" cy="5303989"/>
            <a:chOff x="1567876" y="1137313"/>
            <a:chExt cx="4244295" cy="3872372"/>
          </a:xfrm>
        </p:grpSpPr>
        <p:pic>
          <p:nvPicPr>
            <p:cNvPr id="4" name="Picture 3">
              <a:extLst>
                <a:ext uri="{FF2B5EF4-FFF2-40B4-BE49-F238E27FC236}">
                  <a16:creationId xmlns:a16="http://schemas.microsoft.com/office/drawing/2014/main" id="{4C002570-E4C5-AC4A-A854-FA99EC4F1F52}"/>
                </a:ext>
              </a:extLst>
            </p:cNvPr>
            <p:cNvPicPr>
              <a:picLocks noChangeAspect="1"/>
            </p:cNvPicPr>
            <p:nvPr/>
          </p:nvPicPr>
          <p:blipFill>
            <a:blip r:embed="rId3"/>
            <a:stretch>
              <a:fillRect/>
            </a:stretch>
          </p:blipFill>
          <p:spPr>
            <a:xfrm>
              <a:off x="1567876" y="1137313"/>
              <a:ext cx="4244295" cy="3872372"/>
            </a:xfrm>
            <a:prstGeom prst="rect">
              <a:avLst/>
            </a:prstGeom>
            <a:effectLst>
              <a:outerShdw blurRad="264246" dist="93472" dir="2700000" algn="tl" rotWithShape="0">
                <a:prstClr val="black">
                  <a:alpha val="40000"/>
                </a:prstClr>
              </a:outerShdw>
            </a:effectLst>
          </p:spPr>
        </p:pic>
        <p:pic>
          <p:nvPicPr>
            <p:cNvPr id="13" name="Picture 12">
              <a:extLst>
                <a:ext uri="{FF2B5EF4-FFF2-40B4-BE49-F238E27FC236}">
                  <a16:creationId xmlns:a16="http://schemas.microsoft.com/office/drawing/2014/main" id="{C301F634-26B3-D948-BEF3-DDE646F3B2B1}"/>
                </a:ext>
              </a:extLst>
            </p:cNvPr>
            <p:cNvPicPr>
              <a:picLocks noChangeAspect="1"/>
            </p:cNvPicPr>
            <p:nvPr/>
          </p:nvPicPr>
          <p:blipFill>
            <a:blip r:embed="rId4"/>
            <a:stretch>
              <a:fillRect/>
            </a:stretch>
          </p:blipFill>
          <p:spPr>
            <a:xfrm>
              <a:off x="2014601" y="1636209"/>
              <a:ext cx="1201129" cy="941964"/>
            </a:xfrm>
            <a:prstGeom prst="rect">
              <a:avLst/>
            </a:prstGeom>
          </p:spPr>
        </p:pic>
      </p:grpSp>
      <p:sp>
        <p:nvSpPr>
          <p:cNvPr id="9" name="Rectangle 8">
            <a:extLst>
              <a:ext uri="{FF2B5EF4-FFF2-40B4-BE49-F238E27FC236}">
                <a16:creationId xmlns:a16="http://schemas.microsoft.com/office/drawing/2014/main" id="{64C582E9-4A5C-F346-A19F-308FFBAA9CB9}"/>
              </a:ext>
            </a:extLst>
          </p:cNvPr>
          <p:cNvSpPr/>
          <p:nvPr/>
        </p:nvSpPr>
        <p:spPr>
          <a:xfrm>
            <a:off x="4865914" y="3722914"/>
            <a:ext cx="1484086" cy="408215"/>
          </a:xfrm>
          <a:prstGeom prst="rect">
            <a:avLst/>
          </a:prstGeom>
          <a:solidFill>
            <a:srgbClr val="FFFF00">
              <a:alpha val="40000"/>
            </a:srgbClr>
          </a:solid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hlinkClick r:id="rId5" action="ppaction://hlinksldjump"/>
            <a:extLst>
              <a:ext uri="{FF2B5EF4-FFF2-40B4-BE49-F238E27FC236}">
                <a16:creationId xmlns:a16="http://schemas.microsoft.com/office/drawing/2014/main" id="{F9FE46BA-42E4-BD4C-B06D-672552CBCDFA}"/>
              </a:ext>
            </a:extLst>
          </p:cNvPr>
          <p:cNvPicPr>
            <a:picLocks noChangeAspect="1"/>
          </p:cNvPicPr>
          <p:nvPr/>
        </p:nvPicPr>
        <p:blipFill>
          <a:blip r:embed="rId6"/>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3409358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SG" dirty="0">
                <a:ea typeface="Heiti SC Medium"/>
              </a:rPr>
              <a:t>Change your password using Password Reset PIN</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2"/>
              <a:defRPr/>
            </a:pPr>
            <a:r>
              <a:rPr lang="en-IN" dirty="0"/>
              <a:t>Under “</a:t>
            </a:r>
            <a:r>
              <a:rPr lang="en-IN" b="1" dirty="0"/>
              <a:t>For those WITHOUT Corporate Email:”</a:t>
            </a:r>
            <a:r>
              <a:rPr lang="en-IN" dirty="0"/>
              <a:t>, click Password Reset PIN (min 6 digits).</a:t>
            </a:r>
            <a:endParaRPr lang="en-SG" dirty="0"/>
          </a:p>
        </p:txBody>
      </p:sp>
      <p:sp>
        <p:nvSpPr>
          <p:cNvPr id="7" name="Oval 6">
            <a:extLst>
              <a:ext uri="{FF2B5EF4-FFF2-40B4-BE49-F238E27FC236}">
                <a16:creationId xmlns:a16="http://schemas.microsoft.com/office/drawing/2014/main" id="{AA9B0EDA-7F52-42BA-B7EA-78BEBE401C94}"/>
              </a:ext>
            </a:extLst>
          </p:cNvPr>
          <p:cNvSpPr/>
          <p:nvPr/>
        </p:nvSpPr>
        <p:spPr>
          <a:xfrm>
            <a:off x="487884" y="9287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2</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6" name="Picture 5">
            <a:extLst>
              <a:ext uri="{FF2B5EF4-FFF2-40B4-BE49-F238E27FC236}">
                <a16:creationId xmlns:a16="http://schemas.microsoft.com/office/drawing/2014/main" id="{5A5D27D3-87FF-4F41-A48D-41F0928E6C28}"/>
              </a:ext>
            </a:extLst>
          </p:cNvPr>
          <p:cNvPicPr>
            <a:picLocks noChangeAspect="1"/>
          </p:cNvPicPr>
          <p:nvPr/>
        </p:nvPicPr>
        <p:blipFill>
          <a:blip r:embed="rId3"/>
          <a:stretch>
            <a:fillRect/>
          </a:stretch>
        </p:blipFill>
        <p:spPr>
          <a:xfrm>
            <a:off x="1143807" y="928751"/>
            <a:ext cx="6010972" cy="5293582"/>
          </a:xfrm>
          <a:prstGeom prst="rect">
            <a:avLst/>
          </a:prstGeom>
          <a:effectLst>
            <a:outerShdw blurRad="293780" dist="77653" dir="2700000" algn="tl" rotWithShape="0">
              <a:prstClr val="black">
                <a:alpha val="40000"/>
              </a:prstClr>
            </a:outerShdw>
          </a:effectLst>
        </p:spPr>
      </p:pic>
      <p:pic>
        <p:nvPicPr>
          <p:cNvPr id="8" name="Picture 7">
            <a:hlinkClick r:id="rId4" action="ppaction://hlinksldjump"/>
            <a:extLst>
              <a:ext uri="{FF2B5EF4-FFF2-40B4-BE49-F238E27FC236}">
                <a16:creationId xmlns:a16="http://schemas.microsoft.com/office/drawing/2014/main" id="{92DA1AC0-ED63-8643-A4C5-648360FD7C2E}"/>
              </a:ext>
            </a:extLst>
          </p:cNvPr>
          <p:cNvPicPr>
            <a:picLocks noChangeAspect="1"/>
          </p:cNvPicPr>
          <p:nvPr/>
        </p:nvPicPr>
        <p:blipFill>
          <a:blip r:embed="rId5"/>
          <a:stretch>
            <a:fillRect/>
          </a:stretch>
        </p:blipFill>
        <p:spPr>
          <a:xfrm>
            <a:off x="11190049" y="170096"/>
            <a:ext cx="431800" cy="431800"/>
          </a:xfrm>
          <a:prstGeom prst="rect">
            <a:avLst/>
          </a:prstGeom>
        </p:spPr>
      </p:pic>
      <p:sp>
        <p:nvSpPr>
          <p:cNvPr id="9" name="Rectangle 8">
            <a:extLst>
              <a:ext uri="{FF2B5EF4-FFF2-40B4-BE49-F238E27FC236}">
                <a16:creationId xmlns:a16="http://schemas.microsoft.com/office/drawing/2014/main" id="{66FACF40-D563-4243-B9D3-876C399CE997}"/>
              </a:ext>
            </a:extLst>
          </p:cNvPr>
          <p:cNvSpPr/>
          <p:nvPr/>
        </p:nvSpPr>
        <p:spPr>
          <a:xfrm>
            <a:off x="3950655" y="1752599"/>
            <a:ext cx="1765929" cy="228601"/>
          </a:xfrm>
          <a:prstGeom prst="rect">
            <a:avLst/>
          </a:prstGeom>
          <a:solidFill>
            <a:srgbClr val="FFFF00">
              <a:alpha val="40000"/>
            </a:srgbClr>
          </a:solid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0196395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SG" dirty="0">
                <a:ea typeface="Heiti SC Medium"/>
              </a:rPr>
              <a:t>Change your password using Password Reset PIN</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3"/>
              <a:defRPr/>
            </a:pPr>
            <a:r>
              <a:rPr lang="en-IN" dirty="0"/>
              <a:t>Key in your E-Mail/ Employee ID and your password reset PIN, then click “Continue”.</a:t>
            </a:r>
          </a:p>
          <a:p>
            <a:pPr marL="342900" indent="-342900" defTabSz="457200">
              <a:lnSpc>
                <a:spcPct val="150000"/>
              </a:lnSpc>
              <a:spcBef>
                <a:spcPts val="0"/>
              </a:spcBef>
              <a:buFont typeface="+mj-lt"/>
              <a:buAutoNum type="arabicPeriod" startAt="3"/>
              <a:defRPr/>
            </a:pPr>
            <a:endParaRPr lang="en-SG" dirty="0"/>
          </a:p>
          <a:p>
            <a:pPr marL="342900" indent="-342900" defTabSz="457200">
              <a:lnSpc>
                <a:spcPct val="150000"/>
              </a:lnSpc>
              <a:spcBef>
                <a:spcPts val="0"/>
              </a:spcBef>
              <a:buFont typeface="+mj-lt"/>
              <a:buAutoNum type="arabicPeriod" startAt="3"/>
              <a:defRPr/>
            </a:pPr>
            <a:endParaRPr lang="en-SG" dirty="0"/>
          </a:p>
          <a:p>
            <a:pPr marL="342900" indent="-342900" defTabSz="457200">
              <a:lnSpc>
                <a:spcPct val="150000"/>
              </a:lnSpc>
              <a:spcBef>
                <a:spcPts val="0"/>
              </a:spcBef>
              <a:buFont typeface="+mj-lt"/>
              <a:buAutoNum type="arabicPeriod" startAt="3"/>
              <a:defRPr/>
            </a:pPr>
            <a:endParaRPr lang="en-SG" dirty="0"/>
          </a:p>
          <a:p>
            <a:pPr marL="342900" indent="-342900" defTabSz="457200">
              <a:lnSpc>
                <a:spcPct val="150000"/>
              </a:lnSpc>
              <a:spcBef>
                <a:spcPts val="0"/>
              </a:spcBef>
              <a:buFont typeface="+mj-lt"/>
              <a:buAutoNum type="arabicPeriod" startAt="3"/>
              <a:defRPr/>
            </a:pPr>
            <a:endParaRPr lang="en-SG" dirty="0"/>
          </a:p>
          <a:p>
            <a:pPr marL="342900" indent="-342900" defTabSz="457200">
              <a:lnSpc>
                <a:spcPct val="150000"/>
              </a:lnSpc>
              <a:spcBef>
                <a:spcPts val="0"/>
              </a:spcBef>
              <a:buFont typeface="+mj-lt"/>
              <a:buAutoNum type="arabicPeriod" startAt="3"/>
              <a:defRPr/>
            </a:pPr>
            <a:endParaRPr lang="en-SG" dirty="0"/>
          </a:p>
          <a:p>
            <a:pPr marL="342900" indent="-342900" defTabSz="457200">
              <a:lnSpc>
                <a:spcPct val="150000"/>
              </a:lnSpc>
              <a:spcBef>
                <a:spcPts val="0"/>
              </a:spcBef>
              <a:buFont typeface="+mj-lt"/>
              <a:buAutoNum type="arabicPeriod" startAt="3"/>
              <a:defRPr/>
            </a:pPr>
            <a:endParaRPr lang="en-SG" dirty="0"/>
          </a:p>
          <a:p>
            <a:pPr marL="342900" indent="-342900" defTabSz="457200">
              <a:lnSpc>
                <a:spcPct val="150000"/>
              </a:lnSpc>
              <a:spcBef>
                <a:spcPts val="0"/>
              </a:spcBef>
              <a:buFont typeface="+mj-lt"/>
              <a:buAutoNum type="arabicPeriod" startAt="3"/>
              <a:defRPr/>
            </a:pPr>
            <a:endParaRPr lang="en-SG" dirty="0"/>
          </a:p>
          <a:p>
            <a:pPr marL="342900" indent="-342900" defTabSz="457200">
              <a:lnSpc>
                <a:spcPct val="150000"/>
              </a:lnSpc>
              <a:spcBef>
                <a:spcPts val="0"/>
              </a:spcBef>
              <a:buFont typeface="+mj-lt"/>
              <a:buAutoNum type="arabicPeriod" startAt="3"/>
              <a:defRPr/>
            </a:pPr>
            <a:r>
              <a:rPr lang="en-SG" dirty="0"/>
              <a:t>You might be needed to perform 2FA by keying in 2FA Passcode (TOTP) generated by your mobile authenticator app</a:t>
            </a:r>
          </a:p>
        </p:txBody>
      </p:sp>
      <p:sp>
        <p:nvSpPr>
          <p:cNvPr id="7" name="Oval 6">
            <a:extLst>
              <a:ext uri="{FF2B5EF4-FFF2-40B4-BE49-F238E27FC236}">
                <a16:creationId xmlns:a16="http://schemas.microsoft.com/office/drawing/2014/main" id="{AA9B0EDA-7F52-42BA-B7EA-78BEBE401C94}"/>
              </a:ext>
            </a:extLst>
          </p:cNvPr>
          <p:cNvSpPr/>
          <p:nvPr/>
        </p:nvSpPr>
        <p:spPr>
          <a:xfrm>
            <a:off x="487884" y="9287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3</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8" name="Picture 7">
            <a:hlinkClick r:id="rId3" action="ppaction://hlinksldjump"/>
            <a:extLst>
              <a:ext uri="{FF2B5EF4-FFF2-40B4-BE49-F238E27FC236}">
                <a16:creationId xmlns:a16="http://schemas.microsoft.com/office/drawing/2014/main" id="{92DA1AC0-ED63-8643-A4C5-648360FD7C2E}"/>
              </a:ext>
            </a:extLst>
          </p:cNvPr>
          <p:cNvPicPr>
            <a:picLocks noChangeAspect="1"/>
          </p:cNvPicPr>
          <p:nvPr/>
        </p:nvPicPr>
        <p:blipFill>
          <a:blip r:embed="rId4"/>
          <a:stretch>
            <a:fillRect/>
          </a:stretch>
        </p:blipFill>
        <p:spPr>
          <a:xfrm>
            <a:off x="11190049" y="170096"/>
            <a:ext cx="431800" cy="431800"/>
          </a:xfrm>
          <a:prstGeom prst="rect">
            <a:avLst/>
          </a:prstGeom>
        </p:spPr>
      </p:pic>
      <p:pic>
        <p:nvPicPr>
          <p:cNvPr id="4" name="Picture 3">
            <a:extLst>
              <a:ext uri="{FF2B5EF4-FFF2-40B4-BE49-F238E27FC236}">
                <a16:creationId xmlns:a16="http://schemas.microsoft.com/office/drawing/2014/main" id="{787621C0-547D-EE45-8B82-6C521D961ECD}"/>
              </a:ext>
            </a:extLst>
          </p:cNvPr>
          <p:cNvPicPr>
            <a:picLocks noChangeAspect="1"/>
          </p:cNvPicPr>
          <p:nvPr/>
        </p:nvPicPr>
        <p:blipFill>
          <a:blip r:embed="rId5"/>
          <a:stretch>
            <a:fillRect/>
          </a:stretch>
        </p:blipFill>
        <p:spPr>
          <a:xfrm>
            <a:off x="1143807" y="928751"/>
            <a:ext cx="5244293" cy="2485307"/>
          </a:xfrm>
          <a:prstGeom prst="rect">
            <a:avLst/>
          </a:prstGeom>
          <a:effectLst>
            <a:outerShdw blurRad="235939" dist="102389" dir="2700000" algn="tl" rotWithShape="0">
              <a:prstClr val="black">
                <a:alpha val="40000"/>
              </a:prstClr>
            </a:outerShdw>
          </a:effectLst>
        </p:spPr>
      </p:pic>
      <p:pic>
        <p:nvPicPr>
          <p:cNvPr id="12" name="Picture 11">
            <a:extLst>
              <a:ext uri="{FF2B5EF4-FFF2-40B4-BE49-F238E27FC236}">
                <a16:creationId xmlns:a16="http://schemas.microsoft.com/office/drawing/2014/main" id="{EB800E4C-3018-7D4B-A462-160BBA5036E5}"/>
              </a:ext>
            </a:extLst>
          </p:cNvPr>
          <p:cNvPicPr>
            <a:picLocks noChangeAspect="1"/>
          </p:cNvPicPr>
          <p:nvPr/>
        </p:nvPicPr>
        <p:blipFill>
          <a:blip r:embed="rId6"/>
          <a:stretch>
            <a:fillRect/>
          </a:stretch>
        </p:blipFill>
        <p:spPr>
          <a:xfrm>
            <a:off x="1143807" y="3635780"/>
            <a:ext cx="5799050" cy="2485307"/>
          </a:xfrm>
          <a:prstGeom prst="rect">
            <a:avLst/>
          </a:prstGeom>
          <a:effectLst>
            <a:outerShdw blurRad="235939" dist="102389" dir="2700000" algn="tl" rotWithShape="0">
              <a:prstClr val="black">
                <a:alpha val="40000"/>
              </a:prstClr>
            </a:outerShdw>
          </a:effectLst>
        </p:spPr>
      </p:pic>
      <p:sp>
        <p:nvSpPr>
          <p:cNvPr id="13" name="Oval 12">
            <a:extLst>
              <a:ext uri="{FF2B5EF4-FFF2-40B4-BE49-F238E27FC236}">
                <a16:creationId xmlns:a16="http://schemas.microsoft.com/office/drawing/2014/main" id="{08A8CB73-2281-DF4E-BCDA-360EF8C842C2}"/>
              </a:ext>
            </a:extLst>
          </p:cNvPr>
          <p:cNvSpPr/>
          <p:nvPr/>
        </p:nvSpPr>
        <p:spPr>
          <a:xfrm>
            <a:off x="487884" y="3643827"/>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4</a:t>
            </a:r>
          </a:p>
        </p:txBody>
      </p:sp>
      <p:sp>
        <p:nvSpPr>
          <p:cNvPr id="14" name="Rectangle 13">
            <a:extLst>
              <a:ext uri="{FF2B5EF4-FFF2-40B4-BE49-F238E27FC236}">
                <a16:creationId xmlns:a16="http://schemas.microsoft.com/office/drawing/2014/main" id="{F882FBF1-6F76-E943-848E-15438A95587A}"/>
              </a:ext>
            </a:extLst>
          </p:cNvPr>
          <p:cNvSpPr/>
          <p:nvPr/>
        </p:nvSpPr>
        <p:spPr>
          <a:xfrm>
            <a:off x="3581400" y="4707467"/>
            <a:ext cx="1456267" cy="1947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0159466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SG" dirty="0">
                <a:ea typeface="Heiti SC Medium"/>
              </a:rPr>
              <a:t>Change your password using Password Reset PIN</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5"/>
              <a:defRPr/>
            </a:pPr>
            <a:r>
              <a:rPr lang="en-IN" dirty="0"/>
              <a:t>Key in your new password twice and click “Save”.</a:t>
            </a:r>
            <a:endParaRPr lang="en-SG" dirty="0"/>
          </a:p>
        </p:txBody>
      </p:sp>
      <p:sp>
        <p:nvSpPr>
          <p:cNvPr id="7" name="Oval 6">
            <a:extLst>
              <a:ext uri="{FF2B5EF4-FFF2-40B4-BE49-F238E27FC236}">
                <a16:creationId xmlns:a16="http://schemas.microsoft.com/office/drawing/2014/main" id="{AA9B0EDA-7F52-42BA-B7EA-78BEBE401C94}"/>
              </a:ext>
            </a:extLst>
          </p:cNvPr>
          <p:cNvSpPr/>
          <p:nvPr/>
        </p:nvSpPr>
        <p:spPr>
          <a:xfrm>
            <a:off x="487884" y="9287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5</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8" name="Picture 7">
            <a:hlinkClick r:id="rId3" action="ppaction://hlinksldjump"/>
            <a:extLst>
              <a:ext uri="{FF2B5EF4-FFF2-40B4-BE49-F238E27FC236}">
                <a16:creationId xmlns:a16="http://schemas.microsoft.com/office/drawing/2014/main" id="{92DA1AC0-ED63-8643-A4C5-648360FD7C2E}"/>
              </a:ext>
            </a:extLst>
          </p:cNvPr>
          <p:cNvPicPr>
            <a:picLocks noChangeAspect="1"/>
          </p:cNvPicPr>
          <p:nvPr/>
        </p:nvPicPr>
        <p:blipFill>
          <a:blip r:embed="rId4"/>
          <a:stretch>
            <a:fillRect/>
          </a:stretch>
        </p:blipFill>
        <p:spPr>
          <a:xfrm>
            <a:off x="11190049" y="170096"/>
            <a:ext cx="431800" cy="431800"/>
          </a:xfrm>
          <a:prstGeom prst="rect">
            <a:avLst/>
          </a:prstGeom>
        </p:spPr>
      </p:pic>
      <p:pic>
        <p:nvPicPr>
          <p:cNvPr id="11" name="Picture 10">
            <a:extLst>
              <a:ext uri="{FF2B5EF4-FFF2-40B4-BE49-F238E27FC236}">
                <a16:creationId xmlns:a16="http://schemas.microsoft.com/office/drawing/2014/main" id="{766E4A06-C3F4-7946-BB6A-C174EE90856B}"/>
              </a:ext>
            </a:extLst>
          </p:cNvPr>
          <p:cNvPicPr>
            <a:picLocks noChangeAspect="1"/>
          </p:cNvPicPr>
          <p:nvPr/>
        </p:nvPicPr>
        <p:blipFill>
          <a:blip r:embed="rId5"/>
          <a:stretch>
            <a:fillRect/>
          </a:stretch>
        </p:blipFill>
        <p:spPr>
          <a:xfrm>
            <a:off x="1126383" y="928751"/>
            <a:ext cx="6262615" cy="2893949"/>
          </a:xfrm>
          <a:prstGeom prst="rect">
            <a:avLst/>
          </a:prstGeom>
          <a:ln>
            <a:noFill/>
          </a:ln>
          <a:effectLst>
            <a:outerShdw blurRad="292100" dist="139700" dir="2700000" algn="tl" rotWithShape="0">
              <a:srgbClr val="333333">
                <a:alpha val="65000"/>
              </a:srgbClr>
            </a:outerShdw>
          </a:effectLst>
        </p:spPr>
      </p:pic>
      <p:sp>
        <p:nvSpPr>
          <p:cNvPr id="12" name="Rectangle 11">
            <a:extLst>
              <a:ext uri="{FF2B5EF4-FFF2-40B4-BE49-F238E27FC236}">
                <a16:creationId xmlns:a16="http://schemas.microsoft.com/office/drawing/2014/main" id="{893D7F21-2FFB-D642-BF7C-29AE55226577}"/>
              </a:ext>
            </a:extLst>
          </p:cNvPr>
          <p:cNvSpPr/>
          <p:nvPr/>
        </p:nvSpPr>
        <p:spPr>
          <a:xfrm>
            <a:off x="3591560" y="1592339"/>
            <a:ext cx="1501609" cy="185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6409062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4C6D-5A18-4967-9532-149F1128B451}"/>
              </a:ext>
            </a:extLst>
          </p:cNvPr>
          <p:cNvSpPr>
            <a:spLocks noGrp="1"/>
          </p:cNvSpPr>
          <p:nvPr>
            <p:ph type="title"/>
          </p:nvPr>
        </p:nvSpPr>
        <p:spPr>
          <a:xfrm>
            <a:off x="7340600" y="2232196"/>
            <a:ext cx="4301236" cy="1782756"/>
          </a:xfrm>
        </p:spPr>
        <p:txBody>
          <a:bodyPr lIns="36000" tIns="36000" rIns="36000" bIns="36000" anchor="t"/>
          <a:lstStyle/>
          <a:p>
            <a:r>
              <a:rPr lang="en-US" sz="3200" dirty="0">
                <a:ea typeface="Heiti SC Medium"/>
              </a:rPr>
              <a:t>Change your password through User Profile Page</a:t>
            </a:r>
            <a:endParaRPr lang="en-SG" sz="3200" dirty="0"/>
          </a:p>
        </p:txBody>
      </p:sp>
      <p:pic>
        <p:nvPicPr>
          <p:cNvPr id="3" name="Picture 2">
            <a:hlinkClick r:id="rId2" action="ppaction://hlinksldjump"/>
            <a:extLst>
              <a:ext uri="{FF2B5EF4-FFF2-40B4-BE49-F238E27FC236}">
                <a16:creationId xmlns:a16="http://schemas.microsoft.com/office/drawing/2014/main" id="{6C3508B5-8510-E94E-B96F-444E5BDD90AF}"/>
              </a:ext>
            </a:extLst>
          </p:cNvPr>
          <p:cNvPicPr>
            <a:picLocks noChangeAspect="1"/>
          </p:cNvPicPr>
          <p:nvPr/>
        </p:nvPicPr>
        <p:blipFill>
          <a:blip r:embed="rId3"/>
          <a:stretch>
            <a:fillRect/>
          </a:stretch>
        </p:blipFill>
        <p:spPr>
          <a:xfrm>
            <a:off x="11190049" y="170096"/>
            <a:ext cx="431800" cy="431800"/>
          </a:xfrm>
          <a:prstGeom prst="rect">
            <a:avLst/>
          </a:prstGeom>
        </p:spPr>
      </p:pic>
      <p:sp>
        <p:nvSpPr>
          <p:cNvPr id="5" name="Rounded Rectangle 4">
            <a:extLst>
              <a:ext uri="{FF2B5EF4-FFF2-40B4-BE49-F238E27FC236}">
                <a16:creationId xmlns:a16="http://schemas.microsoft.com/office/drawing/2014/main" id="{E8BB4205-C356-A44F-BDB1-A3F380E14537}"/>
              </a:ext>
            </a:extLst>
          </p:cNvPr>
          <p:cNvSpPr/>
          <p:nvPr/>
        </p:nvSpPr>
        <p:spPr>
          <a:xfrm>
            <a:off x="7251699" y="3759200"/>
            <a:ext cx="4301236" cy="1016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GB" sz="1400" i="1" dirty="0">
                <a:solidFill>
                  <a:schemeClr val="tx1"/>
                </a:solidFill>
              </a:rPr>
              <a:t>To access the User Profile Page, you will need to have access to your active myHR password (before 6 months expiry) to login into the system.</a:t>
            </a:r>
          </a:p>
        </p:txBody>
      </p:sp>
    </p:spTree>
    <p:extLst>
      <p:ext uri="{BB962C8B-B14F-4D97-AF65-F5344CB8AC3E}">
        <p14:creationId xmlns:p14="http://schemas.microsoft.com/office/powerpoint/2010/main" val="38754495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11B1609-B1C9-9C4A-B7A3-B94E75CF2DBB}"/>
              </a:ext>
            </a:extLst>
          </p:cNvPr>
          <p:cNvGrpSpPr/>
          <p:nvPr/>
        </p:nvGrpSpPr>
        <p:grpSpPr>
          <a:xfrm>
            <a:off x="1224202" y="918652"/>
            <a:ext cx="5813412" cy="5303989"/>
            <a:chOff x="1567876" y="1137313"/>
            <a:chExt cx="4244295" cy="3872372"/>
          </a:xfrm>
        </p:grpSpPr>
        <p:pic>
          <p:nvPicPr>
            <p:cNvPr id="15" name="Picture 14">
              <a:extLst>
                <a:ext uri="{FF2B5EF4-FFF2-40B4-BE49-F238E27FC236}">
                  <a16:creationId xmlns:a16="http://schemas.microsoft.com/office/drawing/2014/main" id="{11D76D8C-FC35-234D-B4D1-EBFB03EA173F}"/>
                </a:ext>
              </a:extLst>
            </p:cNvPr>
            <p:cNvPicPr>
              <a:picLocks noChangeAspect="1"/>
            </p:cNvPicPr>
            <p:nvPr/>
          </p:nvPicPr>
          <p:blipFill>
            <a:blip r:embed="rId3"/>
            <a:stretch>
              <a:fillRect/>
            </a:stretch>
          </p:blipFill>
          <p:spPr>
            <a:xfrm>
              <a:off x="1567876" y="1137313"/>
              <a:ext cx="4244295" cy="3872372"/>
            </a:xfrm>
            <a:prstGeom prst="rect">
              <a:avLst/>
            </a:prstGeom>
            <a:effectLst>
              <a:outerShdw blurRad="264246" dist="93472" dir="2700000" algn="tl" rotWithShape="0">
                <a:prstClr val="black">
                  <a:alpha val="40000"/>
                </a:prstClr>
              </a:outerShdw>
            </a:effectLst>
          </p:spPr>
        </p:pic>
        <p:pic>
          <p:nvPicPr>
            <p:cNvPr id="16" name="Picture 15">
              <a:extLst>
                <a:ext uri="{FF2B5EF4-FFF2-40B4-BE49-F238E27FC236}">
                  <a16:creationId xmlns:a16="http://schemas.microsoft.com/office/drawing/2014/main" id="{CAAA8386-6B7F-2047-962B-EBD5F2DDED21}"/>
                </a:ext>
              </a:extLst>
            </p:cNvPr>
            <p:cNvPicPr>
              <a:picLocks noChangeAspect="1"/>
            </p:cNvPicPr>
            <p:nvPr/>
          </p:nvPicPr>
          <p:blipFill>
            <a:blip r:embed="rId4"/>
            <a:stretch>
              <a:fillRect/>
            </a:stretch>
          </p:blipFill>
          <p:spPr>
            <a:xfrm>
              <a:off x="2014601" y="1636209"/>
              <a:ext cx="1201129" cy="941964"/>
            </a:xfrm>
            <a:prstGeom prst="rect">
              <a:avLst/>
            </a:prstGeom>
          </p:spPr>
        </p:pic>
      </p:grpSp>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Change your password through User Profile Page</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(1a) Go to the myHR log on page and click on the link “User Profile Page”.</a:t>
            </a:r>
            <a:endParaRPr lang="en-SG" dirty="0"/>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9" name="Rectangle 8">
            <a:extLst>
              <a:ext uri="{FF2B5EF4-FFF2-40B4-BE49-F238E27FC236}">
                <a16:creationId xmlns:a16="http://schemas.microsoft.com/office/drawing/2014/main" id="{64C582E9-4A5C-F346-A19F-308FFBAA9CB9}"/>
              </a:ext>
            </a:extLst>
          </p:cNvPr>
          <p:cNvSpPr/>
          <p:nvPr/>
        </p:nvSpPr>
        <p:spPr>
          <a:xfrm>
            <a:off x="4840514" y="4597400"/>
            <a:ext cx="950686" cy="177800"/>
          </a:xfrm>
          <a:prstGeom prst="rect">
            <a:avLst/>
          </a:prstGeom>
          <a:solidFill>
            <a:srgbClr val="FFFF00">
              <a:alpha val="40000"/>
            </a:srgbClr>
          </a:solid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BD4595F2-29DD-7442-BB4C-940C7A5BB28F}"/>
              </a:ext>
            </a:extLst>
          </p:cNvPr>
          <p:cNvSpPr/>
          <p:nvPr/>
        </p:nvSpPr>
        <p:spPr>
          <a:xfrm>
            <a:off x="536620" y="93750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8" name="Rectangle 17">
            <a:extLst>
              <a:ext uri="{FF2B5EF4-FFF2-40B4-BE49-F238E27FC236}">
                <a16:creationId xmlns:a16="http://schemas.microsoft.com/office/drawing/2014/main" id="{697B0AC8-4E45-544E-91F3-DC93F53EA03B}"/>
              </a:ext>
            </a:extLst>
          </p:cNvPr>
          <p:cNvSpPr/>
          <p:nvPr/>
        </p:nvSpPr>
        <p:spPr>
          <a:xfrm>
            <a:off x="519543" y="969071"/>
            <a:ext cx="441147" cy="369332"/>
          </a:xfrm>
          <a:prstGeom prst="rect">
            <a:avLst/>
          </a:prstGeom>
        </p:spPr>
        <p:txBody>
          <a:bodyPr wrap="none">
            <a:spAutoFit/>
          </a:bodyPr>
          <a:lstStyle/>
          <a:p>
            <a:pPr lvl="0" algn="ctr" defTabSz="457200">
              <a:defRPr/>
            </a:pPr>
            <a:r>
              <a:rPr lang="en-PH" dirty="0">
                <a:solidFill>
                  <a:prstClr val="white"/>
                </a:solidFill>
                <a:latin typeface="Arial" panose="020B0604020202020204" pitchFamily="34" charset="0"/>
              </a:rPr>
              <a:t>1a</a:t>
            </a:r>
          </a:p>
        </p:txBody>
      </p:sp>
      <p:pic>
        <p:nvPicPr>
          <p:cNvPr id="11" name="Picture 10">
            <a:hlinkClick r:id="rId5" action="ppaction://hlinksldjump"/>
            <a:extLst>
              <a:ext uri="{FF2B5EF4-FFF2-40B4-BE49-F238E27FC236}">
                <a16:creationId xmlns:a16="http://schemas.microsoft.com/office/drawing/2014/main" id="{74A08B88-8CC0-1E45-8F37-64C789E24FFC}"/>
              </a:ext>
            </a:extLst>
          </p:cNvPr>
          <p:cNvPicPr>
            <a:picLocks noChangeAspect="1"/>
          </p:cNvPicPr>
          <p:nvPr/>
        </p:nvPicPr>
        <p:blipFill>
          <a:blip r:embed="rId6"/>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8178235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Change your password through User Profile Page</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(1b) </a:t>
            </a:r>
            <a:r>
              <a:rPr lang="en-IN" dirty="0"/>
              <a:t>You will be redirected to another log on interface for User Profile. Fill in your credentials (E-Mail/Employee ID and password) and click “Log On”.</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grpSp>
        <p:nvGrpSpPr>
          <p:cNvPr id="8" name="Group 7">
            <a:extLst>
              <a:ext uri="{FF2B5EF4-FFF2-40B4-BE49-F238E27FC236}">
                <a16:creationId xmlns:a16="http://schemas.microsoft.com/office/drawing/2014/main" id="{099C91D6-09D6-0040-A129-DAD132E74885}"/>
              </a:ext>
            </a:extLst>
          </p:cNvPr>
          <p:cNvGrpSpPr/>
          <p:nvPr/>
        </p:nvGrpSpPr>
        <p:grpSpPr>
          <a:xfrm>
            <a:off x="1224202" y="918652"/>
            <a:ext cx="5813412" cy="5303989"/>
            <a:chOff x="1224202" y="918652"/>
            <a:chExt cx="5813412" cy="5303989"/>
          </a:xfrm>
        </p:grpSpPr>
        <p:pic>
          <p:nvPicPr>
            <p:cNvPr id="9" name="Picture 8">
              <a:extLst>
                <a:ext uri="{FF2B5EF4-FFF2-40B4-BE49-F238E27FC236}">
                  <a16:creationId xmlns:a16="http://schemas.microsoft.com/office/drawing/2014/main" id="{7AB54624-2431-1B42-8E3C-82AB6B188249}"/>
                </a:ext>
              </a:extLst>
            </p:cNvPr>
            <p:cNvPicPr>
              <a:picLocks noChangeAspect="1"/>
            </p:cNvPicPr>
            <p:nvPr/>
          </p:nvPicPr>
          <p:blipFill>
            <a:blip r:embed="rId2"/>
            <a:stretch>
              <a:fillRect/>
            </a:stretch>
          </p:blipFill>
          <p:spPr>
            <a:xfrm>
              <a:off x="1224202" y="918652"/>
              <a:ext cx="5813412" cy="5303989"/>
            </a:xfrm>
            <a:prstGeom prst="rect">
              <a:avLst/>
            </a:prstGeom>
            <a:effectLst>
              <a:outerShdw blurRad="264246" dist="93472" dir="2700000" algn="tl" rotWithShape="0">
                <a:prstClr val="black">
                  <a:alpha val="40000"/>
                </a:prstClr>
              </a:outerShdw>
            </a:effectLst>
          </p:spPr>
        </p:pic>
        <p:pic>
          <p:nvPicPr>
            <p:cNvPr id="11" name="Picture 10">
              <a:extLst>
                <a:ext uri="{FF2B5EF4-FFF2-40B4-BE49-F238E27FC236}">
                  <a16:creationId xmlns:a16="http://schemas.microsoft.com/office/drawing/2014/main" id="{4EB100E5-28D2-FC43-B29B-948888240263}"/>
                </a:ext>
              </a:extLst>
            </p:cNvPr>
            <p:cNvPicPr>
              <a:picLocks noChangeAspect="1"/>
            </p:cNvPicPr>
            <p:nvPr/>
          </p:nvPicPr>
          <p:blipFill>
            <a:blip r:embed="rId3"/>
            <a:stretch>
              <a:fillRect/>
            </a:stretch>
          </p:blipFill>
          <p:spPr>
            <a:xfrm>
              <a:off x="1302029" y="994852"/>
              <a:ext cx="2566595" cy="2700848"/>
            </a:xfrm>
            <a:prstGeom prst="rect">
              <a:avLst/>
            </a:prstGeom>
          </p:spPr>
        </p:pic>
      </p:grpSp>
      <p:pic>
        <p:nvPicPr>
          <p:cNvPr id="4" name="Picture 3">
            <a:extLst>
              <a:ext uri="{FF2B5EF4-FFF2-40B4-BE49-F238E27FC236}">
                <a16:creationId xmlns:a16="http://schemas.microsoft.com/office/drawing/2014/main" id="{8C1058C0-2A9B-9C4B-BD81-ED4900456DBD}"/>
              </a:ext>
            </a:extLst>
          </p:cNvPr>
          <p:cNvPicPr>
            <a:picLocks noChangeAspect="1"/>
          </p:cNvPicPr>
          <p:nvPr/>
        </p:nvPicPr>
        <p:blipFill rotWithShape="1">
          <a:blip r:embed="rId4"/>
          <a:srcRect r="6682"/>
          <a:stretch/>
        </p:blipFill>
        <p:spPr>
          <a:xfrm>
            <a:off x="4217999" y="1366073"/>
            <a:ext cx="2716201" cy="1252888"/>
          </a:xfrm>
          <a:prstGeom prst="rect">
            <a:avLst/>
          </a:prstGeom>
        </p:spPr>
      </p:pic>
      <p:sp>
        <p:nvSpPr>
          <p:cNvPr id="12" name="Oval 11">
            <a:extLst>
              <a:ext uri="{FF2B5EF4-FFF2-40B4-BE49-F238E27FC236}">
                <a16:creationId xmlns:a16="http://schemas.microsoft.com/office/drawing/2014/main" id="{3367ADCD-D90E-224B-9B66-B38DA7FBA87F}"/>
              </a:ext>
            </a:extLst>
          </p:cNvPr>
          <p:cNvSpPr/>
          <p:nvPr/>
        </p:nvSpPr>
        <p:spPr>
          <a:xfrm>
            <a:off x="487884" y="9287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3" name="Rectangle 12">
            <a:extLst>
              <a:ext uri="{FF2B5EF4-FFF2-40B4-BE49-F238E27FC236}">
                <a16:creationId xmlns:a16="http://schemas.microsoft.com/office/drawing/2014/main" id="{F72D4FEB-B915-8342-A5E8-0654C573CF35}"/>
              </a:ext>
            </a:extLst>
          </p:cNvPr>
          <p:cNvSpPr/>
          <p:nvPr/>
        </p:nvSpPr>
        <p:spPr>
          <a:xfrm>
            <a:off x="470807" y="960320"/>
            <a:ext cx="441147" cy="369332"/>
          </a:xfrm>
          <a:prstGeom prst="rect">
            <a:avLst/>
          </a:prstGeom>
        </p:spPr>
        <p:txBody>
          <a:bodyPr wrap="none">
            <a:spAutoFit/>
          </a:bodyPr>
          <a:lstStyle/>
          <a:p>
            <a:pPr lvl="0" algn="ctr" defTabSz="457200">
              <a:defRPr/>
            </a:pPr>
            <a:r>
              <a:rPr lang="en-PH" dirty="0">
                <a:solidFill>
                  <a:prstClr val="white"/>
                </a:solidFill>
                <a:latin typeface="Arial" panose="020B0604020202020204" pitchFamily="34" charset="0"/>
              </a:rPr>
              <a:t>1b</a:t>
            </a:r>
          </a:p>
        </p:txBody>
      </p:sp>
      <p:pic>
        <p:nvPicPr>
          <p:cNvPr id="14" name="Picture 13">
            <a:hlinkClick r:id="rId5" action="ppaction://hlinksldjump"/>
            <a:extLst>
              <a:ext uri="{FF2B5EF4-FFF2-40B4-BE49-F238E27FC236}">
                <a16:creationId xmlns:a16="http://schemas.microsoft.com/office/drawing/2014/main" id="{7E58FD7A-068E-EC42-B4CF-CA7D392A984F}"/>
              </a:ext>
            </a:extLst>
          </p:cNvPr>
          <p:cNvPicPr>
            <a:picLocks noChangeAspect="1"/>
          </p:cNvPicPr>
          <p:nvPr/>
        </p:nvPicPr>
        <p:blipFill>
          <a:blip r:embed="rId6"/>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9952094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Change your password through User Profile Page</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2"/>
              <a:defRPr/>
            </a:pPr>
            <a:r>
              <a:rPr lang="en-IN" dirty="0"/>
              <a:t>Alternatively, you can log on to myHR and click “User Profile” under the “News” section. This will redirect you to the User Profile Page.</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6" name="Rectangle 5">
            <a:extLst>
              <a:ext uri="{FF2B5EF4-FFF2-40B4-BE49-F238E27FC236}">
                <a16:creationId xmlns:a16="http://schemas.microsoft.com/office/drawing/2014/main" id="{CA509357-33C3-B242-BCFD-B865803F10AC}"/>
              </a:ext>
            </a:extLst>
          </p:cNvPr>
          <p:cNvSpPr/>
          <p:nvPr/>
        </p:nvSpPr>
        <p:spPr>
          <a:xfrm>
            <a:off x="1482358" y="965181"/>
            <a:ext cx="279400" cy="12534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Oval 14">
            <a:extLst>
              <a:ext uri="{FF2B5EF4-FFF2-40B4-BE49-F238E27FC236}">
                <a16:creationId xmlns:a16="http://schemas.microsoft.com/office/drawing/2014/main" id="{0CE7253B-1E97-2D4D-A26F-ECA409D4EC7A}"/>
              </a:ext>
            </a:extLst>
          </p:cNvPr>
          <p:cNvSpPr/>
          <p:nvPr/>
        </p:nvSpPr>
        <p:spPr>
          <a:xfrm>
            <a:off x="429207" y="9287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2</a:t>
            </a:r>
          </a:p>
        </p:txBody>
      </p:sp>
      <p:pic>
        <p:nvPicPr>
          <p:cNvPr id="9" name="Picture 8">
            <a:hlinkClick r:id="rId2" action="ppaction://hlinksldjump"/>
            <a:extLst>
              <a:ext uri="{FF2B5EF4-FFF2-40B4-BE49-F238E27FC236}">
                <a16:creationId xmlns:a16="http://schemas.microsoft.com/office/drawing/2014/main" id="{4DF6338E-A2F9-8645-86C2-2DF32491633A}"/>
              </a:ext>
            </a:extLst>
          </p:cNvPr>
          <p:cNvPicPr>
            <a:picLocks noChangeAspect="1"/>
          </p:cNvPicPr>
          <p:nvPr/>
        </p:nvPicPr>
        <p:blipFill>
          <a:blip r:embed="rId3"/>
          <a:stretch>
            <a:fillRect/>
          </a:stretch>
        </p:blipFill>
        <p:spPr>
          <a:xfrm>
            <a:off x="11190049" y="170096"/>
            <a:ext cx="431800" cy="431800"/>
          </a:xfrm>
          <a:prstGeom prst="rect">
            <a:avLst/>
          </a:prstGeom>
        </p:spPr>
      </p:pic>
      <p:grpSp>
        <p:nvGrpSpPr>
          <p:cNvPr id="7" name="Group 6">
            <a:extLst>
              <a:ext uri="{FF2B5EF4-FFF2-40B4-BE49-F238E27FC236}">
                <a16:creationId xmlns:a16="http://schemas.microsoft.com/office/drawing/2014/main" id="{D1D4B1C8-9F12-F736-D3A9-559ACBA2F59E}"/>
              </a:ext>
            </a:extLst>
          </p:cNvPr>
          <p:cNvGrpSpPr/>
          <p:nvPr/>
        </p:nvGrpSpPr>
        <p:grpSpPr>
          <a:xfrm>
            <a:off x="1026452" y="928751"/>
            <a:ext cx="6299021" cy="4382988"/>
            <a:chOff x="1126730" y="4127548"/>
            <a:chExt cx="5530924" cy="2247692"/>
          </a:xfrm>
        </p:grpSpPr>
        <p:pic>
          <p:nvPicPr>
            <p:cNvPr id="8" name="Picture 7">
              <a:extLst>
                <a:ext uri="{FF2B5EF4-FFF2-40B4-BE49-F238E27FC236}">
                  <a16:creationId xmlns:a16="http://schemas.microsoft.com/office/drawing/2014/main" id="{A19A82E3-8524-FFAA-126D-EAABB1851B3B}"/>
                </a:ext>
              </a:extLst>
            </p:cNvPr>
            <p:cNvPicPr>
              <a:picLocks noChangeAspect="1"/>
            </p:cNvPicPr>
            <p:nvPr/>
          </p:nvPicPr>
          <p:blipFill>
            <a:blip r:embed="rId4"/>
            <a:stretch>
              <a:fillRect/>
            </a:stretch>
          </p:blipFill>
          <p:spPr>
            <a:xfrm>
              <a:off x="1126730" y="4127548"/>
              <a:ext cx="5530924" cy="2247692"/>
            </a:xfrm>
            <a:prstGeom prst="rect">
              <a:avLst/>
            </a:prstGeom>
            <a:ln>
              <a:noFill/>
            </a:ln>
            <a:effectLst>
              <a:outerShdw blurRad="292100" dist="139700" dir="2700000" algn="tl" rotWithShape="0">
                <a:srgbClr val="333333">
                  <a:alpha val="65000"/>
                </a:srgbClr>
              </a:outerShdw>
            </a:effectLst>
          </p:spPr>
        </p:pic>
        <p:sp>
          <p:nvSpPr>
            <p:cNvPr id="11" name="Rectangle: Rounded Corners 10">
              <a:extLst>
                <a:ext uri="{FF2B5EF4-FFF2-40B4-BE49-F238E27FC236}">
                  <a16:creationId xmlns:a16="http://schemas.microsoft.com/office/drawing/2014/main" id="{1718E6B6-6917-5802-79A2-A346E897AD76}"/>
                </a:ext>
              </a:extLst>
            </p:cNvPr>
            <p:cNvSpPr/>
            <p:nvPr/>
          </p:nvSpPr>
          <p:spPr>
            <a:xfrm>
              <a:off x="1212350" y="5722706"/>
              <a:ext cx="1705511" cy="642260"/>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Tree>
    <p:extLst>
      <p:ext uri="{BB962C8B-B14F-4D97-AF65-F5344CB8AC3E}">
        <p14:creationId xmlns:p14="http://schemas.microsoft.com/office/powerpoint/2010/main" val="360983664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Change your password through User Profile Page</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3"/>
              <a:defRPr/>
            </a:pPr>
            <a:r>
              <a:rPr lang="en-IN" dirty="0"/>
              <a:t>After logging in, you will see the User Profile Page interface. Scroll down until you see the section “Password” and click on the Edit button.</a:t>
            </a:r>
          </a:p>
          <a:p>
            <a:pPr marL="342900" indent="-342900" defTabSz="457200">
              <a:lnSpc>
                <a:spcPct val="150000"/>
              </a:lnSpc>
              <a:spcBef>
                <a:spcPts val="0"/>
              </a:spcBef>
              <a:buFont typeface="+mj-lt"/>
              <a:buAutoNum type="arabicPeriod" startAt="3"/>
              <a:defRPr/>
            </a:pPr>
            <a:endParaRPr lang="en-IN" dirty="0"/>
          </a:p>
          <a:p>
            <a:pPr marL="342900" indent="-342900" defTabSz="457200">
              <a:lnSpc>
                <a:spcPct val="150000"/>
              </a:lnSpc>
              <a:spcBef>
                <a:spcPts val="0"/>
              </a:spcBef>
              <a:buFont typeface="+mj-lt"/>
              <a:buAutoNum type="arabicPeriod" startAt="3"/>
              <a:defRPr/>
            </a:pPr>
            <a:endParaRPr lang="en-IN" dirty="0"/>
          </a:p>
          <a:p>
            <a:pPr marL="342900" indent="-342900" defTabSz="457200">
              <a:lnSpc>
                <a:spcPct val="150000"/>
              </a:lnSpc>
              <a:spcBef>
                <a:spcPts val="0"/>
              </a:spcBef>
              <a:buFont typeface="+mj-lt"/>
              <a:buAutoNum type="arabicPeriod" startAt="3"/>
              <a:defRPr/>
            </a:pPr>
            <a:endParaRPr lang="en-IN" dirty="0"/>
          </a:p>
          <a:p>
            <a:pPr marL="342900" indent="-342900" defTabSz="457200">
              <a:lnSpc>
                <a:spcPct val="150000"/>
              </a:lnSpc>
              <a:spcBef>
                <a:spcPts val="0"/>
              </a:spcBef>
              <a:buFont typeface="+mj-lt"/>
              <a:buAutoNum type="arabicPeriod" startAt="3"/>
              <a:defRPr/>
            </a:pPr>
            <a:endParaRPr lang="en-IN" dirty="0"/>
          </a:p>
          <a:p>
            <a:pPr marL="342900" indent="-342900" defTabSz="457200">
              <a:lnSpc>
                <a:spcPct val="150000"/>
              </a:lnSpc>
              <a:spcBef>
                <a:spcPts val="0"/>
              </a:spcBef>
              <a:buFont typeface="+mj-lt"/>
              <a:buAutoNum type="arabicPeriod" startAt="3"/>
              <a:defRPr/>
            </a:pPr>
            <a:r>
              <a:rPr lang="en-IN" dirty="0"/>
              <a:t>Fill in your current my HR Login Password as well as your new password twice, then click “Save” to proceed with the new password.</a:t>
            </a:r>
            <a:br>
              <a:rPr lang="en-IN" dirty="0"/>
            </a:br>
            <a:br>
              <a:rPr lang="en-IN" dirty="0"/>
            </a:br>
            <a:r>
              <a:rPr lang="en-IN" dirty="0"/>
              <a:t>Note that you can only change your password once every 24 hours.</a:t>
            </a:r>
          </a:p>
        </p:txBody>
      </p:sp>
      <p:sp>
        <p:nvSpPr>
          <p:cNvPr id="7" name="Oval 6">
            <a:extLst>
              <a:ext uri="{FF2B5EF4-FFF2-40B4-BE49-F238E27FC236}">
                <a16:creationId xmlns:a16="http://schemas.microsoft.com/office/drawing/2014/main" id="{AA9B0EDA-7F52-42BA-B7EA-78BEBE401C94}"/>
              </a:ext>
            </a:extLst>
          </p:cNvPr>
          <p:cNvSpPr/>
          <p:nvPr/>
        </p:nvSpPr>
        <p:spPr>
          <a:xfrm>
            <a:off x="487884" y="9287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3</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12" name="Oval 11">
            <a:extLst>
              <a:ext uri="{FF2B5EF4-FFF2-40B4-BE49-F238E27FC236}">
                <a16:creationId xmlns:a16="http://schemas.microsoft.com/office/drawing/2014/main" id="{859E7A9A-C298-D546-B987-DDE05B98857A}"/>
              </a:ext>
            </a:extLst>
          </p:cNvPr>
          <p:cNvSpPr/>
          <p:nvPr/>
        </p:nvSpPr>
        <p:spPr>
          <a:xfrm>
            <a:off x="487884" y="326283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4</a:t>
            </a:r>
          </a:p>
        </p:txBody>
      </p:sp>
      <p:pic>
        <p:nvPicPr>
          <p:cNvPr id="9" name="Picture 8">
            <a:hlinkClick r:id="rId2" action="ppaction://hlinksldjump"/>
            <a:extLst>
              <a:ext uri="{FF2B5EF4-FFF2-40B4-BE49-F238E27FC236}">
                <a16:creationId xmlns:a16="http://schemas.microsoft.com/office/drawing/2014/main" id="{510F0FB3-8950-424F-824C-8991F0A17DB5}"/>
              </a:ext>
            </a:extLst>
          </p:cNvPr>
          <p:cNvPicPr>
            <a:picLocks noChangeAspect="1"/>
          </p:cNvPicPr>
          <p:nvPr/>
        </p:nvPicPr>
        <p:blipFill>
          <a:blip r:embed="rId3"/>
          <a:stretch>
            <a:fillRect/>
          </a:stretch>
        </p:blipFill>
        <p:spPr>
          <a:xfrm>
            <a:off x="11190049" y="170096"/>
            <a:ext cx="431800" cy="431800"/>
          </a:xfrm>
          <a:prstGeom prst="rect">
            <a:avLst/>
          </a:prstGeom>
        </p:spPr>
      </p:pic>
      <p:pic>
        <p:nvPicPr>
          <p:cNvPr id="4" name="Picture 3">
            <a:extLst>
              <a:ext uri="{FF2B5EF4-FFF2-40B4-BE49-F238E27FC236}">
                <a16:creationId xmlns:a16="http://schemas.microsoft.com/office/drawing/2014/main" id="{67F69C8F-7AAF-9943-B6E4-6B819F335205}"/>
              </a:ext>
            </a:extLst>
          </p:cNvPr>
          <p:cNvPicPr>
            <a:picLocks noChangeAspect="1"/>
          </p:cNvPicPr>
          <p:nvPr/>
        </p:nvPicPr>
        <p:blipFill>
          <a:blip r:embed="rId4"/>
          <a:stretch>
            <a:fillRect/>
          </a:stretch>
        </p:blipFill>
        <p:spPr>
          <a:xfrm>
            <a:off x="1092200" y="928751"/>
            <a:ext cx="5003800" cy="2089696"/>
          </a:xfrm>
          <a:prstGeom prst="rect">
            <a:avLst/>
          </a:prstGeom>
        </p:spPr>
      </p:pic>
      <p:pic>
        <p:nvPicPr>
          <p:cNvPr id="8" name="Picture 7">
            <a:extLst>
              <a:ext uri="{FF2B5EF4-FFF2-40B4-BE49-F238E27FC236}">
                <a16:creationId xmlns:a16="http://schemas.microsoft.com/office/drawing/2014/main" id="{5BAA403A-E857-C14B-A936-67E8D5B63E37}"/>
              </a:ext>
            </a:extLst>
          </p:cNvPr>
          <p:cNvPicPr>
            <a:picLocks noChangeAspect="1"/>
          </p:cNvPicPr>
          <p:nvPr/>
        </p:nvPicPr>
        <p:blipFill>
          <a:blip r:embed="rId5"/>
          <a:stretch>
            <a:fillRect/>
          </a:stretch>
        </p:blipFill>
        <p:spPr>
          <a:xfrm>
            <a:off x="1092200" y="3262832"/>
            <a:ext cx="3733800" cy="3019843"/>
          </a:xfrm>
          <a:prstGeom prst="rect">
            <a:avLst/>
          </a:prstGeom>
        </p:spPr>
      </p:pic>
    </p:spTree>
    <p:extLst>
      <p:ext uri="{BB962C8B-B14F-4D97-AF65-F5344CB8AC3E}">
        <p14:creationId xmlns:p14="http://schemas.microsoft.com/office/powerpoint/2010/main" val="38808925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4C6D-5A18-4967-9532-149F1128B451}"/>
              </a:ext>
            </a:extLst>
          </p:cNvPr>
          <p:cNvSpPr>
            <a:spLocks noGrp="1"/>
          </p:cNvSpPr>
          <p:nvPr>
            <p:ph type="title"/>
          </p:nvPr>
        </p:nvSpPr>
        <p:spPr/>
        <p:txBody>
          <a:bodyPr/>
          <a:lstStyle/>
          <a:p>
            <a:r>
              <a:rPr lang="en-US" dirty="0"/>
              <a:t>Reset password after 6 months password expiry</a:t>
            </a:r>
            <a:endParaRPr lang="en-SG" dirty="0"/>
          </a:p>
        </p:txBody>
      </p:sp>
      <p:pic>
        <p:nvPicPr>
          <p:cNvPr id="4" name="Picture 3">
            <a:hlinkClick r:id="rId2" action="ppaction://hlinksldjump"/>
            <a:extLst>
              <a:ext uri="{FF2B5EF4-FFF2-40B4-BE49-F238E27FC236}">
                <a16:creationId xmlns:a16="http://schemas.microsoft.com/office/drawing/2014/main" id="{9BFFF1A5-A4B9-144F-84F4-5559178C1F7F}"/>
              </a:ext>
            </a:extLst>
          </p:cNvPr>
          <p:cNvPicPr>
            <a:picLocks noChangeAspect="1"/>
          </p:cNvPicPr>
          <p:nvPr/>
        </p:nvPicPr>
        <p:blipFill>
          <a:blip r:embed="rId3"/>
          <a:stretch>
            <a:fillRect/>
          </a:stretch>
        </p:blipFill>
        <p:spPr>
          <a:xfrm>
            <a:off x="11190049" y="170096"/>
            <a:ext cx="431800" cy="431800"/>
          </a:xfrm>
          <a:prstGeom prst="rect">
            <a:avLst/>
          </a:prstGeom>
        </p:spPr>
      </p:pic>
      <p:sp>
        <p:nvSpPr>
          <p:cNvPr id="5" name="TextBox 4">
            <a:extLst>
              <a:ext uri="{FF2B5EF4-FFF2-40B4-BE49-F238E27FC236}">
                <a16:creationId xmlns:a16="http://schemas.microsoft.com/office/drawing/2014/main" id="{AB775BE1-5628-4A76-986F-B7B04792B2A4}"/>
              </a:ext>
            </a:extLst>
          </p:cNvPr>
          <p:cNvSpPr txBox="1"/>
          <p:nvPr/>
        </p:nvSpPr>
        <p:spPr>
          <a:xfrm>
            <a:off x="7179563" y="4200519"/>
            <a:ext cx="3586480" cy="646331"/>
          </a:xfrm>
          <a:prstGeom prst="rect">
            <a:avLst/>
          </a:prstGeom>
          <a:noFill/>
        </p:spPr>
        <p:txBody>
          <a:bodyPr wrap="square" rtlCol="0">
            <a:spAutoFit/>
          </a:bodyPr>
          <a:lstStyle/>
          <a:p>
            <a:r>
              <a:rPr lang="en-US" dirty="0"/>
              <a:t>When:</a:t>
            </a:r>
          </a:p>
          <a:p>
            <a:pPr marL="285750" indent="-285750">
              <a:buFont typeface="Arial" panose="020B0604020202020204" pitchFamily="34" charset="0"/>
              <a:buChar char="•"/>
            </a:pPr>
            <a:r>
              <a:rPr lang="en-US" dirty="0"/>
              <a:t>Log in to myHR browser</a:t>
            </a:r>
          </a:p>
        </p:txBody>
      </p:sp>
    </p:spTree>
    <p:extLst>
      <p:ext uri="{BB962C8B-B14F-4D97-AF65-F5344CB8AC3E}">
        <p14:creationId xmlns:p14="http://schemas.microsoft.com/office/powerpoint/2010/main" val="2128764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US" dirty="0"/>
              <a:t>Reset password after 6 months password expiry</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Every 6 months, employee will be prompted to change password when logging in.</a:t>
            </a:r>
            <a:endParaRPr lang="en-SG" dirty="0"/>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17" name="Oval 16">
            <a:extLst>
              <a:ext uri="{FF2B5EF4-FFF2-40B4-BE49-F238E27FC236}">
                <a16:creationId xmlns:a16="http://schemas.microsoft.com/office/drawing/2014/main" id="{BD4595F2-29DD-7442-BB4C-940C7A5BB28F}"/>
              </a:ext>
            </a:extLst>
          </p:cNvPr>
          <p:cNvSpPr/>
          <p:nvPr/>
        </p:nvSpPr>
        <p:spPr>
          <a:xfrm>
            <a:off x="536620" y="93750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1</a:t>
            </a:r>
          </a:p>
        </p:txBody>
      </p:sp>
      <p:pic>
        <p:nvPicPr>
          <p:cNvPr id="12" name="Picture 11">
            <a:hlinkClick r:id="rId3" action="ppaction://hlinksldjump"/>
            <a:extLst>
              <a:ext uri="{FF2B5EF4-FFF2-40B4-BE49-F238E27FC236}">
                <a16:creationId xmlns:a16="http://schemas.microsoft.com/office/drawing/2014/main" id="{6CECA2AA-FD62-074D-A9FA-59C4BC7B7A51}"/>
              </a:ext>
            </a:extLst>
          </p:cNvPr>
          <p:cNvPicPr>
            <a:picLocks noChangeAspect="1"/>
          </p:cNvPicPr>
          <p:nvPr/>
        </p:nvPicPr>
        <p:blipFill>
          <a:blip r:embed="rId4"/>
          <a:stretch>
            <a:fillRect/>
          </a:stretch>
        </p:blipFill>
        <p:spPr>
          <a:xfrm>
            <a:off x="11190049" y="170096"/>
            <a:ext cx="431800" cy="431800"/>
          </a:xfrm>
          <a:prstGeom prst="rect">
            <a:avLst/>
          </a:prstGeom>
        </p:spPr>
      </p:pic>
      <p:grpSp>
        <p:nvGrpSpPr>
          <p:cNvPr id="4" name="Group 3">
            <a:extLst>
              <a:ext uri="{FF2B5EF4-FFF2-40B4-BE49-F238E27FC236}">
                <a16:creationId xmlns:a16="http://schemas.microsoft.com/office/drawing/2014/main" id="{6C6FAA42-D009-4FBF-9976-0CAE677DB3DC}"/>
              </a:ext>
            </a:extLst>
          </p:cNvPr>
          <p:cNvGrpSpPr/>
          <p:nvPr/>
        </p:nvGrpSpPr>
        <p:grpSpPr>
          <a:xfrm>
            <a:off x="1178215" y="937502"/>
            <a:ext cx="6330377" cy="3645131"/>
            <a:chOff x="1178215" y="937502"/>
            <a:chExt cx="6330377" cy="3645131"/>
          </a:xfrm>
        </p:grpSpPr>
        <p:pic>
          <p:nvPicPr>
            <p:cNvPr id="11" name="Picture 10">
              <a:extLst>
                <a:ext uri="{FF2B5EF4-FFF2-40B4-BE49-F238E27FC236}">
                  <a16:creationId xmlns:a16="http://schemas.microsoft.com/office/drawing/2014/main" id="{7F3372CC-23CB-C242-84D7-DF1141ECF53C}"/>
                </a:ext>
              </a:extLst>
            </p:cNvPr>
            <p:cNvPicPr>
              <a:picLocks noChangeAspect="1"/>
            </p:cNvPicPr>
            <p:nvPr/>
          </p:nvPicPr>
          <p:blipFill>
            <a:blip r:embed="rId5"/>
            <a:stretch>
              <a:fillRect/>
            </a:stretch>
          </p:blipFill>
          <p:spPr>
            <a:xfrm>
              <a:off x="1178215" y="937502"/>
              <a:ext cx="6330377" cy="3645131"/>
            </a:xfrm>
            <a:prstGeom prst="rect">
              <a:avLst/>
            </a:prstGeom>
            <a:ln>
              <a:noFill/>
            </a:ln>
            <a:effectLst>
              <a:outerShdw blurRad="292100" dist="139700" dir="2700000" algn="tl" rotWithShape="0">
                <a:srgbClr val="333333">
                  <a:alpha val="65000"/>
                </a:srgbClr>
              </a:outerShdw>
            </a:effectLst>
          </p:spPr>
        </p:pic>
        <p:sp>
          <p:nvSpPr>
            <p:cNvPr id="8" name="Rectangle 7">
              <a:extLst>
                <a:ext uri="{FF2B5EF4-FFF2-40B4-BE49-F238E27FC236}">
                  <a16:creationId xmlns:a16="http://schemas.microsoft.com/office/drawing/2014/main" id="{EB9C88CC-73C1-444E-84E2-1F8FCA06B997}"/>
                </a:ext>
              </a:extLst>
            </p:cNvPr>
            <p:cNvSpPr/>
            <p:nvPr/>
          </p:nvSpPr>
          <p:spPr>
            <a:xfrm>
              <a:off x="3803910" y="1557880"/>
              <a:ext cx="1078985" cy="1269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581006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US" dirty="0"/>
              <a:t>Reset password after 6 months password expiry</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startAt="2"/>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Fill in your current password and the new password. Then, click ”Save”.</a:t>
            </a:r>
            <a:endParaRPr lang="en-SG" dirty="0"/>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17" name="Oval 16">
            <a:extLst>
              <a:ext uri="{FF2B5EF4-FFF2-40B4-BE49-F238E27FC236}">
                <a16:creationId xmlns:a16="http://schemas.microsoft.com/office/drawing/2014/main" id="{BD4595F2-29DD-7442-BB4C-940C7A5BB28F}"/>
              </a:ext>
            </a:extLst>
          </p:cNvPr>
          <p:cNvSpPr/>
          <p:nvPr/>
        </p:nvSpPr>
        <p:spPr>
          <a:xfrm>
            <a:off x="536620" y="93750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2</a:t>
            </a:r>
          </a:p>
        </p:txBody>
      </p:sp>
      <p:pic>
        <p:nvPicPr>
          <p:cNvPr id="8" name="Picture 7">
            <a:hlinkClick r:id="rId3" action="ppaction://hlinksldjump"/>
            <a:extLst>
              <a:ext uri="{FF2B5EF4-FFF2-40B4-BE49-F238E27FC236}">
                <a16:creationId xmlns:a16="http://schemas.microsoft.com/office/drawing/2014/main" id="{B9B6AFA9-7202-C243-9D26-712FCAFE15C1}"/>
              </a:ext>
            </a:extLst>
          </p:cNvPr>
          <p:cNvPicPr>
            <a:picLocks noChangeAspect="1"/>
          </p:cNvPicPr>
          <p:nvPr/>
        </p:nvPicPr>
        <p:blipFill>
          <a:blip r:embed="rId4"/>
          <a:stretch>
            <a:fillRect/>
          </a:stretch>
        </p:blipFill>
        <p:spPr>
          <a:xfrm>
            <a:off x="11190049" y="170096"/>
            <a:ext cx="431800" cy="431800"/>
          </a:xfrm>
          <a:prstGeom prst="rect">
            <a:avLst/>
          </a:prstGeom>
        </p:spPr>
      </p:pic>
      <p:grpSp>
        <p:nvGrpSpPr>
          <p:cNvPr id="4" name="Group 3">
            <a:extLst>
              <a:ext uri="{FF2B5EF4-FFF2-40B4-BE49-F238E27FC236}">
                <a16:creationId xmlns:a16="http://schemas.microsoft.com/office/drawing/2014/main" id="{9A978001-91C7-4702-B51B-D0C91989B3F3}"/>
              </a:ext>
            </a:extLst>
          </p:cNvPr>
          <p:cNvGrpSpPr/>
          <p:nvPr/>
        </p:nvGrpSpPr>
        <p:grpSpPr>
          <a:xfrm>
            <a:off x="1130263" y="937502"/>
            <a:ext cx="6195570" cy="3695603"/>
            <a:chOff x="1130263" y="937502"/>
            <a:chExt cx="6195570" cy="3695603"/>
          </a:xfrm>
        </p:grpSpPr>
        <p:pic>
          <p:nvPicPr>
            <p:cNvPr id="7" name="Picture 6">
              <a:extLst>
                <a:ext uri="{FF2B5EF4-FFF2-40B4-BE49-F238E27FC236}">
                  <a16:creationId xmlns:a16="http://schemas.microsoft.com/office/drawing/2014/main" id="{61E72D59-1984-D041-B964-ED191B1F3149}"/>
                </a:ext>
              </a:extLst>
            </p:cNvPr>
            <p:cNvPicPr>
              <a:picLocks noChangeAspect="1"/>
            </p:cNvPicPr>
            <p:nvPr/>
          </p:nvPicPr>
          <p:blipFill>
            <a:blip r:embed="rId5"/>
            <a:stretch>
              <a:fillRect/>
            </a:stretch>
          </p:blipFill>
          <p:spPr>
            <a:xfrm>
              <a:off x="1130263" y="937502"/>
              <a:ext cx="6195570" cy="3695603"/>
            </a:xfrm>
            <a:prstGeom prst="rect">
              <a:avLst/>
            </a:prstGeom>
            <a:ln>
              <a:noFill/>
            </a:ln>
            <a:effectLst>
              <a:outerShdw blurRad="292100" dist="139700" dir="2700000" algn="tl" rotWithShape="0">
                <a:srgbClr val="333333">
                  <a:alpha val="65000"/>
                </a:srgbClr>
              </a:outerShdw>
            </a:effectLst>
          </p:spPr>
        </p:pic>
        <p:sp>
          <p:nvSpPr>
            <p:cNvPr id="9" name="Rectangle 8">
              <a:extLst>
                <a:ext uri="{FF2B5EF4-FFF2-40B4-BE49-F238E27FC236}">
                  <a16:creationId xmlns:a16="http://schemas.microsoft.com/office/drawing/2014/main" id="{3D9E0A3D-A7B0-4E53-8903-995F06135E24}"/>
                </a:ext>
              </a:extLst>
            </p:cNvPr>
            <p:cNvSpPr/>
            <p:nvPr/>
          </p:nvSpPr>
          <p:spPr>
            <a:xfrm>
              <a:off x="3512822" y="1594093"/>
              <a:ext cx="1078985" cy="1269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595273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4C6D-5A18-4967-9532-149F1128B451}"/>
              </a:ext>
            </a:extLst>
          </p:cNvPr>
          <p:cNvSpPr>
            <a:spLocks noGrp="1"/>
          </p:cNvSpPr>
          <p:nvPr>
            <p:ph type="title"/>
          </p:nvPr>
        </p:nvSpPr>
        <p:spPr>
          <a:xfrm>
            <a:off x="7340600" y="2232196"/>
            <a:ext cx="4301236" cy="1782756"/>
          </a:xfrm>
        </p:spPr>
        <p:txBody>
          <a:bodyPr lIns="36000" tIns="36000" rIns="36000" bIns="36000" anchor="t"/>
          <a:lstStyle/>
          <a:p>
            <a:r>
              <a:rPr lang="en-US" sz="3200" dirty="0">
                <a:ea typeface="Heiti SC Medium"/>
              </a:rPr>
              <a:t>Change your Password Reset PIN through User Profile Page</a:t>
            </a:r>
            <a:endParaRPr lang="en-SG" sz="3200" dirty="0"/>
          </a:p>
        </p:txBody>
      </p:sp>
      <p:pic>
        <p:nvPicPr>
          <p:cNvPr id="3" name="Picture 2">
            <a:hlinkClick r:id="rId2" action="ppaction://hlinksldjump"/>
            <a:extLst>
              <a:ext uri="{FF2B5EF4-FFF2-40B4-BE49-F238E27FC236}">
                <a16:creationId xmlns:a16="http://schemas.microsoft.com/office/drawing/2014/main" id="{CBA9CC4B-1EB8-E94F-BEAF-CA0117E072DC}"/>
              </a:ext>
            </a:extLst>
          </p:cNvPr>
          <p:cNvPicPr>
            <a:picLocks noChangeAspect="1"/>
          </p:cNvPicPr>
          <p:nvPr/>
        </p:nvPicPr>
        <p:blipFill>
          <a:blip r:embed="rId3"/>
          <a:stretch>
            <a:fillRect/>
          </a:stretch>
        </p:blipFill>
        <p:spPr>
          <a:xfrm>
            <a:off x="11190049" y="170096"/>
            <a:ext cx="431800" cy="431800"/>
          </a:xfrm>
          <a:prstGeom prst="rect">
            <a:avLst/>
          </a:prstGeom>
        </p:spPr>
      </p:pic>
      <p:sp>
        <p:nvSpPr>
          <p:cNvPr id="4" name="TextBox 3">
            <a:extLst>
              <a:ext uri="{FF2B5EF4-FFF2-40B4-BE49-F238E27FC236}">
                <a16:creationId xmlns:a16="http://schemas.microsoft.com/office/drawing/2014/main" id="{0E35B4EB-B1FE-4B2C-A972-4153C8678327}"/>
              </a:ext>
            </a:extLst>
          </p:cNvPr>
          <p:cNvSpPr txBox="1"/>
          <p:nvPr/>
        </p:nvSpPr>
        <p:spPr>
          <a:xfrm>
            <a:off x="7340600" y="3869779"/>
            <a:ext cx="3586480" cy="646331"/>
          </a:xfrm>
          <a:prstGeom prst="rect">
            <a:avLst/>
          </a:prstGeom>
          <a:noFill/>
        </p:spPr>
        <p:txBody>
          <a:bodyPr wrap="square" rtlCol="0">
            <a:spAutoFit/>
          </a:bodyPr>
          <a:lstStyle/>
          <a:p>
            <a:r>
              <a:rPr lang="en-US" dirty="0"/>
              <a:t>When:</a:t>
            </a:r>
          </a:p>
          <a:p>
            <a:pPr marL="285750" indent="-285750">
              <a:buFont typeface="Arial" panose="020B0604020202020204" pitchFamily="34" charset="0"/>
              <a:buChar char="•"/>
            </a:pPr>
            <a:r>
              <a:rPr lang="en-US" dirty="0"/>
              <a:t>Log in to myHR browser</a:t>
            </a:r>
          </a:p>
        </p:txBody>
      </p:sp>
    </p:spTree>
    <p:extLst>
      <p:ext uri="{BB962C8B-B14F-4D97-AF65-F5344CB8AC3E}">
        <p14:creationId xmlns:p14="http://schemas.microsoft.com/office/powerpoint/2010/main" val="35698028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11B1609-B1C9-9C4A-B7A3-B94E75CF2DBB}"/>
              </a:ext>
            </a:extLst>
          </p:cNvPr>
          <p:cNvGrpSpPr/>
          <p:nvPr/>
        </p:nvGrpSpPr>
        <p:grpSpPr>
          <a:xfrm>
            <a:off x="1224202" y="918652"/>
            <a:ext cx="5813412" cy="5303989"/>
            <a:chOff x="1567876" y="1137313"/>
            <a:chExt cx="4244295" cy="3872372"/>
          </a:xfrm>
        </p:grpSpPr>
        <p:pic>
          <p:nvPicPr>
            <p:cNvPr id="15" name="Picture 14">
              <a:extLst>
                <a:ext uri="{FF2B5EF4-FFF2-40B4-BE49-F238E27FC236}">
                  <a16:creationId xmlns:a16="http://schemas.microsoft.com/office/drawing/2014/main" id="{11D76D8C-FC35-234D-B4D1-EBFB03EA173F}"/>
                </a:ext>
              </a:extLst>
            </p:cNvPr>
            <p:cNvPicPr>
              <a:picLocks noChangeAspect="1"/>
            </p:cNvPicPr>
            <p:nvPr/>
          </p:nvPicPr>
          <p:blipFill>
            <a:blip r:embed="rId3"/>
            <a:stretch>
              <a:fillRect/>
            </a:stretch>
          </p:blipFill>
          <p:spPr>
            <a:xfrm>
              <a:off x="1567876" y="1137313"/>
              <a:ext cx="4244295" cy="3872372"/>
            </a:xfrm>
            <a:prstGeom prst="rect">
              <a:avLst/>
            </a:prstGeom>
            <a:effectLst>
              <a:outerShdw blurRad="264246" dist="93472" dir="2700000" algn="tl" rotWithShape="0">
                <a:prstClr val="black">
                  <a:alpha val="40000"/>
                </a:prstClr>
              </a:outerShdw>
            </a:effectLst>
          </p:spPr>
        </p:pic>
        <p:pic>
          <p:nvPicPr>
            <p:cNvPr id="16" name="Picture 15">
              <a:extLst>
                <a:ext uri="{FF2B5EF4-FFF2-40B4-BE49-F238E27FC236}">
                  <a16:creationId xmlns:a16="http://schemas.microsoft.com/office/drawing/2014/main" id="{CAAA8386-6B7F-2047-962B-EBD5F2DDED21}"/>
                </a:ext>
              </a:extLst>
            </p:cNvPr>
            <p:cNvPicPr>
              <a:picLocks noChangeAspect="1"/>
            </p:cNvPicPr>
            <p:nvPr/>
          </p:nvPicPr>
          <p:blipFill>
            <a:blip r:embed="rId4"/>
            <a:stretch>
              <a:fillRect/>
            </a:stretch>
          </p:blipFill>
          <p:spPr>
            <a:xfrm>
              <a:off x="2014601" y="1636209"/>
              <a:ext cx="1201129" cy="941964"/>
            </a:xfrm>
            <a:prstGeom prst="rect">
              <a:avLst/>
            </a:prstGeom>
          </p:spPr>
        </p:pic>
      </p:grpSp>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Change your Password Reset PIN through the User Profile Page</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(1a) Go to the myHR log on page and click on the link “User Profile Page”.</a:t>
            </a:r>
            <a:endParaRPr lang="en-SG" dirty="0"/>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9" name="Rectangle 8">
            <a:extLst>
              <a:ext uri="{FF2B5EF4-FFF2-40B4-BE49-F238E27FC236}">
                <a16:creationId xmlns:a16="http://schemas.microsoft.com/office/drawing/2014/main" id="{64C582E9-4A5C-F346-A19F-308FFBAA9CB9}"/>
              </a:ext>
            </a:extLst>
          </p:cNvPr>
          <p:cNvSpPr/>
          <p:nvPr/>
        </p:nvSpPr>
        <p:spPr>
          <a:xfrm>
            <a:off x="4840514" y="4597400"/>
            <a:ext cx="950686" cy="177800"/>
          </a:xfrm>
          <a:prstGeom prst="rect">
            <a:avLst/>
          </a:prstGeom>
          <a:solidFill>
            <a:srgbClr val="FFFF00">
              <a:alpha val="40000"/>
            </a:srgbClr>
          </a:solid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a:extLst>
              <a:ext uri="{FF2B5EF4-FFF2-40B4-BE49-F238E27FC236}">
                <a16:creationId xmlns:a16="http://schemas.microsoft.com/office/drawing/2014/main" id="{05596C7F-A081-7B4D-8F69-753F0F79ADC3}"/>
              </a:ext>
            </a:extLst>
          </p:cNvPr>
          <p:cNvGrpSpPr/>
          <p:nvPr/>
        </p:nvGrpSpPr>
        <p:grpSpPr>
          <a:xfrm>
            <a:off x="519543" y="937502"/>
            <a:ext cx="441147" cy="437322"/>
            <a:chOff x="519543" y="937502"/>
            <a:chExt cx="441147" cy="437322"/>
          </a:xfrm>
        </p:grpSpPr>
        <p:sp>
          <p:nvSpPr>
            <p:cNvPr id="17" name="Oval 16">
              <a:extLst>
                <a:ext uri="{FF2B5EF4-FFF2-40B4-BE49-F238E27FC236}">
                  <a16:creationId xmlns:a16="http://schemas.microsoft.com/office/drawing/2014/main" id="{BD4595F2-29DD-7442-BB4C-940C7A5BB28F}"/>
                </a:ext>
              </a:extLst>
            </p:cNvPr>
            <p:cNvSpPr/>
            <p:nvPr/>
          </p:nvSpPr>
          <p:spPr>
            <a:xfrm>
              <a:off x="536620" y="93750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8" name="Rectangle 17">
              <a:extLst>
                <a:ext uri="{FF2B5EF4-FFF2-40B4-BE49-F238E27FC236}">
                  <a16:creationId xmlns:a16="http://schemas.microsoft.com/office/drawing/2014/main" id="{697B0AC8-4E45-544E-91F3-DC93F53EA03B}"/>
                </a:ext>
              </a:extLst>
            </p:cNvPr>
            <p:cNvSpPr/>
            <p:nvPr/>
          </p:nvSpPr>
          <p:spPr>
            <a:xfrm>
              <a:off x="519543" y="969071"/>
              <a:ext cx="441147" cy="369332"/>
            </a:xfrm>
            <a:prstGeom prst="rect">
              <a:avLst/>
            </a:prstGeom>
          </p:spPr>
          <p:txBody>
            <a:bodyPr wrap="none">
              <a:spAutoFit/>
            </a:bodyPr>
            <a:lstStyle/>
            <a:p>
              <a:pPr lvl="0" algn="ctr" defTabSz="457200">
                <a:defRPr/>
              </a:pPr>
              <a:r>
                <a:rPr lang="en-PH" dirty="0">
                  <a:solidFill>
                    <a:prstClr val="white"/>
                  </a:solidFill>
                  <a:latin typeface="Arial" panose="020B0604020202020204" pitchFamily="34" charset="0"/>
                </a:rPr>
                <a:t>1a</a:t>
              </a:r>
            </a:p>
          </p:txBody>
        </p:sp>
      </p:grpSp>
      <p:pic>
        <p:nvPicPr>
          <p:cNvPr id="11" name="Picture 10">
            <a:extLst>
              <a:ext uri="{FF2B5EF4-FFF2-40B4-BE49-F238E27FC236}">
                <a16:creationId xmlns:a16="http://schemas.microsoft.com/office/drawing/2014/main" id="{C2A0D1E4-B58E-5B46-9CBA-B5C1021F3A91}"/>
              </a:ext>
            </a:extLst>
          </p:cNvPr>
          <p:cNvPicPr>
            <a:picLocks noChangeAspect="1"/>
          </p:cNvPicPr>
          <p:nvPr/>
        </p:nvPicPr>
        <p:blipFill rotWithShape="1">
          <a:blip r:embed="rId5"/>
          <a:srcRect r="6682"/>
          <a:stretch/>
        </p:blipFill>
        <p:spPr>
          <a:xfrm>
            <a:off x="4217999" y="1366073"/>
            <a:ext cx="2716201" cy="1252888"/>
          </a:xfrm>
          <a:prstGeom prst="rect">
            <a:avLst/>
          </a:prstGeom>
        </p:spPr>
      </p:pic>
      <p:pic>
        <p:nvPicPr>
          <p:cNvPr id="13" name="Picture 12">
            <a:hlinkClick r:id="rId6" action="ppaction://hlinksldjump"/>
            <a:extLst>
              <a:ext uri="{FF2B5EF4-FFF2-40B4-BE49-F238E27FC236}">
                <a16:creationId xmlns:a16="http://schemas.microsoft.com/office/drawing/2014/main" id="{420DE3B3-8C18-394C-9AD2-5DAAEDD35479}"/>
              </a:ext>
            </a:extLst>
          </p:cNvPr>
          <p:cNvPicPr>
            <a:picLocks noChangeAspect="1"/>
          </p:cNvPicPr>
          <p:nvPr/>
        </p:nvPicPr>
        <p:blipFill>
          <a:blip r:embed="rId7"/>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254049316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Change your Password Reset PIN through the User Profile Page</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(1b) </a:t>
            </a:r>
            <a:r>
              <a:rPr lang="en-IN" dirty="0"/>
              <a:t>You will be redirected to another log on interface for User Profile. Fill in your credentials (E-Mail/Employee ID and password) and click “Log On”.</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grpSp>
        <p:nvGrpSpPr>
          <p:cNvPr id="8" name="Group 7">
            <a:extLst>
              <a:ext uri="{FF2B5EF4-FFF2-40B4-BE49-F238E27FC236}">
                <a16:creationId xmlns:a16="http://schemas.microsoft.com/office/drawing/2014/main" id="{099C91D6-09D6-0040-A129-DAD132E74885}"/>
              </a:ext>
            </a:extLst>
          </p:cNvPr>
          <p:cNvGrpSpPr/>
          <p:nvPr/>
        </p:nvGrpSpPr>
        <p:grpSpPr>
          <a:xfrm>
            <a:off x="1224202" y="918652"/>
            <a:ext cx="5813412" cy="5303989"/>
            <a:chOff x="1224202" y="918652"/>
            <a:chExt cx="5813412" cy="5303989"/>
          </a:xfrm>
        </p:grpSpPr>
        <p:pic>
          <p:nvPicPr>
            <p:cNvPr id="9" name="Picture 8">
              <a:extLst>
                <a:ext uri="{FF2B5EF4-FFF2-40B4-BE49-F238E27FC236}">
                  <a16:creationId xmlns:a16="http://schemas.microsoft.com/office/drawing/2014/main" id="{7AB54624-2431-1B42-8E3C-82AB6B188249}"/>
                </a:ext>
              </a:extLst>
            </p:cNvPr>
            <p:cNvPicPr>
              <a:picLocks noChangeAspect="1"/>
            </p:cNvPicPr>
            <p:nvPr/>
          </p:nvPicPr>
          <p:blipFill>
            <a:blip r:embed="rId2"/>
            <a:stretch>
              <a:fillRect/>
            </a:stretch>
          </p:blipFill>
          <p:spPr>
            <a:xfrm>
              <a:off x="1224202" y="918652"/>
              <a:ext cx="5813412" cy="5303989"/>
            </a:xfrm>
            <a:prstGeom prst="rect">
              <a:avLst/>
            </a:prstGeom>
            <a:effectLst>
              <a:outerShdw blurRad="264246" dist="93472" dir="2700000" algn="tl" rotWithShape="0">
                <a:prstClr val="black">
                  <a:alpha val="40000"/>
                </a:prstClr>
              </a:outerShdw>
            </a:effectLst>
          </p:spPr>
        </p:pic>
        <p:pic>
          <p:nvPicPr>
            <p:cNvPr id="11" name="Picture 10">
              <a:extLst>
                <a:ext uri="{FF2B5EF4-FFF2-40B4-BE49-F238E27FC236}">
                  <a16:creationId xmlns:a16="http://schemas.microsoft.com/office/drawing/2014/main" id="{4EB100E5-28D2-FC43-B29B-948888240263}"/>
                </a:ext>
              </a:extLst>
            </p:cNvPr>
            <p:cNvPicPr>
              <a:picLocks noChangeAspect="1"/>
            </p:cNvPicPr>
            <p:nvPr/>
          </p:nvPicPr>
          <p:blipFill>
            <a:blip r:embed="rId3"/>
            <a:stretch>
              <a:fillRect/>
            </a:stretch>
          </p:blipFill>
          <p:spPr>
            <a:xfrm>
              <a:off x="1302029" y="994852"/>
              <a:ext cx="2566595" cy="2700848"/>
            </a:xfrm>
            <a:prstGeom prst="rect">
              <a:avLst/>
            </a:prstGeom>
          </p:spPr>
        </p:pic>
      </p:grpSp>
      <p:pic>
        <p:nvPicPr>
          <p:cNvPr id="4" name="Picture 3">
            <a:extLst>
              <a:ext uri="{FF2B5EF4-FFF2-40B4-BE49-F238E27FC236}">
                <a16:creationId xmlns:a16="http://schemas.microsoft.com/office/drawing/2014/main" id="{8C1058C0-2A9B-9C4B-BD81-ED4900456DBD}"/>
              </a:ext>
            </a:extLst>
          </p:cNvPr>
          <p:cNvPicPr>
            <a:picLocks noChangeAspect="1"/>
          </p:cNvPicPr>
          <p:nvPr/>
        </p:nvPicPr>
        <p:blipFill rotWithShape="1">
          <a:blip r:embed="rId4"/>
          <a:srcRect r="6682"/>
          <a:stretch/>
        </p:blipFill>
        <p:spPr>
          <a:xfrm>
            <a:off x="4217999" y="1366073"/>
            <a:ext cx="2716201" cy="1252888"/>
          </a:xfrm>
          <a:prstGeom prst="rect">
            <a:avLst/>
          </a:prstGeom>
        </p:spPr>
      </p:pic>
      <p:sp>
        <p:nvSpPr>
          <p:cNvPr id="12" name="Oval 11">
            <a:extLst>
              <a:ext uri="{FF2B5EF4-FFF2-40B4-BE49-F238E27FC236}">
                <a16:creationId xmlns:a16="http://schemas.microsoft.com/office/drawing/2014/main" id="{3367ADCD-D90E-224B-9B66-B38DA7FBA87F}"/>
              </a:ext>
            </a:extLst>
          </p:cNvPr>
          <p:cNvSpPr/>
          <p:nvPr/>
        </p:nvSpPr>
        <p:spPr>
          <a:xfrm>
            <a:off x="487884" y="9287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3" name="Rectangle 12">
            <a:extLst>
              <a:ext uri="{FF2B5EF4-FFF2-40B4-BE49-F238E27FC236}">
                <a16:creationId xmlns:a16="http://schemas.microsoft.com/office/drawing/2014/main" id="{F72D4FEB-B915-8342-A5E8-0654C573CF35}"/>
              </a:ext>
            </a:extLst>
          </p:cNvPr>
          <p:cNvSpPr/>
          <p:nvPr/>
        </p:nvSpPr>
        <p:spPr>
          <a:xfrm>
            <a:off x="470807" y="960320"/>
            <a:ext cx="441147" cy="369332"/>
          </a:xfrm>
          <a:prstGeom prst="rect">
            <a:avLst/>
          </a:prstGeom>
        </p:spPr>
        <p:txBody>
          <a:bodyPr wrap="none">
            <a:spAutoFit/>
          </a:bodyPr>
          <a:lstStyle/>
          <a:p>
            <a:pPr lvl="0" algn="ctr" defTabSz="457200">
              <a:defRPr/>
            </a:pPr>
            <a:r>
              <a:rPr lang="en-PH" dirty="0">
                <a:solidFill>
                  <a:prstClr val="white"/>
                </a:solidFill>
                <a:latin typeface="Arial" panose="020B0604020202020204" pitchFamily="34" charset="0"/>
              </a:rPr>
              <a:t>1b</a:t>
            </a:r>
          </a:p>
        </p:txBody>
      </p:sp>
      <p:pic>
        <p:nvPicPr>
          <p:cNvPr id="14" name="Picture 13">
            <a:hlinkClick r:id="rId5" action="ppaction://hlinksldjump"/>
            <a:extLst>
              <a:ext uri="{FF2B5EF4-FFF2-40B4-BE49-F238E27FC236}">
                <a16:creationId xmlns:a16="http://schemas.microsoft.com/office/drawing/2014/main" id="{0792E620-8048-B748-8429-2565045D1EA4}"/>
              </a:ext>
            </a:extLst>
          </p:cNvPr>
          <p:cNvPicPr>
            <a:picLocks noChangeAspect="1"/>
          </p:cNvPicPr>
          <p:nvPr/>
        </p:nvPicPr>
        <p:blipFill>
          <a:blip r:embed="rId6"/>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9066649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Change your Password Reset PIN through the User Profile Page</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2"/>
              <a:defRPr/>
            </a:pPr>
            <a:r>
              <a:rPr lang="en-IN" dirty="0"/>
              <a:t>Alternatively, you can log on to myHR and click “User Profile” under the “News” section. This will redirect you to the User Profile Page.</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6" name="Rectangle 5">
            <a:extLst>
              <a:ext uri="{FF2B5EF4-FFF2-40B4-BE49-F238E27FC236}">
                <a16:creationId xmlns:a16="http://schemas.microsoft.com/office/drawing/2014/main" id="{CA509357-33C3-B242-BCFD-B865803F10AC}"/>
              </a:ext>
            </a:extLst>
          </p:cNvPr>
          <p:cNvSpPr/>
          <p:nvPr/>
        </p:nvSpPr>
        <p:spPr>
          <a:xfrm>
            <a:off x="1482358" y="965181"/>
            <a:ext cx="279400" cy="12534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Oval 14">
            <a:extLst>
              <a:ext uri="{FF2B5EF4-FFF2-40B4-BE49-F238E27FC236}">
                <a16:creationId xmlns:a16="http://schemas.microsoft.com/office/drawing/2014/main" id="{0CE7253B-1E97-2D4D-A26F-ECA409D4EC7A}"/>
              </a:ext>
            </a:extLst>
          </p:cNvPr>
          <p:cNvSpPr/>
          <p:nvPr/>
        </p:nvSpPr>
        <p:spPr>
          <a:xfrm>
            <a:off x="429207" y="9287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2</a:t>
            </a:r>
          </a:p>
        </p:txBody>
      </p:sp>
      <p:pic>
        <p:nvPicPr>
          <p:cNvPr id="9" name="Picture 8">
            <a:hlinkClick r:id="rId2" action="ppaction://hlinksldjump"/>
            <a:extLst>
              <a:ext uri="{FF2B5EF4-FFF2-40B4-BE49-F238E27FC236}">
                <a16:creationId xmlns:a16="http://schemas.microsoft.com/office/drawing/2014/main" id="{53C3B94F-573C-0E41-ACDB-8FAFC63ACA8E}"/>
              </a:ext>
            </a:extLst>
          </p:cNvPr>
          <p:cNvPicPr>
            <a:picLocks noChangeAspect="1"/>
          </p:cNvPicPr>
          <p:nvPr/>
        </p:nvPicPr>
        <p:blipFill>
          <a:blip r:embed="rId3"/>
          <a:stretch>
            <a:fillRect/>
          </a:stretch>
        </p:blipFill>
        <p:spPr>
          <a:xfrm>
            <a:off x="11190049" y="170096"/>
            <a:ext cx="431800" cy="431800"/>
          </a:xfrm>
          <a:prstGeom prst="rect">
            <a:avLst/>
          </a:prstGeom>
        </p:spPr>
      </p:pic>
      <p:grpSp>
        <p:nvGrpSpPr>
          <p:cNvPr id="4" name="Group 3">
            <a:extLst>
              <a:ext uri="{FF2B5EF4-FFF2-40B4-BE49-F238E27FC236}">
                <a16:creationId xmlns:a16="http://schemas.microsoft.com/office/drawing/2014/main" id="{01479C25-081F-3224-E108-EE8BA06A9CA5}"/>
              </a:ext>
            </a:extLst>
          </p:cNvPr>
          <p:cNvGrpSpPr/>
          <p:nvPr/>
        </p:nvGrpSpPr>
        <p:grpSpPr>
          <a:xfrm>
            <a:off x="1026452" y="928750"/>
            <a:ext cx="6412037" cy="4824777"/>
            <a:chOff x="1126730" y="4127548"/>
            <a:chExt cx="5530924" cy="2247692"/>
          </a:xfrm>
        </p:grpSpPr>
        <p:pic>
          <p:nvPicPr>
            <p:cNvPr id="7" name="Picture 6">
              <a:extLst>
                <a:ext uri="{FF2B5EF4-FFF2-40B4-BE49-F238E27FC236}">
                  <a16:creationId xmlns:a16="http://schemas.microsoft.com/office/drawing/2014/main" id="{9A19530E-44DE-DCA5-781E-7101BBCF810E}"/>
                </a:ext>
              </a:extLst>
            </p:cNvPr>
            <p:cNvPicPr>
              <a:picLocks noChangeAspect="1"/>
            </p:cNvPicPr>
            <p:nvPr/>
          </p:nvPicPr>
          <p:blipFill>
            <a:blip r:embed="rId4"/>
            <a:stretch>
              <a:fillRect/>
            </a:stretch>
          </p:blipFill>
          <p:spPr>
            <a:xfrm>
              <a:off x="1126730" y="4127548"/>
              <a:ext cx="5530924" cy="2247692"/>
            </a:xfrm>
            <a:prstGeom prst="rect">
              <a:avLst/>
            </a:prstGeom>
            <a:ln>
              <a:noFill/>
            </a:ln>
            <a:effectLst>
              <a:outerShdw blurRad="292100" dist="139700" dir="2700000" algn="tl" rotWithShape="0">
                <a:srgbClr val="333333">
                  <a:alpha val="65000"/>
                </a:srgbClr>
              </a:outerShdw>
            </a:effectLst>
          </p:spPr>
        </p:pic>
        <p:sp>
          <p:nvSpPr>
            <p:cNvPr id="8" name="Rectangle: Rounded Corners 7">
              <a:extLst>
                <a:ext uri="{FF2B5EF4-FFF2-40B4-BE49-F238E27FC236}">
                  <a16:creationId xmlns:a16="http://schemas.microsoft.com/office/drawing/2014/main" id="{177DB785-90FF-A73D-2A9A-10C14A3C535D}"/>
                </a:ext>
              </a:extLst>
            </p:cNvPr>
            <p:cNvSpPr/>
            <p:nvPr/>
          </p:nvSpPr>
          <p:spPr>
            <a:xfrm>
              <a:off x="1212350" y="5722706"/>
              <a:ext cx="1705511" cy="642260"/>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Tree>
    <p:extLst>
      <p:ext uri="{BB962C8B-B14F-4D97-AF65-F5344CB8AC3E}">
        <p14:creationId xmlns:p14="http://schemas.microsoft.com/office/powerpoint/2010/main" val="40501034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Change your Password Reset PIN through the User Profile Page</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3"/>
              <a:defRPr/>
            </a:pPr>
            <a:r>
              <a:rPr lang="en-IN" dirty="0"/>
              <a:t>Once User Profile Page interface appears, scroll down until you see the section “PIN Code for Password Reset” and click the Edit button.</a:t>
            </a:r>
          </a:p>
          <a:p>
            <a:pPr marL="342900" indent="-342900" defTabSz="457200">
              <a:lnSpc>
                <a:spcPct val="150000"/>
              </a:lnSpc>
              <a:spcBef>
                <a:spcPts val="0"/>
              </a:spcBef>
              <a:buFont typeface="+mj-lt"/>
              <a:buAutoNum type="arabicPeriod" startAt="3"/>
              <a:defRPr/>
            </a:pPr>
            <a:endParaRPr lang="en-IN" dirty="0"/>
          </a:p>
          <a:p>
            <a:pPr marL="342900" indent="-342900" defTabSz="457200">
              <a:lnSpc>
                <a:spcPct val="150000"/>
              </a:lnSpc>
              <a:spcBef>
                <a:spcPts val="0"/>
              </a:spcBef>
              <a:buFont typeface="+mj-lt"/>
              <a:buAutoNum type="arabicPeriod" startAt="3"/>
              <a:defRPr/>
            </a:pPr>
            <a:endParaRPr lang="en-IN" dirty="0"/>
          </a:p>
          <a:p>
            <a:pPr marL="342900" indent="-342900" defTabSz="457200">
              <a:lnSpc>
                <a:spcPct val="150000"/>
              </a:lnSpc>
              <a:spcBef>
                <a:spcPts val="0"/>
              </a:spcBef>
              <a:buFont typeface="+mj-lt"/>
              <a:buAutoNum type="arabicPeriod" startAt="3"/>
              <a:defRPr/>
            </a:pPr>
            <a:endParaRPr lang="en-IN" dirty="0"/>
          </a:p>
          <a:p>
            <a:pPr marL="342900" indent="-342900" defTabSz="457200">
              <a:lnSpc>
                <a:spcPct val="150000"/>
              </a:lnSpc>
              <a:spcBef>
                <a:spcPts val="0"/>
              </a:spcBef>
              <a:buFont typeface="+mj-lt"/>
              <a:buAutoNum type="arabicPeriod" startAt="3"/>
              <a:defRPr/>
            </a:pPr>
            <a:endParaRPr lang="en-IN" dirty="0"/>
          </a:p>
          <a:p>
            <a:pPr marL="342900" indent="-342900" defTabSz="457200">
              <a:lnSpc>
                <a:spcPct val="150000"/>
              </a:lnSpc>
              <a:spcBef>
                <a:spcPts val="0"/>
              </a:spcBef>
              <a:buFont typeface="+mj-lt"/>
              <a:buAutoNum type="arabicPeriod" startAt="3"/>
              <a:defRPr/>
            </a:pPr>
            <a:endParaRPr lang="en-IN" dirty="0"/>
          </a:p>
          <a:p>
            <a:pPr marL="342900" indent="-342900" defTabSz="457200">
              <a:lnSpc>
                <a:spcPct val="150000"/>
              </a:lnSpc>
              <a:spcBef>
                <a:spcPts val="0"/>
              </a:spcBef>
              <a:buFont typeface="+mj-lt"/>
              <a:buAutoNum type="arabicPeriod" startAt="3"/>
              <a:defRPr/>
            </a:pPr>
            <a:r>
              <a:rPr lang="en-IN" dirty="0"/>
              <a:t>Fill in your current my HR Login Password as well as the new Password Reset PIN that you want (minimum 6 digits of number), then click “Save” to proceed with the new PIN.</a:t>
            </a:r>
            <a:br>
              <a:rPr lang="en-IN" dirty="0"/>
            </a:br>
            <a:endParaRPr lang="en-IN" dirty="0"/>
          </a:p>
        </p:txBody>
      </p:sp>
      <p:sp>
        <p:nvSpPr>
          <p:cNvPr id="7" name="Oval 6">
            <a:extLst>
              <a:ext uri="{FF2B5EF4-FFF2-40B4-BE49-F238E27FC236}">
                <a16:creationId xmlns:a16="http://schemas.microsoft.com/office/drawing/2014/main" id="{AA9B0EDA-7F52-42BA-B7EA-78BEBE401C94}"/>
              </a:ext>
            </a:extLst>
          </p:cNvPr>
          <p:cNvSpPr/>
          <p:nvPr/>
        </p:nvSpPr>
        <p:spPr>
          <a:xfrm>
            <a:off x="487884" y="9287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3</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12" name="Oval 11">
            <a:extLst>
              <a:ext uri="{FF2B5EF4-FFF2-40B4-BE49-F238E27FC236}">
                <a16:creationId xmlns:a16="http://schemas.microsoft.com/office/drawing/2014/main" id="{859E7A9A-C298-D546-B987-DDE05B98857A}"/>
              </a:ext>
            </a:extLst>
          </p:cNvPr>
          <p:cNvSpPr/>
          <p:nvPr/>
        </p:nvSpPr>
        <p:spPr>
          <a:xfrm>
            <a:off x="487884" y="326283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4</a:t>
            </a:r>
          </a:p>
        </p:txBody>
      </p:sp>
      <p:pic>
        <p:nvPicPr>
          <p:cNvPr id="9" name="Picture 8">
            <a:hlinkClick r:id="rId2" action="ppaction://hlinksldjump"/>
            <a:extLst>
              <a:ext uri="{FF2B5EF4-FFF2-40B4-BE49-F238E27FC236}">
                <a16:creationId xmlns:a16="http://schemas.microsoft.com/office/drawing/2014/main" id="{BBFFAC07-64DC-3E4D-969A-697D7F621D54}"/>
              </a:ext>
            </a:extLst>
          </p:cNvPr>
          <p:cNvPicPr>
            <a:picLocks noChangeAspect="1"/>
          </p:cNvPicPr>
          <p:nvPr/>
        </p:nvPicPr>
        <p:blipFill>
          <a:blip r:embed="rId3"/>
          <a:stretch>
            <a:fillRect/>
          </a:stretch>
        </p:blipFill>
        <p:spPr>
          <a:xfrm>
            <a:off x="11190049" y="170096"/>
            <a:ext cx="431800" cy="431800"/>
          </a:xfrm>
          <a:prstGeom prst="rect">
            <a:avLst/>
          </a:prstGeom>
        </p:spPr>
      </p:pic>
      <p:pic>
        <p:nvPicPr>
          <p:cNvPr id="5" name="Picture 4">
            <a:extLst>
              <a:ext uri="{FF2B5EF4-FFF2-40B4-BE49-F238E27FC236}">
                <a16:creationId xmlns:a16="http://schemas.microsoft.com/office/drawing/2014/main" id="{39B42C1E-0443-D544-AB90-03D04E402206}"/>
              </a:ext>
            </a:extLst>
          </p:cNvPr>
          <p:cNvPicPr>
            <a:picLocks noChangeAspect="1"/>
          </p:cNvPicPr>
          <p:nvPr/>
        </p:nvPicPr>
        <p:blipFill>
          <a:blip r:embed="rId4"/>
          <a:stretch>
            <a:fillRect/>
          </a:stretch>
        </p:blipFill>
        <p:spPr>
          <a:xfrm>
            <a:off x="1079500" y="949881"/>
            <a:ext cx="5016500" cy="2070100"/>
          </a:xfrm>
          <a:prstGeom prst="rect">
            <a:avLst/>
          </a:prstGeom>
        </p:spPr>
      </p:pic>
      <p:pic>
        <p:nvPicPr>
          <p:cNvPr id="6" name="Picture 5">
            <a:extLst>
              <a:ext uri="{FF2B5EF4-FFF2-40B4-BE49-F238E27FC236}">
                <a16:creationId xmlns:a16="http://schemas.microsoft.com/office/drawing/2014/main" id="{871F3F93-1CB2-3049-BF1F-F5A19E17A35E}"/>
              </a:ext>
            </a:extLst>
          </p:cNvPr>
          <p:cNvPicPr>
            <a:picLocks noChangeAspect="1"/>
          </p:cNvPicPr>
          <p:nvPr/>
        </p:nvPicPr>
        <p:blipFill>
          <a:blip r:embed="rId5"/>
          <a:stretch>
            <a:fillRect/>
          </a:stretch>
        </p:blipFill>
        <p:spPr>
          <a:xfrm>
            <a:off x="1079500" y="3348909"/>
            <a:ext cx="4092068" cy="2802062"/>
          </a:xfrm>
          <a:prstGeom prst="rect">
            <a:avLst/>
          </a:prstGeom>
        </p:spPr>
      </p:pic>
    </p:spTree>
    <p:extLst>
      <p:ext uri="{BB962C8B-B14F-4D97-AF65-F5344CB8AC3E}">
        <p14:creationId xmlns:p14="http://schemas.microsoft.com/office/powerpoint/2010/main" val="299133327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A4C6D-5A18-4967-9532-149F1128B451}"/>
              </a:ext>
            </a:extLst>
          </p:cNvPr>
          <p:cNvSpPr>
            <a:spLocks noGrp="1"/>
          </p:cNvSpPr>
          <p:nvPr>
            <p:ph type="title"/>
          </p:nvPr>
        </p:nvSpPr>
        <p:spPr>
          <a:xfrm>
            <a:off x="7340600" y="1959429"/>
            <a:ext cx="4301236" cy="2055523"/>
          </a:xfrm>
        </p:spPr>
        <p:txBody>
          <a:bodyPr lIns="36000" tIns="36000" rIns="36000" bIns="36000" anchor="t"/>
          <a:lstStyle/>
          <a:p>
            <a:r>
              <a:rPr lang="en-US" sz="3200" dirty="0">
                <a:ea typeface="Heiti SC Medium"/>
              </a:rPr>
              <a:t>Change/ deactivate your 2FA device through User Profile Page</a:t>
            </a:r>
            <a:endParaRPr lang="en-SG" sz="3200" dirty="0"/>
          </a:p>
        </p:txBody>
      </p:sp>
      <p:pic>
        <p:nvPicPr>
          <p:cNvPr id="3" name="Picture 2">
            <a:hlinkClick r:id="rId2" action="ppaction://hlinksldjump"/>
            <a:extLst>
              <a:ext uri="{FF2B5EF4-FFF2-40B4-BE49-F238E27FC236}">
                <a16:creationId xmlns:a16="http://schemas.microsoft.com/office/drawing/2014/main" id="{FAF7C6D0-1A26-BE4A-9A85-E0E4FF521DBF}"/>
              </a:ext>
            </a:extLst>
          </p:cNvPr>
          <p:cNvPicPr>
            <a:picLocks noChangeAspect="1"/>
          </p:cNvPicPr>
          <p:nvPr/>
        </p:nvPicPr>
        <p:blipFill>
          <a:blip r:embed="rId3"/>
          <a:stretch>
            <a:fillRect/>
          </a:stretch>
        </p:blipFill>
        <p:spPr>
          <a:xfrm>
            <a:off x="11190049" y="170096"/>
            <a:ext cx="431800" cy="431800"/>
          </a:xfrm>
          <a:prstGeom prst="rect">
            <a:avLst/>
          </a:prstGeom>
        </p:spPr>
      </p:pic>
      <p:sp>
        <p:nvSpPr>
          <p:cNvPr id="4" name="TextBox 3">
            <a:extLst>
              <a:ext uri="{FF2B5EF4-FFF2-40B4-BE49-F238E27FC236}">
                <a16:creationId xmlns:a16="http://schemas.microsoft.com/office/drawing/2014/main" id="{DDC76256-047A-4DCF-8CE1-B95FF5EF9824}"/>
              </a:ext>
            </a:extLst>
          </p:cNvPr>
          <p:cNvSpPr txBox="1"/>
          <p:nvPr/>
        </p:nvSpPr>
        <p:spPr>
          <a:xfrm>
            <a:off x="7340600" y="4107548"/>
            <a:ext cx="3586480" cy="646331"/>
          </a:xfrm>
          <a:prstGeom prst="rect">
            <a:avLst/>
          </a:prstGeom>
          <a:noFill/>
        </p:spPr>
        <p:txBody>
          <a:bodyPr wrap="square" rtlCol="0">
            <a:spAutoFit/>
          </a:bodyPr>
          <a:lstStyle/>
          <a:p>
            <a:r>
              <a:rPr lang="en-US" dirty="0"/>
              <a:t>When:</a:t>
            </a:r>
          </a:p>
          <a:p>
            <a:pPr marL="285750" indent="-285750">
              <a:buFont typeface="Arial" panose="020B0604020202020204" pitchFamily="34" charset="0"/>
              <a:buChar char="•"/>
            </a:pPr>
            <a:r>
              <a:rPr lang="en-US" dirty="0"/>
              <a:t>Log in to myHR browser</a:t>
            </a:r>
          </a:p>
        </p:txBody>
      </p:sp>
    </p:spTree>
    <p:extLst>
      <p:ext uri="{BB962C8B-B14F-4D97-AF65-F5344CB8AC3E}">
        <p14:creationId xmlns:p14="http://schemas.microsoft.com/office/powerpoint/2010/main" val="25157801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911B1609-B1C9-9C4A-B7A3-B94E75CF2DBB}"/>
              </a:ext>
            </a:extLst>
          </p:cNvPr>
          <p:cNvGrpSpPr/>
          <p:nvPr/>
        </p:nvGrpSpPr>
        <p:grpSpPr>
          <a:xfrm>
            <a:off x="1224202" y="918652"/>
            <a:ext cx="5813412" cy="5303989"/>
            <a:chOff x="1567876" y="1137313"/>
            <a:chExt cx="4244295" cy="3872372"/>
          </a:xfrm>
        </p:grpSpPr>
        <p:pic>
          <p:nvPicPr>
            <p:cNvPr id="15" name="Picture 14">
              <a:extLst>
                <a:ext uri="{FF2B5EF4-FFF2-40B4-BE49-F238E27FC236}">
                  <a16:creationId xmlns:a16="http://schemas.microsoft.com/office/drawing/2014/main" id="{11D76D8C-FC35-234D-B4D1-EBFB03EA173F}"/>
                </a:ext>
              </a:extLst>
            </p:cNvPr>
            <p:cNvPicPr>
              <a:picLocks noChangeAspect="1"/>
            </p:cNvPicPr>
            <p:nvPr/>
          </p:nvPicPr>
          <p:blipFill>
            <a:blip r:embed="rId3"/>
            <a:stretch>
              <a:fillRect/>
            </a:stretch>
          </p:blipFill>
          <p:spPr>
            <a:xfrm>
              <a:off x="1567876" y="1137313"/>
              <a:ext cx="4244295" cy="3872372"/>
            </a:xfrm>
            <a:prstGeom prst="rect">
              <a:avLst/>
            </a:prstGeom>
            <a:effectLst>
              <a:outerShdw blurRad="264246" dist="93472" dir="2700000" algn="tl" rotWithShape="0">
                <a:prstClr val="black">
                  <a:alpha val="40000"/>
                </a:prstClr>
              </a:outerShdw>
            </a:effectLst>
          </p:spPr>
        </p:pic>
        <p:pic>
          <p:nvPicPr>
            <p:cNvPr id="16" name="Picture 15">
              <a:extLst>
                <a:ext uri="{FF2B5EF4-FFF2-40B4-BE49-F238E27FC236}">
                  <a16:creationId xmlns:a16="http://schemas.microsoft.com/office/drawing/2014/main" id="{CAAA8386-6B7F-2047-962B-EBD5F2DDED21}"/>
                </a:ext>
              </a:extLst>
            </p:cNvPr>
            <p:cNvPicPr>
              <a:picLocks noChangeAspect="1"/>
            </p:cNvPicPr>
            <p:nvPr/>
          </p:nvPicPr>
          <p:blipFill>
            <a:blip r:embed="rId4"/>
            <a:stretch>
              <a:fillRect/>
            </a:stretch>
          </p:blipFill>
          <p:spPr>
            <a:xfrm>
              <a:off x="2014601" y="1636209"/>
              <a:ext cx="1201129" cy="941964"/>
            </a:xfrm>
            <a:prstGeom prst="rect">
              <a:avLst/>
            </a:prstGeom>
          </p:spPr>
        </p:pic>
      </p:grpSp>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Change/ deactivate your 2FA device through User Profile Page</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lvl="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(1a) Go to the myHR log on page and click on the link “User Profile Page”.</a:t>
            </a:r>
            <a:endParaRPr lang="en-SG" dirty="0"/>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9" name="Rectangle 8">
            <a:extLst>
              <a:ext uri="{FF2B5EF4-FFF2-40B4-BE49-F238E27FC236}">
                <a16:creationId xmlns:a16="http://schemas.microsoft.com/office/drawing/2014/main" id="{64C582E9-4A5C-F346-A19F-308FFBAA9CB9}"/>
              </a:ext>
            </a:extLst>
          </p:cNvPr>
          <p:cNvSpPr/>
          <p:nvPr/>
        </p:nvSpPr>
        <p:spPr>
          <a:xfrm>
            <a:off x="4840514" y="4597400"/>
            <a:ext cx="950686" cy="177800"/>
          </a:xfrm>
          <a:prstGeom prst="rect">
            <a:avLst/>
          </a:prstGeom>
          <a:solidFill>
            <a:srgbClr val="FFFF00">
              <a:alpha val="40000"/>
            </a:srgbClr>
          </a:solid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BD4595F2-29DD-7442-BB4C-940C7A5BB28F}"/>
              </a:ext>
            </a:extLst>
          </p:cNvPr>
          <p:cNvSpPr/>
          <p:nvPr/>
        </p:nvSpPr>
        <p:spPr>
          <a:xfrm>
            <a:off x="536620" y="937502"/>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8" name="Rectangle 17">
            <a:extLst>
              <a:ext uri="{FF2B5EF4-FFF2-40B4-BE49-F238E27FC236}">
                <a16:creationId xmlns:a16="http://schemas.microsoft.com/office/drawing/2014/main" id="{697B0AC8-4E45-544E-91F3-DC93F53EA03B}"/>
              </a:ext>
            </a:extLst>
          </p:cNvPr>
          <p:cNvSpPr/>
          <p:nvPr/>
        </p:nvSpPr>
        <p:spPr>
          <a:xfrm>
            <a:off x="519543" y="969071"/>
            <a:ext cx="441147" cy="369332"/>
          </a:xfrm>
          <a:prstGeom prst="rect">
            <a:avLst/>
          </a:prstGeom>
        </p:spPr>
        <p:txBody>
          <a:bodyPr wrap="none">
            <a:spAutoFit/>
          </a:bodyPr>
          <a:lstStyle/>
          <a:p>
            <a:pPr lvl="0" algn="ctr" defTabSz="457200">
              <a:defRPr/>
            </a:pPr>
            <a:r>
              <a:rPr lang="en-PH" dirty="0">
                <a:solidFill>
                  <a:prstClr val="white"/>
                </a:solidFill>
                <a:latin typeface="Arial" panose="020B0604020202020204" pitchFamily="34" charset="0"/>
              </a:rPr>
              <a:t>1a</a:t>
            </a:r>
          </a:p>
        </p:txBody>
      </p:sp>
      <p:pic>
        <p:nvPicPr>
          <p:cNvPr id="11" name="Picture 10">
            <a:hlinkClick r:id="rId5" action="ppaction://hlinksldjump"/>
            <a:extLst>
              <a:ext uri="{FF2B5EF4-FFF2-40B4-BE49-F238E27FC236}">
                <a16:creationId xmlns:a16="http://schemas.microsoft.com/office/drawing/2014/main" id="{91E80D89-BBFF-534B-A81B-D9B363F908C6}"/>
              </a:ext>
            </a:extLst>
          </p:cNvPr>
          <p:cNvPicPr>
            <a:picLocks noChangeAspect="1"/>
          </p:cNvPicPr>
          <p:nvPr/>
        </p:nvPicPr>
        <p:blipFill>
          <a:blip r:embed="rId6"/>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13751475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Change/ deactivate your 2FA device through User Profile Page</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a:defRPr/>
            </a:pPr>
            <a:r>
              <a:rPr lang="en-US" dirty="0">
                <a:solidFill>
                  <a:prstClr val="black"/>
                </a:solidFill>
                <a:latin typeface="Arial" panose="020B0604020202020204" pitchFamily="34" charset="0"/>
                <a:ea typeface="Verdana" panose="020B0604030504040204" pitchFamily="34" charset="0"/>
                <a:cs typeface="Arial" panose="020B0604020202020204" pitchFamily="34" charset="0"/>
              </a:rPr>
              <a:t>(1b) </a:t>
            </a:r>
            <a:r>
              <a:rPr lang="en-IN" dirty="0"/>
              <a:t>You will be redirected to another log on interface for User Profile. Fill in your credentials (E-Mail/Employee ID and password) and click “Log On”.</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grpSp>
        <p:nvGrpSpPr>
          <p:cNvPr id="8" name="Group 7">
            <a:extLst>
              <a:ext uri="{FF2B5EF4-FFF2-40B4-BE49-F238E27FC236}">
                <a16:creationId xmlns:a16="http://schemas.microsoft.com/office/drawing/2014/main" id="{099C91D6-09D6-0040-A129-DAD132E74885}"/>
              </a:ext>
            </a:extLst>
          </p:cNvPr>
          <p:cNvGrpSpPr/>
          <p:nvPr/>
        </p:nvGrpSpPr>
        <p:grpSpPr>
          <a:xfrm>
            <a:off x="1224202" y="918652"/>
            <a:ext cx="5813412" cy="5303989"/>
            <a:chOff x="1224202" y="918652"/>
            <a:chExt cx="5813412" cy="5303989"/>
          </a:xfrm>
        </p:grpSpPr>
        <p:pic>
          <p:nvPicPr>
            <p:cNvPr id="9" name="Picture 8">
              <a:extLst>
                <a:ext uri="{FF2B5EF4-FFF2-40B4-BE49-F238E27FC236}">
                  <a16:creationId xmlns:a16="http://schemas.microsoft.com/office/drawing/2014/main" id="{7AB54624-2431-1B42-8E3C-82AB6B188249}"/>
                </a:ext>
              </a:extLst>
            </p:cNvPr>
            <p:cNvPicPr>
              <a:picLocks noChangeAspect="1"/>
            </p:cNvPicPr>
            <p:nvPr/>
          </p:nvPicPr>
          <p:blipFill>
            <a:blip r:embed="rId2"/>
            <a:stretch>
              <a:fillRect/>
            </a:stretch>
          </p:blipFill>
          <p:spPr>
            <a:xfrm>
              <a:off x="1224202" y="918652"/>
              <a:ext cx="5813412" cy="5303989"/>
            </a:xfrm>
            <a:prstGeom prst="rect">
              <a:avLst/>
            </a:prstGeom>
            <a:effectLst>
              <a:outerShdw blurRad="264246" dist="93472" dir="2700000" algn="tl" rotWithShape="0">
                <a:prstClr val="black">
                  <a:alpha val="40000"/>
                </a:prstClr>
              </a:outerShdw>
            </a:effectLst>
          </p:spPr>
        </p:pic>
        <p:pic>
          <p:nvPicPr>
            <p:cNvPr id="11" name="Picture 10">
              <a:extLst>
                <a:ext uri="{FF2B5EF4-FFF2-40B4-BE49-F238E27FC236}">
                  <a16:creationId xmlns:a16="http://schemas.microsoft.com/office/drawing/2014/main" id="{4EB100E5-28D2-FC43-B29B-948888240263}"/>
                </a:ext>
              </a:extLst>
            </p:cNvPr>
            <p:cNvPicPr>
              <a:picLocks noChangeAspect="1"/>
            </p:cNvPicPr>
            <p:nvPr/>
          </p:nvPicPr>
          <p:blipFill>
            <a:blip r:embed="rId3"/>
            <a:stretch>
              <a:fillRect/>
            </a:stretch>
          </p:blipFill>
          <p:spPr>
            <a:xfrm>
              <a:off x="1302029" y="994852"/>
              <a:ext cx="2566595" cy="2700848"/>
            </a:xfrm>
            <a:prstGeom prst="rect">
              <a:avLst/>
            </a:prstGeom>
          </p:spPr>
        </p:pic>
      </p:grpSp>
      <p:pic>
        <p:nvPicPr>
          <p:cNvPr id="4" name="Picture 3">
            <a:extLst>
              <a:ext uri="{FF2B5EF4-FFF2-40B4-BE49-F238E27FC236}">
                <a16:creationId xmlns:a16="http://schemas.microsoft.com/office/drawing/2014/main" id="{8C1058C0-2A9B-9C4B-BD81-ED4900456DBD}"/>
              </a:ext>
            </a:extLst>
          </p:cNvPr>
          <p:cNvPicPr>
            <a:picLocks noChangeAspect="1"/>
          </p:cNvPicPr>
          <p:nvPr/>
        </p:nvPicPr>
        <p:blipFill rotWithShape="1">
          <a:blip r:embed="rId4"/>
          <a:srcRect r="6682"/>
          <a:stretch/>
        </p:blipFill>
        <p:spPr>
          <a:xfrm>
            <a:off x="4217999" y="1366073"/>
            <a:ext cx="2716201" cy="1252888"/>
          </a:xfrm>
          <a:prstGeom prst="rect">
            <a:avLst/>
          </a:prstGeom>
        </p:spPr>
      </p:pic>
      <p:sp>
        <p:nvSpPr>
          <p:cNvPr id="12" name="Oval 11">
            <a:extLst>
              <a:ext uri="{FF2B5EF4-FFF2-40B4-BE49-F238E27FC236}">
                <a16:creationId xmlns:a16="http://schemas.microsoft.com/office/drawing/2014/main" id="{3367ADCD-D90E-224B-9B66-B38DA7FBA87F}"/>
              </a:ext>
            </a:extLst>
          </p:cNvPr>
          <p:cNvSpPr/>
          <p:nvPr/>
        </p:nvSpPr>
        <p:spPr>
          <a:xfrm>
            <a:off x="487884" y="9287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3" name="Rectangle 12">
            <a:extLst>
              <a:ext uri="{FF2B5EF4-FFF2-40B4-BE49-F238E27FC236}">
                <a16:creationId xmlns:a16="http://schemas.microsoft.com/office/drawing/2014/main" id="{F72D4FEB-B915-8342-A5E8-0654C573CF35}"/>
              </a:ext>
            </a:extLst>
          </p:cNvPr>
          <p:cNvSpPr/>
          <p:nvPr/>
        </p:nvSpPr>
        <p:spPr>
          <a:xfrm>
            <a:off x="470807" y="960320"/>
            <a:ext cx="441147" cy="369332"/>
          </a:xfrm>
          <a:prstGeom prst="rect">
            <a:avLst/>
          </a:prstGeom>
        </p:spPr>
        <p:txBody>
          <a:bodyPr wrap="none">
            <a:spAutoFit/>
          </a:bodyPr>
          <a:lstStyle/>
          <a:p>
            <a:pPr lvl="0" algn="ctr" defTabSz="457200">
              <a:defRPr/>
            </a:pPr>
            <a:r>
              <a:rPr lang="en-PH" dirty="0">
                <a:solidFill>
                  <a:prstClr val="white"/>
                </a:solidFill>
                <a:latin typeface="Arial" panose="020B0604020202020204" pitchFamily="34" charset="0"/>
              </a:rPr>
              <a:t>1b</a:t>
            </a:r>
          </a:p>
        </p:txBody>
      </p:sp>
      <p:pic>
        <p:nvPicPr>
          <p:cNvPr id="14" name="Picture 13">
            <a:hlinkClick r:id="rId5" action="ppaction://hlinksldjump"/>
            <a:extLst>
              <a:ext uri="{FF2B5EF4-FFF2-40B4-BE49-F238E27FC236}">
                <a16:creationId xmlns:a16="http://schemas.microsoft.com/office/drawing/2014/main" id="{E07D92FD-D0E5-6747-937A-3C8C0D644A7F}"/>
              </a:ext>
            </a:extLst>
          </p:cNvPr>
          <p:cNvPicPr>
            <a:picLocks noChangeAspect="1"/>
          </p:cNvPicPr>
          <p:nvPr/>
        </p:nvPicPr>
        <p:blipFill>
          <a:blip r:embed="rId6"/>
          <a:stretch>
            <a:fillRect/>
          </a:stretch>
        </p:blipFill>
        <p:spPr>
          <a:xfrm>
            <a:off x="11190049" y="170096"/>
            <a:ext cx="431800" cy="431800"/>
          </a:xfrm>
          <a:prstGeom prst="rect">
            <a:avLst/>
          </a:prstGeom>
        </p:spPr>
      </p:pic>
    </p:spTree>
    <p:extLst>
      <p:ext uri="{BB962C8B-B14F-4D97-AF65-F5344CB8AC3E}">
        <p14:creationId xmlns:p14="http://schemas.microsoft.com/office/powerpoint/2010/main" val="21372668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Change/ deactivate your 2FA device through User Profile Page</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2"/>
              <a:defRPr/>
            </a:pPr>
            <a:r>
              <a:rPr lang="en-IN" dirty="0"/>
              <a:t>Alternatively, you can log on to myHR and click “User Profile” under the “News” section. This will redirect you to the User Profile Page.</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6" name="Rectangle 5">
            <a:extLst>
              <a:ext uri="{FF2B5EF4-FFF2-40B4-BE49-F238E27FC236}">
                <a16:creationId xmlns:a16="http://schemas.microsoft.com/office/drawing/2014/main" id="{CA509357-33C3-B242-BCFD-B865803F10AC}"/>
              </a:ext>
            </a:extLst>
          </p:cNvPr>
          <p:cNvSpPr/>
          <p:nvPr/>
        </p:nvSpPr>
        <p:spPr>
          <a:xfrm>
            <a:off x="1482358" y="965181"/>
            <a:ext cx="279400" cy="12534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5" name="Oval 14">
            <a:extLst>
              <a:ext uri="{FF2B5EF4-FFF2-40B4-BE49-F238E27FC236}">
                <a16:creationId xmlns:a16="http://schemas.microsoft.com/office/drawing/2014/main" id="{0CE7253B-1E97-2D4D-A26F-ECA409D4EC7A}"/>
              </a:ext>
            </a:extLst>
          </p:cNvPr>
          <p:cNvSpPr/>
          <p:nvPr/>
        </p:nvSpPr>
        <p:spPr>
          <a:xfrm>
            <a:off x="429207" y="9287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2</a:t>
            </a:r>
          </a:p>
        </p:txBody>
      </p:sp>
      <p:pic>
        <p:nvPicPr>
          <p:cNvPr id="9" name="Picture 8">
            <a:hlinkClick r:id="rId2" action="ppaction://hlinksldjump"/>
            <a:extLst>
              <a:ext uri="{FF2B5EF4-FFF2-40B4-BE49-F238E27FC236}">
                <a16:creationId xmlns:a16="http://schemas.microsoft.com/office/drawing/2014/main" id="{C239842B-71B3-2F44-9F7E-832725586C76}"/>
              </a:ext>
            </a:extLst>
          </p:cNvPr>
          <p:cNvPicPr>
            <a:picLocks noChangeAspect="1"/>
          </p:cNvPicPr>
          <p:nvPr/>
        </p:nvPicPr>
        <p:blipFill>
          <a:blip r:embed="rId3"/>
          <a:stretch>
            <a:fillRect/>
          </a:stretch>
        </p:blipFill>
        <p:spPr>
          <a:xfrm>
            <a:off x="11190049" y="170096"/>
            <a:ext cx="431800" cy="431800"/>
          </a:xfrm>
          <a:prstGeom prst="rect">
            <a:avLst/>
          </a:prstGeom>
        </p:spPr>
      </p:pic>
      <p:grpSp>
        <p:nvGrpSpPr>
          <p:cNvPr id="4" name="Group 3">
            <a:extLst>
              <a:ext uri="{FF2B5EF4-FFF2-40B4-BE49-F238E27FC236}">
                <a16:creationId xmlns:a16="http://schemas.microsoft.com/office/drawing/2014/main" id="{881D07D3-8049-D585-086E-0E3D539EA9E6}"/>
              </a:ext>
            </a:extLst>
          </p:cNvPr>
          <p:cNvGrpSpPr/>
          <p:nvPr/>
        </p:nvGrpSpPr>
        <p:grpSpPr>
          <a:xfrm>
            <a:off x="1026452" y="928750"/>
            <a:ext cx="6186005" cy="4680939"/>
            <a:chOff x="1126730" y="4127548"/>
            <a:chExt cx="5530924" cy="2247692"/>
          </a:xfrm>
        </p:grpSpPr>
        <p:pic>
          <p:nvPicPr>
            <p:cNvPr id="7" name="Picture 6">
              <a:extLst>
                <a:ext uri="{FF2B5EF4-FFF2-40B4-BE49-F238E27FC236}">
                  <a16:creationId xmlns:a16="http://schemas.microsoft.com/office/drawing/2014/main" id="{8FFA4363-B5EF-0C62-A9FE-3A301A0A7975}"/>
                </a:ext>
              </a:extLst>
            </p:cNvPr>
            <p:cNvPicPr>
              <a:picLocks noChangeAspect="1"/>
            </p:cNvPicPr>
            <p:nvPr/>
          </p:nvPicPr>
          <p:blipFill>
            <a:blip r:embed="rId4"/>
            <a:stretch>
              <a:fillRect/>
            </a:stretch>
          </p:blipFill>
          <p:spPr>
            <a:xfrm>
              <a:off x="1126730" y="4127548"/>
              <a:ext cx="5530924" cy="2247692"/>
            </a:xfrm>
            <a:prstGeom prst="rect">
              <a:avLst/>
            </a:prstGeom>
            <a:ln>
              <a:noFill/>
            </a:ln>
            <a:effectLst>
              <a:outerShdw blurRad="292100" dist="139700" dir="2700000" algn="tl" rotWithShape="0">
                <a:srgbClr val="333333">
                  <a:alpha val="65000"/>
                </a:srgbClr>
              </a:outerShdw>
            </a:effectLst>
          </p:spPr>
        </p:pic>
        <p:sp>
          <p:nvSpPr>
            <p:cNvPr id="8" name="Rectangle: Rounded Corners 7">
              <a:extLst>
                <a:ext uri="{FF2B5EF4-FFF2-40B4-BE49-F238E27FC236}">
                  <a16:creationId xmlns:a16="http://schemas.microsoft.com/office/drawing/2014/main" id="{97765458-D189-FDB1-6BF7-1D0CCE69B33F}"/>
                </a:ext>
              </a:extLst>
            </p:cNvPr>
            <p:cNvSpPr/>
            <p:nvPr/>
          </p:nvSpPr>
          <p:spPr>
            <a:xfrm>
              <a:off x="1212350" y="5722706"/>
              <a:ext cx="1705511" cy="642260"/>
            </a:xfrm>
            <a:prstGeom prst="round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spTree>
    <p:extLst>
      <p:ext uri="{BB962C8B-B14F-4D97-AF65-F5344CB8AC3E}">
        <p14:creationId xmlns:p14="http://schemas.microsoft.com/office/powerpoint/2010/main" val="27157330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Change/ deactivate your 2FA device through User Profile Page</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3"/>
              <a:defRPr/>
            </a:pPr>
            <a:r>
              <a:rPr lang="en-IN" dirty="0"/>
              <a:t>Once User Profile Page interface appears, scroll down until you see the section “Multi-Factor Authentication”</a:t>
            </a:r>
            <a:br>
              <a:rPr lang="en-IN" dirty="0"/>
            </a:br>
            <a:br>
              <a:rPr lang="en-IN" dirty="0"/>
            </a:br>
            <a:r>
              <a:rPr lang="en-IN" dirty="0"/>
              <a:t>To change 2FA device, you need to  deactivate the old device first. To do this, click on the Trash icon next to ”Two-Factor Authentication - 2FA Passcode (TOTP)”</a:t>
            </a:r>
            <a:br>
              <a:rPr lang="en-IN" dirty="0"/>
            </a:br>
            <a:endParaRPr lang="en-IN" dirty="0"/>
          </a:p>
          <a:p>
            <a:pPr marL="342900" indent="-342900" defTabSz="457200">
              <a:lnSpc>
                <a:spcPct val="150000"/>
              </a:lnSpc>
              <a:spcBef>
                <a:spcPts val="0"/>
              </a:spcBef>
              <a:buFont typeface="+mj-lt"/>
              <a:buAutoNum type="arabicPeriod" startAt="3"/>
              <a:defRPr/>
            </a:pPr>
            <a:endParaRPr lang="en-IN" dirty="0"/>
          </a:p>
        </p:txBody>
      </p:sp>
      <p:sp>
        <p:nvSpPr>
          <p:cNvPr id="7" name="Oval 6">
            <a:extLst>
              <a:ext uri="{FF2B5EF4-FFF2-40B4-BE49-F238E27FC236}">
                <a16:creationId xmlns:a16="http://schemas.microsoft.com/office/drawing/2014/main" id="{AA9B0EDA-7F52-42BA-B7EA-78BEBE401C94}"/>
              </a:ext>
            </a:extLst>
          </p:cNvPr>
          <p:cNvSpPr/>
          <p:nvPr/>
        </p:nvSpPr>
        <p:spPr>
          <a:xfrm>
            <a:off x="487884" y="9287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3</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8" name="Picture 7">
            <a:hlinkClick r:id="rId2" action="ppaction://hlinksldjump"/>
            <a:extLst>
              <a:ext uri="{FF2B5EF4-FFF2-40B4-BE49-F238E27FC236}">
                <a16:creationId xmlns:a16="http://schemas.microsoft.com/office/drawing/2014/main" id="{58A734BF-32F1-1D45-B6A7-98A1CC2082BB}"/>
              </a:ext>
            </a:extLst>
          </p:cNvPr>
          <p:cNvPicPr>
            <a:picLocks noChangeAspect="1"/>
          </p:cNvPicPr>
          <p:nvPr/>
        </p:nvPicPr>
        <p:blipFill>
          <a:blip r:embed="rId3"/>
          <a:stretch>
            <a:fillRect/>
          </a:stretch>
        </p:blipFill>
        <p:spPr>
          <a:xfrm>
            <a:off x="11190049" y="170096"/>
            <a:ext cx="431800" cy="431800"/>
          </a:xfrm>
          <a:prstGeom prst="rect">
            <a:avLst/>
          </a:prstGeom>
        </p:spPr>
      </p:pic>
      <p:pic>
        <p:nvPicPr>
          <p:cNvPr id="5" name="Picture 4">
            <a:extLst>
              <a:ext uri="{FF2B5EF4-FFF2-40B4-BE49-F238E27FC236}">
                <a16:creationId xmlns:a16="http://schemas.microsoft.com/office/drawing/2014/main" id="{94F27F91-05AD-3C4A-8130-FE46B6ABFC35}"/>
              </a:ext>
            </a:extLst>
          </p:cNvPr>
          <p:cNvPicPr>
            <a:picLocks noChangeAspect="1"/>
          </p:cNvPicPr>
          <p:nvPr/>
        </p:nvPicPr>
        <p:blipFill>
          <a:blip r:embed="rId4"/>
          <a:stretch>
            <a:fillRect/>
          </a:stretch>
        </p:blipFill>
        <p:spPr>
          <a:xfrm>
            <a:off x="1155700" y="928751"/>
            <a:ext cx="4940300" cy="4724400"/>
          </a:xfrm>
          <a:prstGeom prst="rect">
            <a:avLst/>
          </a:prstGeom>
        </p:spPr>
      </p:pic>
      <p:sp>
        <p:nvSpPr>
          <p:cNvPr id="9" name="Rectangle 8">
            <a:extLst>
              <a:ext uri="{FF2B5EF4-FFF2-40B4-BE49-F238E27FC236}">
                <a16:creationId xmlns:a16="http://schemas.microsoft.com/office/drawing/2014/main" id="{49040C97-1381-E14A-89EF-7F44CED8E2B8}"/>
              </a:ext>
            </a:extLst>
          </p:cNvPr>
          <p:cNvSpPr/>
          <p:nvPr/>
        </p:nvSpPr>
        <p:spPr>
          <a:xfrm>
            <a:off x="5020004" y="1917700"/>
            <a:ext cx="834696" cy="736600"/>
          </a:xfrm>
          <a:prstGeom prst="rect">
            <a:avLst/>
          </a:prstGeom>
          <a:solidFill>
            <a:srgbClr val="FFFF00">
              <a:alpha val="40000"/>
            </a:srgbClr>
          </a:solid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002824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Change/ deactivate your 2FA device through User Profile Page</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4"/>
              <a:defRPr/>
            </a:pPr>
            <a:r>
              <a:rPr lang="en-IN" dirty="0"/>
              <a:t>You will then be asked to select your deactivation channel. </a:t>
            </a:r>
            <a:br>
              <a:rPr lang="en-IN" dirty="0"/>
            </a:br>
            <a:br>
              <a:rPr lang="en-IN" dirty="0"/>
            </a:br>
            <a:r>
              <a:rPr lang="en-IN" dirty="0"/>
              <a:t>(4a) If you select “Existing 2FA Passcode (TOTP)”, you must have access to your old device. You will be prompted to key in the current TOTP shown in your old device’s authenticator app. Then, click “Deactivate”.</a:t>
            </a:r>
            <a:br>
              <a:rPr lang="en-IN" dirty="0"/>
            </a:br>
            <a:endParaRPr lang="en-IN" dirty="0"/>
          </a:p>
          <a:p>
            <a:pPr marL="342900" indent="-342900" defTabSz="457200">
              <a:lnSpc>
                <a:spcPct val="150000"/>
              </a:lnSpc>
              <a:spcBef>
                <a:spcPts val="0"/>
              </a:spcBef>
              <a:buFont typeface="+mj-lt"/>
              <a:buAutoNum type="arabicPeriod" startAt="4"/>
              <a:defRPr/>
            </a:pPr>
            <a:endParaRPr lang="en-IN" dirty="0"/>
          </a:p>
        </p:txBody>
      </p:sp>
      <p:sp>
        <p:nvSpPr>
          <p:cNvPr id="7" name="Oval 6">
            <a:extLst>
              <a:ext uri="{FF2B5EF4-FFF2-40B4-BE49-F238E27FC236}">
                <a16:creationId xmlns:a16="http://schemas.microsoft.com/office/drawing/2014/main" id="{AA9B0EDA-7F52-42BA-B7EA-78BEBE401C94}"/>
              </a:ext>
            </a:extLst>
          </p:cNvPr>
          <p:cNvSpPr/>
          <p:nvPr/>
        </p:nvSpPr>
        <p:spPr>
          <a:xfrm>
            <a:off x="487884" y="1347179"/>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8" name="Picture 7">
            <a:hlinkClick r:id="rId2" action="ppaction://hlinksldjump"/>
            <a:extLst>
              <a:ext uri="{FF2B5EF4-FFF2-40B4-BE49-F238E27FC236}">
                <a16:creationId xmlns:a16="http://schemas.microsoft.com/office/drawing/2014/main" id="{58A734BF-32F1-1D45-B6A7-98A1CC2082BB}"/>
              </a:ext>
            </a:extLst>
          </p:cNvPr>
          <p:cNvPicPr>
            <a:picLocks noChangeAspect="1"/>
          </p:cNvPicPr>
          <p:nvPr/>
        </p:nvPicPr>
        <p:blipFill>
          <a:blip r:embed="rId3"/>
          <a:stretch>
            <a:fillRect/>
          </a:stretch>
        </p:blipFill>
        <p:spPr>
          <a:xfrm>
            <a:off x="11190049" y="170096"/>
            <a:ext cx="431800" cy="431800"/>
          </a:xfrm>
          <a:prstGeom prst="rect">
            <a:avLst/>
          </a:prstGeom>
        </p:spPr>
      </p:pic>
      <p:sp>
        <p:nvSpPr>
          <p:cNvPr id="13" name="Rectangle 12">
            <a:extLst>
              <a:ext uri="{FF2B5EF4-FFF2-40B4-BE49-F238E27FC236}">
                <a16:creationId xmlns:a16="http://schemas.microsoft.com/office/drawing/2014/main" id="{DD816D4F-B19D-FD4A-BC94-68FEEE8ED04A}"/>
              </a:ext>
            </a:extLst>
          </p:cNvPr>
          <p:cNvSpPr/>
          <p:nvPr/>
        </p:nvSpPr>
        <p:spPr>
          <a:xfrm>
            <a:off x="470807" y="1378748"/>
            <a:ext cx="441147" cy="369332"/>
          </a:xfrm>
          <a:prstGeom prst="rect">
            <a:avLst/>
          </a:prstGeom>
        </p:spPr>
        <p:txBody>
          <a:bodyPr wrap="none">
            <a:spAutoFit/>
          </a:bodyPr>
          <a:lstStyle/>
          <a:p>
            <a:pPr lvl="0" algn="ctr" defTabSz="457200">
              <a:defRPr/>
            </a:pPr>
            <a:r>
              <a:rPr lang="en-PH" dirty="0">
                <a:solidFill>
                  <a:prstClr val="white"/>
                </a:solidFill>
                <a:latin typeface="Arial" panose="020B0604020202020204" pitchFamily="34" charset="0"/>
              </a:rPr>
              <a:t>4a</a:t>
            </a:r>
          </a:p>
        </p:txBody>
      </p:sp>
      <p:sp>
        <p:nvSpPr>
          <p:cNvPr id="14" name="Rectangle 13">
            <a:extLst>
              <a:ext uri="{FF2B5EF4-FFF2-40B4-BE49-F238E27FC236}">
                <a16:creationId xmlns:a16="http://schemas.microsoft.com/office/drawing/2014/main" id="{C07EB16C-CEDE-A04D-9C74-04E4DA5ED97C}"/>
              </a:ext>
            </a:extLst>
          </p:cNvPr>
          <p:cNvSpPr/>
          <p:nvPr/>
        </p:nvSpPr>
        <p:spPr>
          <a:xfrm>
            <a:off x="522873" y="3589293"/>
            <a:ext cx="441147" cy="369332"/>
          </a:xfrm>
          <a:prstGeom prst="rect">
            <a:avLst/>
          </a:prstGeom>
        </p:spPr>
        <p:txBody>
          <a:bodyPr wrap="none">
            <a:spAutoFit/>
          </a:bodyPr>
          <a:lstStyle/>
          <a:p>
            <a:pPr lvl="0" algn="ctr" defTabSz="457200">
              <a:defRPr/>
            </a:pPr>
            <a:r>
              <a:rPr lang="en-PH" dirty="0">
                <a:solidFill>
                  <a:prstClr val="white"/>
                </a:solidFill>
                <a:latin typeface="Arial" panose="020B0604020202020204" pitchFamily="34" charset="0"/>
              </a:rPr>
              <a:t>4b</a:t>
            </a:r>
          </a:p>
        </p:txBody>
      </p:sp>
      <p:grpSp>
        <p:nvGrpSpPr>
          <p:cNvPr id="17" name="Group 16">
            <a:extLst>
              <a:ext uri="{FF2B5EF4-FFF2-40B4-BE49-F238E27FC236}">
                <a16:creationId xmlns:a16="http://schemas.microsoft.com/office/drawing/2014/main" id="{7933F21C-082A-E145-B34F-DFF1FE01B031}"/>
              </a:ext>
            </a:extLst>
          </p:cNvPr>
          <p:cNvGrpSpPr/>
          <p:nvPr/>
        </p:nvGrpSpPr>
        <p:grpSpPr>
          <a:xfrm>
            <a:off x="-279824" y="1951650"/>
            <a:ext cx="3653409" cy="3644618"/>
            <a:chOff x="5782302" y="1604210"/>
            <a:chExt cx="4876800" cy="4876800"/>
          </a:xfrm>
        </p:grpSpPr>
        <p:grpSp>
          <p:nvGrpSpPr>
            <p:cNvPr id="18" name="Group 17">
              <a:extLst>
                <a:ext uri="{FF2B5EF4-FFF2-40B4-BE49-F238E27FC236}">
                  <a16:creationId xmlns:a16="http://schemas.microsoft.com/office/drawing/2014/main" id="{7ECA1546-3601-3548-AD14-62F03DA7DD9D}"/>
                </a:ext>
              </a:extLst>
            </p:cNvPr>
            <p:cNvGrpSpPr/>
            <p:nvPr/>
          </p:nvGrpSpPr>
          <p:grpSpPr>
            <a:xfrm>
              <a:off x="5782302" y="1604210"/>
              <a:ext cx="4876800" cy="4876800"/>
              <a:chOff x="5025249" y="1604210"/>
              <a:chExt cx="4876800" cy="4876800"/>
            </a:xfrm>
          </p:grpSpPr>
          <p:pic>
            <p:nvPicPr>
              <p:cNvPr id="20" name="Picture 16" descr="Smartphone | Free Icon">
                <a:extLst>
                  <a:ext uri="{FF2B5EF4-FFF2-40B4-BE49-F238E27FC236}">
                    <a16:creationId xmlns:a16="http://schemas.microsoft.com/office/drawing/2014/main" id="{CE16F4FD-7F17-EB4E-B403-B0D52352E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5249" y="1604210"/>
                <a:ext cx="4876800" cy="48768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B4744375-3AC6-3B4F-9FC3-3BBD1B74AFED}"/>
                  </a:ext>
                </a:extLst>
              </p:cNvPr>
              <p:cNvPicPr>
                <a:picLocks noChangeAspect="1"/>
              </p:cNvPicPr>
              <p:nvPr/>
            </p:nvPicPr>
            <p:blipFill rotWithShape="1">
              <a:blip r:embed="rId5"/>
              <a:srcRect t="9191" b="39805"/>
              <a:stretch/>
            </p:blipFill>
            <p:spPr>
              <a:xfrm>
                <a:off x="6295169" y="2153607"/>
                <a:ext cx="2336962" cy="2580626"/>
              </a:xfrm>
              <a:prstGeom prst="rect">
                <a:avLst/>
              </a:prstGeom>
            </p:spPr>
          </p:pic>
        </p:grpSp>
        <p:sp>
          <p:nvSpPr>
            <p:cNvPr id="19" name="Rectangle 18">
              <a:extLst>
                <a:ext uri="{FF2B5EF4-FFF2-40B4-BE49-F238E27FC236}">
                  <a16:creationId xmlns:a16="http://schemas.microsoft.com/office/drawing/2014/main" id="{818966DF-A6EE-0146-99E5-FD193A3540AF}"/>
                </a:ext>
              </a:extLst>
            </p:cNvPr>
            <p:cNvSpPr/>
            <p:nvPr/>
          </p:nvSpPr>
          <p:spPr>
            <a:xfrm>
              <a:off x="7075657" y="3003151"/>
              <a:ext cx="2300357" cy="4439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pSp>
      <p:pic>
        <p:nvPicPr>
          <p:cNvPr id="4" name="Picture 3">
            <a:extLst>
              <a:ext uri="{FF2B5EF4-FFF2-40B4-BE49-F238E27FC236}">
                <a16:creationId xmlns:a16="http://schemas.microsoft.com/office/drawing/2014/main" id="{DB4EF3D8-3441-2541-AE45-7D4ADA511EB1}"/>
              </a:ext>
            </a:extLst>
          </p:cNvPr>
          <p:cNvPicPr>
            <a:picLocks noChangeAspect="1"/>
          </p:cNvPicPr>
          <p:nvPr/>
        </p:nvPicPr>
        <p:blipFill>
          <a:blip r:embed="rId6"/>
          <a:stretch>
            <a:fillRect/>
          </a:stretch>
        </p:blipFill>
        <p:spPr>
          <a:xfrm>
            <a:off x="2747602" y="1784501"/>
            <a:ext cx="4927600" cy="3873500"/>
          </a:xfrm>
          <a:prstGeom prst="rect">
            <a:avLst/>
          </a:prstGeom>
        </p:spPr>
      </p:pic>
    </p:spTree>
    <p:extLst>
      <p:ext uri="{BB962C8B-B14F-4D97-AF65-F5344CB8AC3E}">
        <p14:creationId xmlns:p14="http://schemas.microsoft.com/office/powerpoint/2010/main" val="35837605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Change/ deactivate your 2FA device through User Profile Page</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4"/>
              <a:defRPr/>
            </a:pPr>
            <a:r>
              <a:rPr lang="en-IN" dirty="0"/>
              <a:t>(4b) If you select “Passcode by E-Mail”, you don’t need to have access to your old device, but you’ll need to have access to your corporate email, if any. Click the “Send” button and key in the 2FA Passcode sent to your corporate email. Then, click “Deactivate”.</a:t>
            </a:r>
            <a:br>
              <a:rPr lang="en-IN" dirty="0"/>
            </a:br>
            <a:endParaRPr lang="en-IN" dirty="0"/>
          </a:p>
          <a:p>
            <a:pPr marL="342900" indent="-342900" defTabSz="457200">
              <a:lnSpc>
                <a:spcPct val="150000"/>
              </a:lnSpc>
              <a:spcBef>
                <a:spcPts val="0"/>
              </a:spcBef>
              <a:buFont typeface="+mj-lt"/>
              <a:buAutoNum type="arabicPeriod" startAt="4"/>
              <a:defRPr/>
            </a:pPr>
            <a:endParaRPr lang="en-IN" dirty="0"/>
          </a:p>
          <a:p>
            <a:pPr defTabSz="457200">
              <a:lnSpc>
                <a:spcPct val="150000"/>
              </a:lnSpc>
              <a:spcBef>
                <a:spcPts val="0"/>
              </a:spcBef>
              <a:defRPr/>
            </a:pPr>
            <a:endParaRPr lang="en-IN" dirty="0"/>
          </a:p>
          <a:p>
            <a:pPr marL="342900" indent="-342900" defTabSz="457200">
              <a:lnSpc>
                <a:spcPct val="150000"/>
              </a:lnSpc>
              <a:spcBef>
                <a:spcPts val="0"/>
              </a:spcBef>
              <a:buFont typeface="+mj-lt"/>
              <a:buAutoNum type="arabicPeriod" startAt="4"/>
              <a:defRPr/>
            </a:pPr>
            <a:endParaRPr lang="en-IN" dirty="0"/>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sp>
        <p:nvSpPr>
          <p:cNvPr id="12" name="Oval 11">
            <a:extLst>
              <a:ext uri="{FF2B5EF4-FFF2-40B4-BE49-F238E27FC236}">
                <a16:creationId xmlns:a16="http://schemas.microsoft.com/office/drawing/2014/main" id="{859E7A9A-C298-D546-B987-DDE05B98857A}"/>
              </a:ext>
            </a:extLst>
          </p:cNvPr>
          <p:cNvSpPr/>
          <p:nvPr/>
        </p:nvSpPr>
        <p:spPr>
          <a:xfrm>
            <a:off x="531412" y="1074693"/>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pic>
        <p:nvPicPr>
          <p:cNvPr id="8" name="Picture 7">
            <a:hlinkClick r:id="rId2" action="ppaction://hlinksldjump"/>
            <a:extLst>
              <a:ext uri="{FF2B5EF4-FFF2-40B4-BE49-F238E27FC236}">
                <a16:creationId xmlns:a16="http://schemas.microsoft.com/office/drawing/2014/main" id="{58A734BF-32F1-1D45-B6A7-98A1CC2082BB}"/>
              </a:ext>
            </a:extLst>
          </p:cNvPr>
          <p:cNvPicPr>
            <a:picLocks noChangeAspect="1"/>
          </p:cNvPicPr>
          <p:nvPr/>
        </p:nvPicPr>
        <p:blipFill>
          <a:blip r:embed="rId3"/>
          <a:stretch>
            <a:fillRect/>
          </a:stretch>
        </p:blipFill>
        <p:spPr>
          <a:xfrm>
            <a:off x="11190049" y="170096"/>
            <a:ext cx="431800" cy="431800"/>
          </a:xfrm>
          <a:prstGeom prst="rect">
            <a:avLst/>
          </a:prstGeom>
        </p:spPr>
      </p:pic>
      <p:sp>
        <p:nvSpPr>
          <p:cNvPr id="14" name="Rectangle 13">
            <a:extLst>
              <a:ext uri="{FF2B5EF4-FFF2-40B4-BE49-F238E27FC236}">
                <a16:creationId xmlns:a16="http://schemas.microsoft.com/office/drawing/2014/main" id="{C07EB16C-CEDE-A04D-9C74-04E4DA5ED97C}"/>
              </a:ext>
            </a:extLst>
          </p:cNvPr>
          <p:cNvSpPr/>
          <p:nvPr/>
        </p:nvSpPr>
        <p:spPr>
          <a:xfrm>
            <a:off x="522873" y="1095475"/>
            <a:ext cx="441147" cy="369332"/>
          </a:xfrm>
          <a:prstGeom prst="rect">
            <a:avLst/>
          </a:prstGeom>
        </p:spPr>
        <p:txBody>
          <a:bodyPr wrap="none">
            <a:spAutoFit/>
          </a:bodyPr>
          <a:lstStyle/>
          <a:p>
            <a:pPr lvl="0" algn="ctr" defTabSz="457200">
              <a:defRPr/>
            </a:pPr>
            <a:r>
              <a:rPr lang="en-PH" dirty="0">
                <a:solidFill>
                  <a:prstClr val="white"/>
                </a:solidFill>
                <a:latin typeface="Arial" panose="020B0604020202020204" pitchFamily="34" charset="0"/>
              </a:rPr>
              <a:t>4b</a:t>
            </a:r>
          </a:p>
        </p:txBody>
      </p:sp>
      <p:grpSp>
        <p:nvGrpSpPr>
          <p:cNvPr id="6" name="Group 5">
            <a:extLst>
              <a:ext uri="{FF2B5EF4-FFF2-40B4-BE49-F238E27FC236}">
                <a16:creationId xmlns:a16="http://schemas.microsoft.com/office/drawing/2014/main" id="{4BF29A8B-436D-477A-B1F7-66DFB6C2369A}"/>
              </a:ext>
            </a:extLst>
          </p:cNvPr>
          <p:cNvGrpSpPr/>
          <p:nvPr/>
        </p:nvGrpSpPr>
        <p:grpSpPr>
          <a:xfrm>
            <a:off x="1119530" y="3997432"/>
            <a:ext cx="4725991" cy="2089138"/>
            <a:chOff x="1230861" y="1095475"/>
            <a:chExt cx="4725991" cy="2089138"/>
          </a:xfrm>
        </p:grpSpPr>
        <p:pic>
          <p:nvPicPr>
            <p:cNvPr id="22" name="Picture 21">
              <a:extLst>
                <a:ext uri="{FF2B5EF4-FFF2-40B4-BE49-F238E27FC236}">
                  <a16:creationId xmlns:a16="http://schemas.microsoft.com/office/drawing/2014/main" id="{B44E6CFD-2FD7-7F4C-8CBB-4A9436E335F3}"/>
                </a:ext>
              </a:extLst>
            </p:cNvPr>
            <p:cNvPicPr>
              <a:picLocks noChangeAspect="1"/>
            </p:cNvPicPr>
            <p:nvPr/>
          </p:nvPicPr>
          <p:blipFill>
            <a:blip r:embed="rId4"/>
            <a:stretch>
              <a:fillRect/>
            </a:stretch>
          </p:blipFill>
          <p:spPr>
            <a:xfrm>
              <a:off x="1230861" y="1095475"/>
              <a:ext cx="4725991" cy="2089138"/>
            </a:xfrm>
            <a:prstGeom prst="rect">
              <a:avLst/>
            </a:prstGeom>
            <a:effectLst>
              <a:outerShdw blurRad="146804" dist="117209" dir="2700000" algn="tl" rotWithShape="0">
                <a:prstClr val="black">
                  <a:alpha val="40000"/>
                </a:prstClr>
              </a:outerShdw>
            </a:effectLst>
          </p:spPr>
        </p:pic>
        <p:sp>
          <p:nvSpPr>
            <p:cNvPr id="4" name="Rectangle 3">
              <a:extLst>
                <a:ext uri="{FF2B5EF4-FFF2-40B4-BE49-F238E27FC236}">
                  <a16:creationId xmlns:a16="http://schemas.microsoft.com/office/drawing/2014/main" id="{D0295C40-C6E5-0C46-B20E-B7F474076D75}"/>
                </a:ext>
              </a:extLst>
            </p:cNvPr>
            <p:cNvSpPr/>
            <p:nvPr/>
          </p:nvSpPr>
          <p:spPr>
            <a:xfrm>
              <a:off x="1654931" y="1464807"/>
              <a:ext cx="1212960" cy="294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19564F2C-C1FC-A742-99F8-49E108A00926}"/>
              </a:ext>
            </a:extLst>
          </p:cNvPr>
          <p:cNvSpPr/>
          <p:nvPr/>
        </p:nvSpPr>
        <p:spPr>
          <a:xfrm>
            <a:off x="4619803" y="1845324"/>
            <a:ext cx="1212960" cy="294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A8D52C2-8C8F-4E41-91F6-49EF18DA619D}"/>
              </a:ext>
            </a:extLst>
          </p:cNvPr>
          <p:cNvPicPr>
            <a:picLocks noChangeAspect="1"/>
          </p:cNvPicPr>
          <p:nvPr/>
        </p:nvPicPr>
        <p:blipFill>
          <a:blip r:embed="rId5"/>
          <a:stretch>
            <a:fillRect/>
          </a:stretch>
        </p:blipFill>
        <p:spPr>
          <a:xfrm>
            <a:off x="1119530" y="942868"/>
            <a:ext cx="3535986" cy="2810178"/>
          </a:xfrm>
          <a:prstGeom prst="rect">
            <a:avLst/>
          </a:prstGeom>
        </p:spPr>
      </p:pic>
      <p:sp>
        <p:nvSpPr>
          <p:cNvPr id="15" name="TextBox 14">
            <a:extLst>
              <a:ext uri="{FF2B5EF4-FFF2-40B4-BE49-F238E27FC236}">
                <a16:creationId xmlns:a16="http://schemas.microsoft.com/office/drawing/2014/main" id="{53ED9D3A-5882-44C0-962E-BEE8E2158111}"/>
              </a:ext>
            </a:extLst>
          </p:cNvPr>
          <p:cNvSpPr txBox="1"/>
          <p:nvPr/>
        </p:nvSpPr>
        <p:spPr>
          <a:xfrm>
            <a:off x="8348895" y="3852291"/>
            <a:ext cx="2584989" cy="872034"/>
          </a:xfrm>
          <a:prstGeom prst="rect">
            <a:avLst/>
          </a:prstGeom>
          <a:noFill/>
        </p:spPr>
        <p:txBody>
          <a:bodyPr wrap="square">
            <a:spAutoFit/>
          </a:bodyPr>
          <a:lstStyle/>
          <a:p>
            <a:pPr defTabSz="457200">
              <a:lnSpc>
                <a:spcPct val="150000"/>
              </a:lnSpc>
              <a:spcBef>
                <a:spcPts val="0"/>
              </a:spcBef>
              <a:defRPr/>
            </a:pPr>
            <a:r>
              <a:rPr lang="en-IN" dirty="0">
                <a:solidFill>
                  <a:srgbClr val="FF0000"/>
                </a:solidFill>
              </a:rPr>
              <a:t>Only Applicable for staff with corporate email</a:t>
            </a:r>
          </a:p>
        </p:txBody>
      </p:sp>
    </p:spTree>
    <p:extLst>
      <p:ext uri="{BB962C8B-B14F-4D97-AF65-F5344CB8AC3E}">
        <p14:creationId xmlns:p14="http://schemas.microsoft.com/office/powerpoint/2010/main" val="80252825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Change/ deactivate your 2FA device through User Profile Page</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5"/>
              <a:defRPr/>
            </a:pPr>
            <a:r>
              <a:rPr lang="en-IN" dirty="0"/>
              <a:t>After deactivating your old device, you will see the button “+” next to “Two-Factor Authentication - 2FA Passcode (TOTP)” appears. Click on this button to add your new device.</a:t>
            </a:r>
          </a:p>
        </p:txBody>
      </p:sp>
      <p:sp>
        <p:nvSpPr>
          <p:cNvPr id="7" name="Oval 6">
            <a:extLst>
              <a:ext uri="{FF2B5EF4-FFF2-40B4-BE49-F238E27FC236}">
                <a16:creationId xmlns:a16="http://schemas.microsoft.com/office/drawing/2014/main" id="{AA9B0EDA-7F52-42BA-B7EA-78BEBE401C94}"/>
              </a:ext>
            </a:extLst>
          </p:cNvPr>
          <p:cNvSpPr/>
          <p:nvPr/>
        </p:nvSpPr>
        <p:spPr>
          <a:xfrm>
            <a:off x="487884" y="9287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5</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8" name="Picture 7">
            <a:hlinkClick r:id="rId2" action="ppaction://hlinksldjump"/>
            <a:extLst>
              <a:ext uri="{FF2B5EF4-FFF2-40B4-BE49-F238E27FC236}">
                <a16:creationId xmlns:a16="http://schemas.microsoft.com/office/drawing/2014/main" id="{58A734BF-32F1-1D45-B6A7-98A1CC2082BB}"/>
              </a:ext>
            </a:extLst>
          </p:cNvPr>
          <p:cNvPicPr>
            <a:picLocks noChangeAspect="1"/>
          </p:cNvPicPr>
          <p:nvPr/>
        </p:nvPicPr>
        <p:blipFill>
          <a:blip r:embed="rId3"/>
          <a:stretch>
            <a:fillRect/>
          </a:stretch>
        </p:blipFill>
        <p:spPr>
          <a:xfrm>
            <a:off x="11190049" y="170096"/>
            <a:ext cx="431800" cy="431800"/>
          </a:xfrm>
          <a:prstGeom prst="rect">
            <a:avLst/>
          </a:prstGeom>
        </p:spPr>
      </p:pic>
      <p:pic>
        <p:nvPicPr>
          <p:cNvPr id="4" name="Picture 3">
            <a:extLst>
              <a:ext uri="{FF2B5EF4-FFF2-40B4-BE49-F238E27FC236}">
                <a16:creationId xmlns:a16="http://schemas.microsoft.com/office/drawing/2014/main" id="{55F5103C-EB1E-334E-8185-FB20ACFC9A30}"/>
              </a:ext>
            </a:extLst>
          </p:cNvPr>
          <p:cNvPicPr>
            <a:picLocks noChangeAspect="1"/>
          </p:cNvPicPr>
          <p:nvPr/>
        </p:nvPicPr>
        <p:blipFill>
          <a:blip r:embed="rId4"/>
          <a:stretch>
            <a:fillRect/>
          </a:stretch>
        </p:blipFill>
        <p:spPr>
          <a:xfrm>
            <a:off x="1143807" y="928751"/>
            <a:ext cx="4889500" cy="4991100"/>
          </a:xfrm>
          <a:prstGeom prst="rect">
            <a:avLst/>
          </a:prstGeom>
        </p:spPr>
      </p:pic>
    </p:spTree>
    <p:extLst>
      <p:ext uri="{BB962C8B-B14F-4D97-AF65-F5344CB8AC3E}">
        <p14:creationId xmlns:p14="http://schemas.microsoft.com/office/powerpoint/2010/main" val="34525826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04499-B86F-4741-BF34-B3EA0AA96D67}"/>
              </a:ext>
            </a:extLst>
          </p:cNvPr>
          <p:cNvSpPr>
            <a:spLocks noGrp="1"/>
          </p:cNvSpPr>
          <p:nvPr>
            <p:ph type="title"/>
          </p:nvPr>
        </p:nvSpPr>
        <p:spPr>
          <a:xfrm>
            <a:off x="256030" y="143300"/>
            <a:ext cx="11572539" cy="319343"/>
          </a:xfrm>
        </p:spPr>
        <p:txBody>
          <a:bodyPr/>
          <a:lstStyle/>
          <a:p>
            <a:r>
              <a:rPr lang="en-PH" dirty="0"/>
              <a:t>Change/ deactivate your 2FA device through User Profile Page</a:t>
            </a:r>
            <a:endParaRPr lang="en-SG" dirty="0"/>
          </a:p>
        </p:txBody>
      </p:sp>
      <p:sp>
        <p:nvSpPr>
          <p:cNvPr id="3" name="Content Placeholder 2">
            <a:extLst>
              <a:ext uri="{FF2B5EF4-FFF2-40B4-BE49-F238E27FC236}">
                <a16:creationId xmlns:a16="http://schemas.microsoft.com/office/drawing/2014/main" id="{4788210F-BC6E-4A1A-AF36-FF21EF9B3774}"/>
              </a:ext>
            </a:extLst>
          </p:cNvPr>
          <p:cNvSpPr>
            <a:spLocks noGrp="1"/>
          </p:cNvSpPr>
          <p:nvPr>
            <p:ph idx="1"/>
          </p:nvPr>
        </p:nvSpPr>
        <p:spPr>
          <a:xfrm>
            <a:off x="7848597" y="707029"/>
            <a:ext cx="3979973" cy="5764528"/>
          </a:xfrm>
          <a:ln>
            <a:solidFill>
              <a:schemeClr val="bg1">
                <a:lumMod val="50000"/>
              </a:schemeClr>
            </a:solidFill>
          </a:ln>
        </p:spPr>
        <p:txBody>
          <a:bodyPr lIns="108000" tIns="72000" rIns="72000" bIns="72000"/>
          <a:lstStyle/>
          <a:p>
            <a:pPr marL="342900" indent="-342900" defTabSz="457200">
              <a:lnSpc>
                <a:spcPct val="150000"/>
              </a:lnSpc>
              <a:spcBef>
                <a:spcPts val="0"/>
              </a:spcBef>
              <a:buFont typeface="+mj-lt"/>
              <a:buAutoNum type="arabicPeriod" startAt="6"/>
              <a:defRPr/>
            </a:pPr>
            <a:r>
              <a:rPr lang="en-IN" dirty="0"/>
              <a:t>Scan the QR code using your authenticator app in your new device.</a:t>
            </a:r>
            <a:br>
              <a:rPr lang="en-IN" dirty="0"/>
            </a:br>
            <a:br>
              <a:rPr lang="en-IN" dirty="0"/>
            </a:br>
            <a:r>
              <a:rPr lang="en-IN" dirty="0"/>
              <a:t>Then, key in the 2FA Passcode generated from the authenticator app in your new device and click “Activate”.</a:t>
            </a:r>
          </a:p>
        </p:txBody>
      </p:sp>
      <p:sp>
        <p:nvSpPr>
          <p:cNvPr id="7" name="Oval 6">
            <a:extLst>
              <a:ext uri="{FF2B5EF4-FFF2-40B4-BE49-F238E27FC236}">
                <a16:creationId xmlns:a16="http://schemas.microsoft.com/office/drawing/2014/main" id="{AA9B0EDA-7F52-42BA-B7EA-78BEBE401C94}"/>
              </a:ext>
            </a:extLst>
          </p:cNvPr>
          <p:cNvSpPr/>
          <p:nvPr/>
        </p:nvSpPr>
        <p:spPr>
          <a:xfrm>
            <a:off x="487884" y="928751"/>
            <a:ext cx="424070" cy="4373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PH"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6</a:t>
            </a:r>
          </a:p>
        </p:txBody>
      </p:sp>
      <p:sp>
        <p:nvSpPr>
          <p:cNvPr id="10" name="Content Placeholder 2">
            <a:extLst>
              <a:ext uri="{FF2B5EF4-FFF2-40B4-BE49-F238E27FC236}">
                <a16:creationId xmlns:a16="http://schemas.microsoft.com/office/drawing/2014/main" id="{72020FE6-D29C-4405-86E7-A37D18955BF3}"/>
              </a:ext>
            </a:extLst>
          </p:cNvPr>
          <p:cNvSpPr txBox="1">
            <a:spLocks/>
          </p:cNvSpPr>
          <p:nvPr/>
        </p:nvSpPr>
        <p:spPr>
          <a:xfrm>
            <a:off x="256031" y="707029"/>
            <a:ext cx="7592566" cy="5764528"/>
          </a:xfrm>
          <a:prstGeom prst="rect">
            <a:avLst/>
          </a:prstGeom>
          <a:ln>
            <a:solidFill>
              <a:schemeClr val="bg1">
                <a:lumMod val="50000"/>
              </a:schemeClr>
            </a:solidFill>
          </a:ln>
        </p:spPr>
        <p:txBody>
          <a:bodyPr vert="horz" lIns="108000" tIns="72000" rIns="72000" bIns="72000"/>
          <a:lstStyle>
            <a:lvl1pPr marL="0" indent="0" algn="l" defTabSz="914400" rtl="0" eaLnBrk="1" latinLnBrk="0" hangingPunct="1">
              <a:lnSpc>
                <a:spcPct val="90000"/>
              </a:lnSpc>
              <a:spcBef>
                <a:spcPts val="1000"/>
              </a:spcBef>
              <a:buFont typeface="Arial" panose="020B0604020202020204" pitchFamily="34" charset="0"/>
              <a:buNone/>
              <a:defRPr sz="1400" b="0" i="0" kern="1200">
                <a:solidFill>
                  <a:schemeClr val="tx1"/>
                </a:solidFill>
                <a:latin typeface="+mj-lt"/>
                <a:ea typeface="+mn-ea"/>
                <a:cs typeface="Gotham Pro Regular" panose="0200050304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IBM Plex Sans" panose="020B0503050203000203" pitchFamily="34"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457200">
              <a:lnSpc>
                <a:spcPct val="150000"/>
              </a:lnSpc>
              <a:spcBef>
                <a:spcPts val="0"/>
              </a:spcBef>
              <a:defRPr/>
            </a:pPr>
            <a:endParaRPr lang="en-SG" dirty="0"/>
          </a:p>
        </p:txBody>
      </p:sp>
      <p:pic>
        <p:nvPicPr>
          <p:cNvPr id="8" name="Picture 7">
            <a:hlinkClick r:id="rId2" action="ppaction://hlinksldjump"/>
            <a:extLst>
              <a:ext uri="{FF2B5EF4-FFF2-40B4-BE49-F238E27FC236}">
                <a16:creationId xmlns:a16="http://schemas.microsoft.com/office/drawing/2014/main" id="{58A734BF-32F1-1D45-B6A7-98A1CC2082BB}"/>
              </a:ext>
            </a:extLst>
          </p:cNvPr>
          <p:cNvPicPr>
            <a:picLocks noChangeAspect="1"/>
          </p:cNvPicPr>
          <p:nvPr/>
        </p:nvPicPr>
        <p:blipFill>
          <a:blip r:embed="rId3"/>
          <a:stretch>
            <a:fillRect/>
          </a:stretch>
        </p:blipFill>
        <p:spPr>
          <a:xfrm>
            <a:off x="11190049" y="170096"/>
            <a:ext cx="431800" cy="431800"/>
          </a:xfrm>
          <a:prstGeom prst="rect">
            <a:avLst/>
          </a:prstGeom>
        </p:spPr>
      </p:pic>
      <p:pic>
        <p:nvPicPr>
          <p:cNvPr id="4" name="Picture 3">
            <a:extLst>
              <a:ext uri="{FF2B5EF4-FFF2-40B4-BE49-F238E27FC236}">
                <a16:creationId xmlns:a16="http://schemas.microsoft.com/office/drawing/2014/main" id="{B03C6492-7697-E949-92B8-78DAD4F7EB0C}"/>
              </a:ext>
            </a:extLst>
          </p:cNvPr>
          <p:cNvPicPr>
            <a:picLocks noChangeAspect="1"/>
          </p:cNvPicPr>
          <p:nvPr/>
        </p:nvPicPr>
        <p:blipFill>
          <a:blip r:embed="rId4"/>
          <a:stretch>
            <a:fillRect/>
          </a:stretch>
        </p:blipFill>
        <p:spPr>
          <a:xfrm>
            <a:off x="1231798" y="928751"/>
            <a:ext cx="2804121" cy="5222220"/>
          </a:xfrm>
          <a:prstGeom prst="rect">
            <a:avLst/>
          </a:prstGeom>
        </p:spPr>
      </p:pic>
      <p:pic>
        <p:nvPicPr>
          <p:cNvPr id="1026" name="Picture 2" descr="Random QR Code Generator">
            <a:extLst>
              <a:ext uri="{FF2B5EF4-FFF2-40B4-BE49-F238E27FC236}">
                <a16:creationId xmlns:a16="http://schemas.microsoft.com/office/drawing/2014/main" id="{62B0FA1F-C3D3-A241-B61D-C5F63C0ED9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2715" y="3328857"/>
            <a:ext cx="962285" cy="962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6544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0ACAB-30C1-A04B-9887-894A4FE82321}"/>
              </a:ext>
            </a:extLst>
          </p:cNvPr>
          <p:cNvSpPr>
            <a:spLocks noGrp="1"/>
          </p:cNvSpPr>
          <p:nvPr>
            <p:ph type="title"/>
          </p:nvPr>
        </p:nvSpPr>
        <p:spPr/>
        <p:txBody>
          <a:bodyPr/>
          <a:lstStyle/>
          <a:p>
            <a:pPr algn="ctr"/>
            <a:r>
              <a:rPr lang="en-US" dirty="0"/>
              <a:t>Thank You</a:t>
            </a:r>
          </a:p>
        </p:txBody>
      </p:sp>
    </p:spTree>
    <p:extLst>
      <p:ext uri="{BB962C8B-B14F-4D97-AF65-F5344CB8AC3E}">
        <p14:creationId xmlns:p14="http://schemas.microsoft.com/office/powerpoint/2010/main" val="572532663"/>
      </p:ext>
    </p:extLst>
  </p:cSld>
  <p:clrMapOvr>
    <a:masterClrMapping/>
  </p:clrMapOvr>
</p:sld>
</file>

<file path=ppt/theme/theme1.xml><?xml version="1.0" encoding="utf-8"?>
<a:theme xmlns:a="http://schemas.openxmlformats.org/drawingml/2006/main" name="Office Theme">
  <a:themeElements>
    <a:clrScheme name="NUHS">
      <a:dk1>
        <a:srgbClr val="000000"/>
      </a:dk1>
      <a:lt1>
        <a:srgbClr val="FFFFFF"/>
      </a:lt1>
      <a:dk2>
        <a:srgbClr val="003064"/>
      </a:dk2>
      <a:lt2>
        <a:srgbClr val="00A9DF"/>
      </a:lt2>
      <a:accent1>
        <a:srgbClr val="003065"/>
      </a:accent1>
      <a:accent2>
        <a:srgbClr val="00A9DF"/>
      </a:accent2>
      <a:accent3>
        <a:srgbClr val="0775C8"/>
      </a:accent3>
      <a:accent4>
        <a:srgbClr val="E0002D"/>
      </a:accent4>
      <a:accent5>
        <a:srgbClr val="E17004"/>
      </a:accent5>
      <a:accent6>
        <a:srgbClr val="3A383A"/>
      </a:accent6>
      <a:hlink>
        <a:srgbClr val="00A9DF"/>
      </a:hlink>
      <a:folHlink>
        <a:srgbClr val="00A9D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C6FA54355105B4E9899CAA813BD3786" ma:contentTypeVersion="1" ma:contentTypeDescription="Create a new document." ma:contentTypeScope="" ma:versionID="f286e9f95f012036d60662d467922478">
  <xsd:schema xmlns:xsd="http://www.w3.org/2001/XMLSchema" xmlns:xs="http://www.w3.org/2001/XMLSchema" xmlns:p="http://schemas.microsoft.com/office/2006/metadata/properties" xmlns:ns2="efbdcb08-f837-4458-aa6d-6b0697140735" targetNamespace="http://schemas.microsoft.com/office/2006/metadata/properties" ma:root="true" ma:fieldsID="64b841ab0381df914619aa705a0b08ec" ns2:_="">
    <xsd:import namespace="efbdcb08-f837-4458-aa6d-6b0697140735"/>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bdcb08-f837-4458-aa6d-6b069714073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8D644F-7D07-4AE7-92F6-F198F95C71AC}">
  <ds:schemaRefs>
    <ds:schemaRef ds:uri="http://schemas.microsoft.com/sharepoint/v3/contenttype/forms"/>
  </ds:schemaRefs>
</ds:datastoreItem>
</file>

<file path=customXml/itemProps2.xml><?xml version="1.0" encoding="utf-8"?>
<ds:datastoreItem xmlns:ds="http://schemas.openxmlformats.org/officeDocument/2006/customXml" ds:itemID="{F48C53FD-9BED-418E-A643-172FE093C377}">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B6CFB8A-96C6-46E1-BD5E-89A15D2BCE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bdcb08-f837-4458-aa6d-6b06971407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33805</TotalTime>
  <Words>5022</Words>
  <Application>Microsoft Office PowerPoint</Application>
  <PresentationFormat>Widescreen</PresentationFormat>
  <Paragraphs>541</Paragraphs>
  <Slides>89</Slides>
  <Notes>57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89</vt:i4>
      </vt:variant>
    </vt:vector>
  </HeadingPairs>
  <TitlesOfParts>
    <vt:vector size="95" baseType="lpstr">
      <vt:lpstr>Arial</vt:lpstr>
      <vt:lpstr>Calibri</vt:lpstr>
      <vt:lpstr>Heiti SC Medium</vt:lpstr>
      <vt:lpstr>IBM Plex Sans</vt:lpstr>
      <vt:lpstr>Verdana</vt:lpstr>
      <vt:lpstr>Office Theme</vt:lpstr>
      <vt:lpstr>PowerPoint Presentation</vt:lpstr>
      <vt:lpstr>Table of Contents</vt:lpstr>
      <vt:lpstr>myHR Support Mode</vt:lpstr>
      <vt:lpstr>Terminology Used</vt:lpstr>
      <vt:lpstr>PowerPoint Presentation</vt:lpstr>
      <vt:lpstr>Request for myHR Account activation</vt:lpstr>
      <vt:lpstr>Request for myHR Account activation for 1st time</vt:lpstr>
      <vt:lpstr>Request for myHR Account activation</vt:lpstr>
      <vt:lpstr>Request for myHR Account activation</vt:lpstr>
      <vt:lpstr>Request for myHR Account activation</vt:lpstr>
      <vt:lpstr>Request for myHR Account activation</vt:lpstr>
      <vt:lpstr>Setup your myHR Account &amp; 2FA   - For iOS Users </vt:lpstr>
      <vt:lpstr>Setup your myHR Account &amp; 2FA (For iOS Users)</vt:lpstr>
      <vt:lpstr>Setup your myHR Account &amp; 2FA (For iOS Users)</vt:lpstr>
      <vt:lpstr>Setup your myHR Account &amp; 2FA (For iOS Users)</vt:lpstr>
      <vt:lpstr>Setup your myHR Account &amp; 2FA (For iOS Users)</vt:lpstr>
      <vt:lpstr>Setup your myHR Account &amp; 2FA (For iOS Users)</vt:lpstr>
      <vt:lpstr>Setup your myHR Account &amp; 2FA (For iOS Users)</vt:lpstr>
      <vt:lpstr>Setup your myHR Account &amp; 2FA (For iOS Users)</vt:lpstr>
      <vt:lpstr>Setup your myHR Account &amp; 2FA (For iOS Users)</vt:lpstr>
      <vt:lpstr>Setup your myHR Account &amp; 2FA (For iOS Users): Login to myHR via Browser</vt:lpstr>
      <vt:lpstr>Setup your myHR Account &amp; 2FA (For iOS Users): Resetting password settings for SAP Authenticator App</vt:lpstr>
      <vt:lpstr>Setup your myHR Account &amp; 2FA (For iOS Users): Adding additional OTP to SAP Authenticator App</vt:lpstr>
      <vt:lpstr>Setup your myHR Account &amp; 2FA  - For Android Users </vt:lpstr>
      <vt:lpstr>Setup your myHR Account &amp; 2FA (For Android Users)</vt:lpstr>
      <vt:lpstr>Setup your myHR Account &amp; 2FA (For Android Users)</vt:lpstr>
      <vt:lpstr>Setup your myHR Account &amp; 2FA (For Android Users)</vt:lpstr>
      <vt:lpstr>Setup your myHR Account &amp; 2FA (For Android Users)</vt:lpstr>
      <vt:lpstr>Setup your myHR Account &amp; 2FA (For Android Users)</vt:lpstr>
      <vt:lpstr>Setup your myHR Account &amp; 2FA (For Android Users)</vt:lpstr>
      <vt:lpstr>Setup your myHR Account &amp; 2FA (For Android Users)</vt:lpstr>
      <vt:lpstr>Setup your myHR Account &amp; 2FA (For Android Users)</vt:lpstr>
      <vt:lpstr>Setup your myHR Account &amp; 2FA (For Android Users): Login to myHR via Browser</vt:lpstr>
      <vt:lpstr>Setup your myHR Account &amp; 2FA (For Android Users): Resetting password settings for SAP Authenticator App</vt:lpstr>
      <vt:lpstr>Setup your myHR Account &amp; 2FA (For Android Users): Adding additional OTP to SAP Authenticator App</vt:lpstr>
      <vt:lpstr>Login to myHR Mobile App</vt:lpstr>
      <vt:lpstr>Login to myHR Mobile App</vt:lpstr>
      <vt:lpstr>Login to myHR Mobile App</vt:lpstr>
      <vt:lpstr>Login to myHR Mobile App</vt:lpstr>
      <vt:lpstr>Download myHR Mobile App (for Huawei phones without Google services)</vt:lpstr>
      <vt:lpstr>Download myHR Mobile App (for Huawei phones without Google services)</vt:lpstr>
      <vt:lpstr>Download myHR Mobile App (for Huawei phones without Google services)</vt:lpstr>
      <vt:lpstr>Download SAP SuccessFactors Mobile App (for Huawei phones without Google services)</vt:lpstr>
      <vt:lpstr>Download SAP SuccessFactors Mobile App (for Huawei phones without Google services)</vt:lpstr>
      <vt:lpstr>Activate Multiple Profile Feature in myHR Mobile</vt:lpstr>
      <vt:lpstr>Activate Multiple Profile Feature in myHR Mobile (For iOS Users)</vt:lpstr>
      <vt:lpstr>Activate Multiple Profile Feature in myHR Mobile (For Android Users)</vt:lpstr>
      <vt:lpstr>Reset myHR Mobile Profile Expiry after 6 Months</vt:lpstr>
      <vt:lpstr>Reset myHR Mobile Profile Expiry</vt:lpstr>
      <vt:lpstr>Reset myHR Mobile Profile Expiry</vt:lpstr>
      <vt:lpstr>Login to myHR Web Browser</vt:lpstr>
      <vt:lpstr>Login to myHR Web Browser</vt:lpstr>
      <vt:lpstr>Login to myHR Web Browser</vt:lpstr>
      <vt:lpstr>Activate your Password Reset PIN</vt:lpstr>
      <vt:lpstr>Activate your Password Reset PIN</vt:lpstr>
      <vt:lpstr>Activate your Password Reset PIN</vt:lpstr>
      <vt:lpstr>Activate your Password Reset PIN</vt:lpstr>
      <vt:lpstr>Activate your Password Reset PIN</vt:lpstr>
      <vt:lpstr>Change your password using corporate email </vt:lpstr>
      <vt:lpstr>Change your password using corporate email</vt:lpstr>
      <vt:lpstr>Change your password using corporate email</vt:lpstr>
      <vt:lpstr>Change your password using Password Reset PIN  </vt:lpstr>
      <vt:lpstr>Change your password using Password Reset PIN  </vt:lpstr>
      <vt:lpstr>Change your password using Password Reset PIN</vt:lpstr>
      <vt:lpstr>Change your password using Password Reset PIN</vt:lpstr>
      <vt:lpstr>Change your password using Password Reset PIN</vt:lpstr>
      <vt:lpstr>Change your password through User Profile Page</vt:lpstr>
      <vt:lpstr>Change your password through User Profile Page</vt:lpstr>
      <vt:lpstr>Change your password through User Profile Page</vt:lpstr>
      <vt:lpstr>Change your password through User Profile Page</vt:lpstr>
      <vt:lpstr>Change your password through User Profile Page</vt:lpstr>
      <vt:lpstr>Reset password after 6 months password expiry</vt:lpstr>
      <vt:lpstr>Reset password after 6 months password expiry</vt:lpstr>
      <vt:lpstr>Reset password after 6 months password expiry</vt:lpstr>
      <vt:lpstr>Change your Password Reset PIN through User Profile Page</vt:lpstr>
      <vt:lpstr>Change your Password Reset PIN through the User Profile Page</vt:lpstr>
      <vt:lpstr>Change your Password Reset PIN through the User Profile Page</vt:lpstr>
      <vt:lpstr>Change your Password Reset PIN through the User Profile Page</vt:lpstr>
      <vt:lpstr>Change your Password Reset PIN through the User Profile Page</vt:lpstr>
      <vt:lpstr>Change/ deactivate your 2FA device through User Profile Page</vt:lpstr>
      <vt:lpstr>Change/ deactivate your 2FA device through User Profile Page</vt:lpstr>
      <vt:lpstr>Change/ deactivate your 2FA device through User Profile Page</vt:lpstr>
      <vt:lpstr>Change/ deactivate your 2FA device through User Profile Page</vt:lpstr>
      <vt:lpstr>Change/ deactivate your 2FA device through User Profile Page</vt:lpstr>
      <vt:lpstr>Change/ deactivate your 2FA device through User Profile Page</vt:lpstr>
      <vt:lpstr>Change/ deactivate your 2FA device through User Profile Page</vt:lpstr>
      <vt:lpstr>Change/ deactivate your 2FA device through User Profile Page</vt:lpstr>
      <vt:lpstr>Change/ deactivate your 2FA device through User Profile Page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IBM</dc:creator>
  <cp:lastModifiedBy>Ng Hwee Hwee (NUHS Corp)</cp:lastModifiedBy>
  <cp:revision>859</cp:revision>
  <dcterms:created xsi:type="dcterms:W3CDTF">2016-12-16T06:48:07Z</dcterms:created>
  <dcterms:modified xsi:type="dcterms:W3CDTF">2026-08-17T07:51:49Z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0x010100FC6FA54355105B4E9899CAA813BD3786</vt:lpwstr>
  </property>
</Properties>
</file>