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8"/>
  </p:notesMasterIdLst>
  <p:sldIdLst>
    <p:sldId id="271" r:id="rId6"/>
    <p:sldId id="285" r:id="rId7"/>
    <p:sldId id="272" r:id="rId8"/>
    <p:sldId id="275" r:id="rId9"/>
    <p:sldId id="276" r:id="rId10"/>
    <p:sldId id="279" r:id="rId11"/>
    <p:sldId id="282" r:id="rId12"/>
    <p:sldId id="281" r:id="rId13"/>
    <p:sldId id="283" r:id="rId14"/>
    <p:sldId id="273" r:id="rId15"/>
    <p:sldId id="270" r:id="rId16"/>
    <p:sldId id="284" r:id="rId17"/>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C4926-39EB-43E0-B932-98F5C7430423}" v="3" dt="2026-10-12T03:57:18.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6499" autoAdjust="0"/>
  </p:normalViewPr>
  <p:slideViewPr>
    <p:cSldViewPr>
      <p:cViewPr varScale="1">
        <p:scale>
          <a:sx n="59" d="100"/>
          <a:sy n="59" d="100"/>
        </p:scale>
        <p:origin x="960" y="5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maine Kwan Sook Mun (CRIS)" userId="871d885a-071f-4a50-b9b3-0fd4f2bf8e41" providerId="ADAL" clId="{217B1705-8F07-499F-A5BA-A69EDA57A926}"/>
    <pc:docChg chg="modSld">
      <pc:chgData name="Shermaine Kwan Sook Mun (CRIS)" userId="871d885a-071f-4a50-b9b3-0fd4f2bf8e41" providerId="ADAL" clId="{217B1705-8F07-499F-A5BA-A69EDA57A926}" dt="2026-10-12T03:57:18.839" v="3"/>
      <pc:docMkLst>
        <pc:docMk/>
      </pc:docMkLst>
      <pc:sldChg chg="modSp mod">
        <pc:chgData name="Shermaine Kwan Sook Mun (CRIS)" userId="871d885a-071f-4a50-b9b3-0fd4f2bf8e41" providerId="ADAL" clId="{217B1705-8F07-499F-A5BA-A69EDA57A926}" dt="2026-10-12T03:57:18.839" v="3"/>
        <pc:sldMkLst>
          <pc:docMk/>
          <pc:sldMk cId="4153600862" sldId="284"/>
        </pc:sldMkLst>
        <pc:graphicFrameChg chg="mod modGraphic">
          <ac:chgData name="Shermaine Kwan Sook Mun (CRIS)" userId="871d885a-071f-4a50-b9b3-0fd4f2bf8e41" providerId="ADAL" clId="{217B1705-8F07-499F-A5BA-A69EDA57A926}" dt="2026-10-12T03:57:18.839" v="3"/>
          <ac:graphicFrameMkLst>
            <pc:docMk/>
            <pc:sldMk cId="4153600862" sldId="284"/>
            <ac:graphicFrameMk id="7" creationId="{E0BA40F1-06EC-B8A8-5EF8-20AB2B2A562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6BB5E1-FCC5-448A-9D60-5C3FF2E66B92}"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7922A8-3278-45A7-850B-A634C83AB621}" type="slidenum">
              <a:rPr lang="en-US" smtClean="0"/>
              <a:t>‹#›</a:t>
            </a:fld>
            <a:endParaRPr lang="en-US"/>
          </a:p>
        </p:txBody>
      </p:sp>
    </p:spTree>
    <p:extLst>
      <p:ext uri="{BB962C8B-B14F-4D97-AF65-F5344CB8AC3E}">
        <p14:creationId xmlns:p14="http://schemas.microsoft.com/office/powerpoint/2010/main" val="8898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SG"/>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2C9EF93-7BF4-42D8-BEE0-7145C5A7D80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55BB320-B631-40AF-9887-CA9DF54C7E7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1F746178-340E-41CA-8BC4-B1CC3F45815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51883AA0-D9E5-4236-A7FA-1079C6A5779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3DEF1BAF-1A7C-419F-A782-A039F4E0E1C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3E81F634-2DC2-40B5-B0B2-2E07BD1AD3C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0C5DDE51-73D9-4D5F-953D-5C12024697B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346F033A-CC81-4E57-8E30-7F8DA231192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EF0A565A-7F0C-4755-8988-0BE1D0D3C93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D6C09DC-33A1-4CBE-B37D-6EAACD379F2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FEE66386-6FB9-442B-A276-F400ABA55B46}"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A234A34-DC7C-4A55-8981-B3355E5C96F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7AA8F6-9055-9080-7C0E-1B5AB8C31D4A}"/>
              </a:ext>
            </a:extLst>
          </p:cNvPr>
          <p:cNvGraphicFramePr>
            <a:graphicFrameLocks noGrp="1"/>
          </p:cNvGraphicFramePr>
          <p:nvPr>
            <p:extLst>
              <p:ext uri="{D42A27DB-BD31-4B8C-83A1-F6EECF244321}">
                <p14:modId xmlns:p14="http://schemas.microsoft.com/office/powerpoint/2010/main" val="14955303"/>
              </p:ext>
            </p:extLst>
          </p:nvPr>
        </p:nvGraphicFramePr>
        <p:xfrm>
          <a:off x="-9144" y="0"/>
          <a:ext cx="12182476" cy="6744547"/>
        </p:xfrm>
        <a:graphic>
          <a:graphicData uri="http://schemas.openxmlformats.org/drawingml/2006/table">
            <a:tbl>
              <a:tblPr firstRow="1" bandRow="1">
                <a:tableStyleId>{5C22544A-7EE6-4342-B048-85BDC9FD1C3A}</a:tableStyleId>
              </a:tblPr>
              <a:tblGrid>
                <a:gridCol w="6091238">
                  <a:extLst>
                    <a:ext uri="{9D8B030D-6E8A-4147-A177-3AD203B41FA5}">
                      <a16:colId xmlns:a16="http://schemas.microsoft.com/office/drawing/2014/main" val="1535458442"/>
                    </a:ext>
                  </a:extLst>
                </a:gridCol>
                <a:gridCol w="6091238">
                  <a:extLst>
                    <a:ext uri="{9D8B030D-6E8A-4147-A177-3AD203B41FA5}">
                      <a16:colId xmlns:a16="http://schemas.microsoft.com/office/drawing/2014/main" val="2255325298"/>
                    </a:ext>
                  </a:extLst>
                </a:gridCol>
              </a:tblGrid>
              <a:tr h="370840">
                <a:tc gridSpan="2">
                  <a:txBody>
                    <a:bodyPr/>
                    <a:lstStyle/>
                    <a:p>
                      <a:r>
                        <a:rPr lang="en-US" dirty="0"/>
                        <a:t>EXECUTIVE SUMMARY - &lt;</a:t>
                      </a:r>
                      <a:r>
                        <a:rPr lang="en-US" dirty="0" err="1"/>
                        <a:t>LeapX</a:t>
                      </a:r>
                      <a:r>
                        <a:rPr lang="en-US" dirty="0"/>
                        <a:t> Project Title&gt; </a:t>
                      </a:r>
                      <a:r>
                        <a:rPr lang="en-US" sz="1200" dirty="0"/>
                        <a:t>Note: minimum font size of 11</a:t>
                      </a:r>
                    </a:p>
                  </a:txBody>
                  <a:tcPr>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dirty="0"/>
                    </a:p>
                  </a:txBody>
                  <a:tcPr/>
                </a:tc>
                <a:extLst>
                  <a:ext uri="{0D108BD9-81ED-4DB2-BD59-A6C34878D82A}">
                    <a16:rowId xmlns:a16="http://schemas.microsoft.com/office/drawing/2014/main" val="2406825092"/>
                  </a:ext>
                </a:extLst>
              </a:tr>
              <a:tr h="370840">
                <a:tc>
                  <a:txBody>
                    <a:bodyPr/>
                    <a:lstStyle/>
                    <a:p>
                      <a:r>
                        <a:rPr lang="en-US" sz="1400" b="1" dirty="0"/>
                        <a:t>Principle Investigator: </a:t>
                      </a:r>
                      <a:r>
                        <a:rPr lang="en-US" sz="1400" b="0" i="1" dirty="0"/>
                        <a:t>Name (HC/HI)</a:t>
                      </a:r>
                      <a:endParaRPr lang="en-US" sz="1400" b="1" dirty="0"/>
                    </a:p>
                  </a:txBody>
                  <a:tcPr>
                    <a:lnT w="19050" cap="flat" cmpd="sng" algn="ctr">
                      <a:solidFill>
                        <a:schemeClr val="tx1"/>
                      </a:solidFill>
                      <a:prstDash val="solid"/>
                      <a:round/>
                      <a:headEnd type="none" w="med" len="med"/>
                      <a:tailEnd type="none" w="med" len="med"/>
                    </a:lnT>
                    <a:solidFill>
                      <a:schemeClr val="bg1"/>
                    </a:solidFill>
                  </a:tcPr>
                </a:tc>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Total project funding: </a:t>
                      </a:r>
                      <a:r>
                        <a:rPr lang="en-US" sz="1400" b="0" dirty="0"/>
                        <a:t>S$X00,000 over XX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Co-funding partner contribution: </a:t>
                      </a:r>
                      <a:r>
                        <a:rPr lang="en-US" sz="1400" b="0" dirty="0"/>
                        <a:t>S$X00,000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Amount requested from NHIC: S$X00,000</a:t>
                      </a:r>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46790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Co-funding partner:</a:t>
                      </a:r>
                    </a:p>
                  </a:txBody>
                  <a:tcPr>
                    <a:solidFill>
                      <a:schemeClr val="bg1"/>
                    </a:solidFill>
                  </a:tcPr>
                </a:tc>
                <a:tc vMerge="1">
                  <a:txBody>
                    <a:bodyPr/>
                    <a:lstStyle/>
                    <a:p>
                      <a:endParaRPr lang="en-US" dirty="0"/>
                    </a:p>
                  </a:txBody>
                  <a:tcPr>
                    <a:solidFill>
                      <a:schemeClr val="bg1"/>
                    </a:solidFill>
                  </a:tcPr>
                </a:tc>
                <a:extLst>
                  <a:ext uri="{0D108BD9-81ED-4DB2-BD59-A6C34878D82A}">
                    <a16:rowId xmlns:a16="http://schemas.microsoft.com/office/drawing/2014/main" val="2093831539"/>
                  </a:ext>
                </a:extLst>
              </a:tr>
              <a:tr h="370840">
                <a:tc>
                  <a:txBody>
                    <a:bodyPr/>
                    <a:lstStyle/>
                    <a:p>
                      <a:r>
                        <a:rPr lang="en-US" sz="1400" b="1" dirty="0"/>
                        <a:t>Team: </a:t>
                      </a:r>
                      <a:r>
                        <a:rPr lang="en-US" sz="1400" b="0" i="1" dirty="0"/>
                        <a:t>Name (Institution)Name 2 (Institution)</a:t>
                      </a:r>
                      <a:endParaRPr lang="en-US" sz="1400" b="1" dirty="0"/>
                    </a:p>
                  </a:txBody>
                  <a:tcPr>
                    <a:lnB w="1905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683677889"/>
                  </a:ext>
                </a:extLst>
              </a:tr>
              <a:tr h="1791547">
                <a:tc gridSpan="2">
                  <a:txBody>
                    <a:bodyPr/>
                    <a:lstStyle/>
                    <a:p>
                      <a:r>
                        <a:rPr lang="en-US" sz="1400" b="1" dirty="0"/>
                        <a:t>Project Summary</a:t>
                      </a:r>
                    </a:p>
                  </a:txBody>
                  <a:tcPr>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endParaRPr lang="en-US" b="1" dirty="0"/>
                    </a:p>
                  </a:txBody>
                  <a:tcPr>
                    <a:lnL w="12700" cmpd="sng">
                      <a:noFill/>
                    </a:lnL>
                    <a:lnR w="12700" cmpd="sng">
                      <a:noFill/>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2245473"/>
                  </a:ext>
                </a:extLst>
              </a:tr>
              <a:tr h="1678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Scope of activities </a:t>
                      </a:r>
                      <a:r>
                        <a:rPr lang="en-US" sz="1000" b="1" dirty="0"/>
                        <a:t>(delete accordingly and elaborate the plan)</a:t>
                      </a:r>
                    </a:p>
                    <a:p>
                      <a:pPr marL="171450" indent="-171450">
                        <a:buFont typeface="Wingdings" panose="05000000000000000000" pitchFamily="2" charset="2"/>
                        <a:buChar char="q"/>
                      </a:pPr>
                      <a:r>
                        <a:rPr lang="en-GB" sz="1200" kern="1200" dirty="0">
                          <a:solidFill>
                            <a:schemeClr val="dk1"/>
                          </a:solidFill>
                          <a:effectLst/>
                          <a:latin typeface="+mn-lt"/>
                          <a:ea typeface="+mn-ea"/>
                          <a:cs typeface="+mn-cs"/>
                        </a:rPr>
                        <a:t>Clinical validation &amp; Evidence generation</a:t>
                      </a:r>
                    </a:p>
                    <a:p>
                      <a:pPr marL="171450" indent="-171450">
                        <a:buFont typeface="Wingdings" panose="05000000000000000000" pitchFamily="2" charset="2"/>
                        <a:buChar char="q"/>
                      </a:pPr>
                      <a:r>
                        <a:rPr lang="en-GB" sz="1200" kern="1200" dirty="0">
                          <a:solidFill>
                            <a:schemeClr val="dk1"/>
                          </a:solidFill>
                          <a:effectLst/>
                          <a:latin typeface="+mn-lt"/>
                          <a:ea typeface="+mn-ea"/>
                          <a:cs typeface="+mn-cs"/>
                        </a:rPr>
                        <a:t>Regulatory, Quality &amp; Market access </a:t>
                      </a:r>
                      <a:endParaRPr lang="en-SG" sz="1200" kern="1200" dirty="0">
                        <a:solidFill>
                          <a:schemeClr val="dk1"/>
                        </a:solidFill>
                        <a:effectLst/>
                        <a:latin typeface="+mn-lt"/>
                        <a:ea typeface="+mn-ea"/>
                        <a:cs typeface="+mn-cs"/>
                      </a:endParaRPr>
                    </a:p>
                    <a:p>
                      <a:pPr marL="171450" indent="-171450">
                        <a:buFont typeface="Wingdings" panose="05000000000000000000" pitchFamily="2" charset="2"/>
                        <a:buChar char="q"/>
                      </a:pPr>
                      <a:r>
                        <a:rPr lang="en-GB" sz="1200" kern="1200" dirty="0" err="1">
                          <a:solidFill>
                            <a:schemeClr val="dk1"/>
                          </a:solidFill>
                          <a:effectLst/>
                          <a:latin typeface="+mn-lt"/>
                          <a:ea typeface="+mn-ea"/>
                          <a:cs typeface="+mn-cs"/>
                        </a:rPr>
                        <a:t>Productisation</a:t>
                      </a:r>
                      <a:r>
                        <a:rPr lang="en-GB" sz="1200" kern="1200" dirty="0">
                          <a:solidFill>
                            <a:schemeClr val="dk1"/>
                          </a:solidFill>
                          <a:effectLst/>
                          <a:latin typeface="+mn-lt"/>
                          <a:ea typeface="+mn-ea"/>
                          <a:cs typeface="+mn-cs"/>
                        </a:rPr>
                        <a:t>, Engineering &amp; Manufacturing Scale-Up</a:t>
                      </a:r>
                    </a:p>
                    <a:p>
                      <a:pPr marL="171450" indent="-171450">
                        <a:buFont typeface="Wingdings" panose="05000000000000000000" pitchFamily="2" charset="2"/>
                        <a:buChar char="q"/>
                      </a:pPr>
                      <a:r>
                        <a:rPr lang="en-GB" sz="1200" kern="1200" dirty="0">
                          <a:solidFill>
                            <a:schemeClr val="dk1"/>
                          </a:solidFill>
                          <a:effectLst/>
                          <a:latin typeface="+mn-lt"/>
                          <a:ea typeface="+mn-ea"/>
                          <a:cs typeface="+mn-cs"/>
                        </a:rPr>
                        <a:t>Health Technology Assessment (HTA)/Cost-effectiveness </a:t>
                      </a:r>
                      <a:r>
                        <a:rPr lang="en-US" sz="1200" kern="1200" dirty="0">
                          <a:solidFill>
                            <a:schemeClr val="dk1"/>
                          </a:solidFill>
                          <a:effectLst/>
                          <a:latin typeface="+mn-lt"/>
                          <a:ea typeface="+mn-ea"/>
                          <a:cs typeface="+mn-cs"/>
                        </a:rPr>
                        <a:t>Analysis (CEA)</a:t>
                      </a:r>
                      <a:endParaRPr lang="en-SG" sz="1200" kern="1200" dirty="0">
                        <a:solidFill>
                          <a:schemeClr val="dk1"/>
                        </a:solidFill>
                        <a:effectLst/>
                        <a:latin typeface="+mn-lt"/>
                        <a:ea typeface="+mn-ea"/>
                        <a:cs typeface="+mn-cs"/>
                      </a:endParaRPr>
                    </a:p>
                    <a:p>
                      <a:pPr marL="171450" indent="-171450">
                        <a:buFont typeface="Wingdings" panose="05000000000000000000" pitchFamily="2" charset="2"/>
                        <a:buChar char="q"/>
                      </a:pPr>
                      <a:r>
                        <a:rPr lang="en-GB" sz="1200" kern="1200" dirty="0">
                          <a:solidFill>
                            <a:schemeClr val="dk1"/>
                          </a:solidFill>
                          <a:effectLst/>
                          <a:latin typeface="+mn-lt"/>
                          <a:ea typeface="+mn-ea"/>
                          <a:cs typeface="+mn-cs"/>
                        </a:rPr>
                        <a:t>Clinical </a:t>
                      </a:r>
                      <a:r>
                        <a:rPr lang="en-US" sz="1200" kern="1200" dirty="0">
                          <a:solidFill>
                            <a:schemeClr val="dk1"/>
                          </a:solidFill>
                          <a:effectLst/>
                          <a:latin typeface="+mn-lt"/>
                          <a:ea typeface="+mn-ea"/>
                          <a:cs typeface="+mn-cs"/>
                        </a:rPr>
                        <a:t>implementation and adoption</a:t>
                      </a:r>
                      <a:endParaRPr lang="en-SG" sz="1200" kern="1200" dirty="0">
                        <a:solidFill>
                          <a:schemeClr val="dk1"/>
                        </a:solidFill>
                        <a:effectLst/>
                        <a:latin typeface="+mn-lt"/>
                        <a:ea typeface="+mn-ea"/>
                        <a:cs typeface="+mn-cs"/>
                      </a:endParaRPr>
                    </a:p>
                    <a:p>
                      <a:pPr marL="171450" indent="-171450">
                        <a:buFont typeface="Wingdings" panose="05000000000000000000" pitchFamily="2" charset="2"/>
                        <a:buChar char="q"/>
                      </a:pPr>
                      <a:r>
                        <a:rPr lang="en-GB" sz="1200" kern="1200" dirty="0">
                          <a:solidFill>
                            <a:schemeClr val="dk1"/>
                          </a:solidFill>
                          <a:effectLst/>
                          <a:latin typeface="+mn-lt"/>
                          <a:ea typeface="+mn-ea"/>
                          <a:cs typeface="+mn-cs"/>
                        </a:rPr>
                        <a:t>Others: Please provide    </a:t>
                      </a:r>
                      <a:endParaRPr lang="en-SG" sz="1200" kern="1200" dirty="0">
                        <a:solidFill>
                          <a:schemeClr val="dk1"/>
                        </a:solidFill>
                        <a:effectLst/>
                        <a:latin typeface="+mn-lt"/>
                        <a:ea typeface="+mn-ea"/>
                        <a:cs typeface="+mn-cs"/>
                      </a:endParaRPr>
                    </a:p>
                    <a:p>
                      <a:endParaRPr lang="en-US" b="1"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r>
                        <a:rPr lang="en-US" sz="1400" b="1" dirty="0"/>
                        <a:t>Expected outcomes </a:t>
                      </a:r>
                      <a:r>
                        <a:rPr lang="en-US" sz="1000" b="1" kern="1200" dirty="0">
                          <a:solidFill>
                            <a:schemeClr val="dk1"/>
                          </a:solidFill>
                          <a:latin typeface="+mn-lt"/>
                          <a:ea typeface="+mn-ea"/>
                          <a:cs typeface="+mn-cs"/>
                        </a:rPr>
                        <a:t>(delete accordingly and elaborate the selection)</a:t>
                      </a: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Result in new or changes in local and/or international clinical practice within 5 years</a:t>
                      </a: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 Attract private investments/commercial revenue of at least S$1M within 5 years</a:t>
                      </a:r>
                      <a:endParaRPr lang="en-SG" sz="1200" kern="1200" dirty="0">
                        <a:solidFill>
                          <a:schemeClr val="dk1"/>
                        </a:solidFill>
                        <a:effectLst/>
                        <a:latin typeface="+mn-lt"/>
                        <a:ea typeface="+mn-ea"/>
                        <a:cs typeface="+mn-cs"/>
                      </a:endParaRP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 Achieve first market regulatory approval within 2 years</a:t>
                      </a:r>
                      <a:endParaRPr lang="en-SG" sz="1200" kern="1200" dirty="0">
                        <a:solidFill>
                          <a:schemeClr val="dk1"/>
                        </a:solidFill>
                        <a:effectLst/>
                        <a:latin typeface="+mn-lt"/>
                        <a:ea typeface="+mn-ea"/>
                        <a:cs typeface="+mn-cs"/>
                      </a:endParaRP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 Piloted and deployed in operational environments within 3 years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GB" sz="1200" kern="1200" dirty="0">
                          <a:solidFill>
                            <a:schemeClr val="dk1"/>
                          </a:solidFill>
                          <a:effectLst/>
                          <a:latin typeface="+mn-lt"/>
                          <a:ea typeface="+mn-ea"/>
                          <a:cs typeface="+mn-cs"/>
                        </a:rPr>
                        <a:t> Reach First-in-Human (FIH) Phase within 2 years (Applicable only to Therapeutics)</a:t>
                      </a:r>
                    </a:p>
                  </a:txBody>
                  <a:tcPr>
                    <a:lnL w="19050" cap="flat" cmpd="sng" algn="ctr">
                      <a:solidFill>
                        <a:schemeClr val="tx1"/>
                      </a:solid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48771854"/>
                  </a:ext>
                </a:extLst>
              </a:tr>
              <a:tr h="1791547">
                <a:tc>
                  <a:txBody>
                    <a:bodyPr/>
                    <a:lstStyle/>
                    <a:p>
                      <a:r>
                        <a:rPr lang="en-US" sz="1400" b="1" dirty="0"/>
                        <a:t>Healthcare Impact</a:t>
                      </a:r>
                    </a:p>
                    <a:p>
                      <a:endParaRPr lang="en-US" sz="1400" b="1" dirty="0"/>
                    </a:p>
                    <a:p>
                      <a:endParaRPr lang="en-US" sz="1400" b="1" dirty="0"/>
                    </a:p>
                    <a:p>
                      <a:endParaRPr lang="en-US" sz="1400" b="1" dirty="0"/>
                    </a:p>
                    <a:p>
                      <a:endParaRPr lang="en-US" sz="1400" b="1"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err="1"/>
                        <a:t>Commercialisation</a:t>
                      </a:r>
                      <a:r>
                        <a:rPr lang="en-US" sz="1400" b="1" dirty="0"/>
                        <a:t> route </a:t>
                      </a:r>
                      <a:r>
                        <a:rPr lang="en-US" sz="1000" b="1" kern="1200" dirty="0">
                          <a:solidFill>
                            <a:schemeClr val="dk1"/>
                          </a:solidFill>
                          <a:latin typeface="+mn-lt"/>
                          <a:ea typeface="+mn-ea"/>
                          <a:cs typeface="+mn-cs"/>
                        </a:rPr>
                        <a:t>(delete accordingly and elaborate the selection)</a:t>
                      </a:r>
                      <a:endParaRPr lang="en-US" b="1" dirty="0"/>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Spinoff/Startup formation</a:t>
                      </a: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Out-licensing </a:t>
                      </a:r>
                      <a:endParaRPr lang="en-SG" sz="1200" kern="1200" dirty="0">
                        <a:solidFill>
                          <a:schemeClr val="dk1"/>
                        </a:solidFill>
                        <a:effectLst/>
                        <a:latin typeface="+mn-lt"/>
                        <a:ea typeface="+mn-ea"/>
                        <a:cs typeface="+mn-cs"/>
                      </a:endParaRP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Hospital service model</a:t>
                      </a:r>
                      <a:endParaRPr lang="en-SG" sz="1200" kern="1200" dirty="0">
                        <a:solidFill>
                          <a:schemeClr val="dk1"/>
                        </a:solidFill>
                        <a:effectLst/>
                        <a:latin typeface="+mn-lt"/>
                        <a:ea typeface="+mn-ea"/>
                        <a:cs typeface="+mn-cs"/>
                      </a:endParaRPr>
                    </a:p>
                    <a:p>
                      <a:pPr marL="171450" indent="-171450" algn="l" defTabSz="914400" rtl="0" eaLnBrk="1" latinLnBrk="0" hangingPunct="1">
                        <a:buFont typeface="Wingdings" panose="05000000000000000000" pitchFamily="2" charset="2"/>
                        <a:buChar char="q"/>
                      </a:pPr>
                      <a:r>
                        <a:rPr lang="en-GB" sz="1200" kern="1200" dirty="0">
                          <a:solidFill>
                            <a:schemeClr val="dk1"/>
                          </a:solidFill>
                          <a:effectLst/>
                          <a:latin typeface="+mn-lt"/>
                          <a:ea typeface="+mn-ea"/>
                          <a:cs typeface="+mn-cs"/>
                        </a:rPr>
                        <a:t>Others: Please provide</a:t>
                      </a:r>
                    </a:p>
                    <a:p>
                      <a:pPr marL="0" indent="0" algn="l" defTabSz="914400" rtl="0" eaLnBrk="1" latinLnBrk="0" hangingPunct="1">
                        <a:buFont typeface="Wingdings" panose="05000000000000000000" pitchFamily="2" charset="2"/>
                        <a:buNone/>
                      </a:pPr>
                      <a:r>
                        <a:rPr lang="en-GB" sz="1200" kern="1200" dirty="0">
                          <a:solidFill>
                            <a:schemeClr val="dk1"/>
                          </a:solidFill>
                          <a:effectLst/>
                          <a:latin typeface="+mn-lt"/>
                          <a:ea typeface="+mn-ea"/>
                          <a:cs typeface="+mn-cs"/>
                        </a:rPr>
                        <a:t> </a:t>
                      </a:r>
                    </a:p>
                    <a:p>
                      <a:pPr marL="0" indent="0" algn="l" defTabSz="914400" rtl="0" eaLnBrk="1" latinLnBrk="0" hangingPunct="1">
                        <a:buFont typeface="Wingdings" panose="05000000000000000000" pitchFamily="2" charset="2"/>
                        <a:buNone/>
                      </a:pPr>
                      <a:r>
                        <a:rPr lang="en-US" sz="1200" b="1" dirty="0"/>
                        <a:t>Next steps (following project completion): </a:t>
                      </a:r>
                      <a:endParaRPr lang="en-SG" sz="1200" kern="1200" dirty="0">
                        <a:solidFill>
                          <a:schemeClr val="dk1"/>
                        </a:solidFill>
                        <a:effectLst/>
                        <a:latin typeface="+mn-lt"/>
                        <a:ea typeface="+mn-ea"/>
                        <a:cs typeface="+mn-cs"/>
                      </a:endParaRPr>
                    </a:p>
                    <a:p>
                      <a:endParaRPr lang="en-US" b="1" dirty="0"/>
                    </a:p>
                  </a:txBody>
                  <a:tcPr>
                    <a:lnL w="19050" cap="flat" cmpd="sng" algn="ctr">
                      <a:solidFill>
                        <a:schemeClr val="tx1"/>
                      </a:solidFill>
                      <a:prstDash val="solid"/>
                      <a:round/>
                      <a:headEnd type="none" w="med" len="med"/>
                      <a:tailEnd type="none" w="med" len="med"/>
                    </a:lnL>
                    <a:lnR w="12700" cmpd="sng">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2010692"/>
                  </a:ext>
                </a:extLst>
              </a:tr>
            </a:tbl>
          </a:graphicData>
        </a:graphic>
      </p:graphicFrame>
      <p:sp>
        <p:nvSpPr>
          <p:cNvPr id="4" name="TextBox 3">
            <a:extLst>
              <a:ext uri="{FF2B5EF4-FFF2-40B4-BE49-F238E27FC236}">
                <a16:creationId xmlns:a16="http://schemas.microsoft.com/office/drawing/2014/main" id="{C4AD6B76-F1DE-8290-81B8-F6E90B589BBD}"/>
              </a:ext>
            </a:extLst>
          </p:cNvPr>
          <p:cNvSpPr txBox="1"/>
          <p:nvPr/>
        </p:nvSpPr>
        <p:spPr>
          <a:xfrm>
            <a:off x="0" y="1828800"/>
            <a:ext cx="9744076"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solidFill>
                  <a:schemeClr val="dk1"/>
                </a:solidFill>
                <a:latin typeface="+mn-lt"/>
              </a:rPr>
              <a:t>Unmet need being addressed:</a:t>
            </a:r>
          </a:p>
          <a:p>
            <a:pPr marL="171450" indent="-171450">
              <a:buFont typeface="Arial" panose="020B0604020202020204" pitchFamily="34" charset="0"/>
              <a:buChar char="•"/>
            </a:pPr>
            <a:r>
              <a:rPr lang="en-US" sz="1200" dirty="0">
                <a:solidFill>
                  <a:schemeClr val="dk1"/>
                </a:solidFill>
                <a:latin typeface="+mn-lt"/>
              </a:rPr>
              <a:t>Proposed Solution:</a:t>
            </a:r>
          </a:p>
          <a:p>
            <a:pPr marL="171450" indent="-171450">
              <a:buFont typeface="Arial" panose="020B0604020202020204" pitchFamily="34" charset="0"/>
              <a:buChar char="•"/>
            </a:pPr>
            <a:r>
              <a:rPr lang="en-US" sz="1200" dirty="0">
                <a:solidFill>
                  <a:schemeClr val="dk1"/>
                </a:solidFill>
                <a:latin typeface="+mn-lt"/>
              </a:rPr>
              <a:t>Competitive Advantage:</a:t>
            </a:r>
          </a:p>
          <a:p>
            <a:pPr marL="171450" indent="-171450">
              <a:buFont typeface="Arial" panose="020B0604020202020204" pitchFamily="34" charset="0"/>
              <a:buChar char="•"/>
            </a:pPr>
            <a:r>
              <a:rPr lang="en-US" sz="1200" dirty="0">
                <a:solidFill>
                  <a:schemeClr val="dk1"/>
                </a:solidFill>
                <a:latin typeface="+mn-lt"/>
              </a:rPr>
              <a:t>Preliminary Data:</a:t>
            </a:r>
          </a:p>
        </p:txBody>
      </p:sp>
      <p:sp>
        <p:nvSpPr>
          <p:cNvPr id="5" name="Rectangle 4">
            <a:extLst>
              <a:ext uri="{FF2B5EF4-FFF2-40B4-BE49-F238E27FC236}">
                <a16:creationId xmlns:a16="http://schemas.microsoft.com/office/drawing/2014/main" id="{8053DCF6-3962-4874-9839-DB86077C1DF8}"/>
              </a:ext>
            </a:extLst>
          </p:cNvPr>
          <p:cNvSpPr/>
          <p:nvPr/>
        </p:nvSpPr>
        <p:spPr>
          <a:xfrm>
            <a:off x="10287000" y="1533307"/>
            <a:ext cx="1724024" cy="168986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Include Image Here </a:t>
            </a:r>
          </a:p>
        </p:txBody>
      </p:sp>
    </p:spTree>
    <p:extLst>
      <p:ext uri="{BB962C8B-B14F-4D97-AF65-F5344CB8AC3E}">
        <p14:creationId xmlns:p14="http://schemas.microsoft.com/office/powerpoint/2010/main" val="445691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9A3AC-2B7F-DC23-00B9-A8B4371BA1D1}"/>
            </a:ext>
          </a:extLst>
        </p:cNvPr>
        <p:cNvGrpSpPr/>
        <p:nvPr/>
      </p:nvGrpSpPr>
      <p:grpSpPr>
        <a:xfrm>
          <a:off x="0" y="0"/>
          <a:ext cx="0" cy="0"/>
          <a:chOff x="0" y="0"/>
          <a:chExt cx="0" cy="0"/>
        </a:xfrm>
      </p:grpSpPr>
      <p:sp>
        <p:nvSpPr>
          <p:cNvPr id="4098" name="Rectangle 2">
            <a:extLst>
              <a:ext uri="{FF2B5EF4-FFF2-40B4-BE49-F238E27FC236}">
                <a16:creationId xmlns:a16="http://schemas.microsoft.com/office/drawing/2014/main" id="{4B7ACB79-7BDB-273C-40A2-119031886DA3}"/>
              </a:ext>
            </a:extLst>
          </p:cNvPr>
          <p:cNvSpPr>
            <a:spLocks noChangeArrowheads="1"/>
          </p:cNvSpPr>
          <p:nvPr/>
        </p:nvSpPr>
        <p:spPr bwMode="auto">
          <a:xfrm>
            <a:off x="228600" y="304800"/>
            <a:ext cx="11811000" cy="762000"/>
          </a:xfrm>
          <a:prstGeom prst="rect">
            <a:avLst/>
          </a:prstGeom>
          <a:noFill/>
          <a:ln w="9525">
            <a:noFill/>
            <a:miter lim="800000"/>
            <a:headEnd/>
            <a:tailEnd/>
          </a:ln>
        </p:spPr>
        <p:txBody>
          <a:bodyPr anchor="ctr"/>
          <a:lstStyle/>
          <a:p>
            <a:r>
              <a:rPr lang="en-US" sz="2400" b="1" dirty="0">
                <a:solidFill>
                  <a:srgbClr val="000090"/>
                </a:solidFill>
              </a:rPr>
              <a:t>Co-funding Partner(s) Details </a:t>
            </a:r>
            <a:r>
              <a:rPr lang="en-US" b="1" dirty="0">
                <a:solidFill>
                  <a:srgbClr val="000090"/>
                </a:solidFill>
              </a:rPr>
              <a:t>(Limit to 2 slides)  - </a:t>
            </a:r>
            <a:r>
              <a:rPr lang="en-US" dirty="0">
                <a:solidFill>
                  <a:srgbClr val="000090"/>
                </a:solidFill>
              </a:rPr>
              <a:t>To obtain from the identified co-funding partner </a:t>
            </a:r>
          </a:p>
        </p:txBody>
      </p:sp>
      <p:sp>
        <p:nvSpPr>
          <p:cNvPr id="2" name="Rectangle 3">
            <a:extLst>
              <a:ext uri="{FF2B5EF4-FFF2-40B4-BE49-F238E27FC236}">
                <a16:creationId xmlns:a16="http://schemas.microsoft.com/office/drawing/2014/main" id="{F9058697-F95C-D78D-9CFE-17E5E45A2EA9}"/>
              </a:ext>
            </a:extLst>
          </p:cNvPr>
          <p:cNvSpPr>
            <a:spLocks noChangeArrowheads="1"/>
          </p:cNvSpPr>
          <p:nvPr/>
        </p:nvSpPr>
        <p:spPr bwMode="auto">
          <a:xfrm>
            <a:off x="228600" y="1295400"/>
            <a:ext cx="11887200" cy="3581400"/>
          </a:xfrm>
          <a:prstGeom prst="rect">
            <a:avLst/>
          </a:prstGeom>
          <a:noFill/>
          <a:ln w="9525">
            <a:noFill/>
            <a:miter lim="800000"/>
            <a:headEnd/>
            <a:tailEnd/>
          </a:ln>
        </p:spPr>
        <p:txBody>
          <a:bodyPr/>
          <a:lstStyle/>
          <a:p>
            <a:pPr marL="285750" indent="-285750">
              <a:spcBef>
                <a:spcPct val="20000"/>
              </a:spcBef>
              <a:buFont typeface="Arial"/>
              <a:buChar char="•"/>
            </a:pPr>
            <a:r>
              <a:rPr lang="en-US" dirty="0">
                <a:solidFill>
                  <a:srgbClr val="000090"/>
                </a:solidFill>
              </a:rPr>
              <a:t>Provide a brief description of the </a:t>
            </a:r>
            <a:r>
              <a:rPr lang="en-US" dirty="0" err="1">
                <a:solidFill>
                  <a:srgbClr val="000090"/>
                </a:solidFill>
              </a:rPr>
              <a:t>organisation</a:t>
            </a:r>
            <a:endParaRPr lang="en-US" dirty="0">
              <a:solidFill>
                <a:srgbClr val="000090"/>
              </a:solidFill>
            </a:endParaRPr>
          </a:p>
          <a:p>
            <a:pPr marL="285750" indent="-285750">
              <a:spcBef>
                <a:spcPct val="20000"/>
              </a:spcBef>
              <a:buFont typeface="Arial"/>
              <a:buChar char="•"/>
            </a:pPr>
            <a:r>
              <a:rPr lang="en-US" dirty="0">
                <a:solidFill>
                  <a:srgbClr val="000090"/>
                </a:solidFill>
              </a:rPr>
              <a:t>How does the proposed scope of work under the grant fit into the partner’s strategic roadmap?</a:t>
            </a:r>
          </a:p>
          <a:p>
            <a:pPr marL="285750" indent="-285750">
              <a:spcBef>
                <a:spcPct val="20000"/>
              </a:spcBef>
              <a:buFont typeface="Arial"/>
              <a:buChar char="•"/>
            </a:pPr>
            <a:r>
              <a:rPr lang="en-US" dirty="0">
                <a:solidFill>
                  <a:srgbClr val="000090"/>
                </a:solidFill>
              </a:rPr>
              <a:t>What is the partner’s role and scope of work?</a:t>
            </a:r>
          </a:p>
          <a:p>
            <a:pPr marL="285750" indent="-285750">
              <a:spcBef>
                <a:spcPct val="20000"/>
              </a:spcBef>
              <a:buFont typeface="Arial"/>
              <a:buChar char="•"/>
            </a:pPr>
            <a:r>
              <a:rPr lang="en-US" dirty="0">
                <a:solidFill>
                  <a:srgbClr val="000090"/>
                </a:solidFill>
              </a:rPr>
              <a:t>Track record of the partner working the clinical PI of the project and/or other PI/Healthcare Institution. </a:t>
            </a:r>
          </a:p>
          <a:p>
            <a:pPr marL="285750" indent="-285750">
              <a:spcBef>
                <a:spcPct val="20000"/>
              </a:spcBef>
              <a:buFont typeface="Arial"/>
              <a:buChar char="•"/>
            </a:pPr>
            <a:r>
              <a:rPr lang="en-US" dirty="0">
                <a:solidFill>
                  <a:srgbClr val="000090"/>
                </a:solidFill>
              </a:rPr>
              <a:t>What is the source of the co-funding (e.g., internal grant, incubator funding etc.) and what is the mandate of the co-funding mechanism? </a:t>
            </a:r>
          </a:p>
          <a:p>
            <a:pPr marL="285750" indent="-285750">
              <a:spcBef>
                <a:spcPct val="20000"/>
              </a:spcBef>
              <a:buFont typeface="Arial"/>
              <a:buChar char="•"/>
            </a:pPr>
            <a:r>
              <a:rPr lang="en-US" dirty="0">
                <a:solidFill>
                  <a:srgbClr val="000090"/>
                </a:solidFill>
              </a:rPr>
              <a:t>Funding contribution to project (in-cash/in-kind)(Note: minimum requirement of 20% fresh funding in-cash). </a:t>
            </a:r>
          </a:p>
          <a:p>
            <a:pPr marL="285750" indent="-285750">
              <a:spcBef>
                <a:spcPct val="20000"/>
              </a:spcBef>
              <a:buFont typeface="Arial"/>
              <a:buChar char="•"/>
            </a:pPr>
            <a:r>
              <a:rPr lang="en-US" dirty="0">
                <a:solidFill>
                  <a:srgbClr val="000090"/>
                </a:solidFill>
              </a:rPr>
              <a:t>Do you already have an established evaluation committee (internal/external/mixed) for project funding? If so, please describe the composition (general designations and </a:t>
            </a:r>
            <a:r>
              <a:rPr lang="en-US" dirty="0" err="1">
                <a:solidFill>
                  <a:srgbClr val="000090"/>
                </a:solidFill>
              </a:rPr>
              <a:t>organisations</a:t>
            </a:r>
            <a:r>
              <a:rPr lang="en-US" dirty="0">
                <a:solidFill>
                  <a:srgbClr val="000090"/>
                </a:solidFill>
              </a:rPr>
              <a:t>), process, and timeline.</a:t>
            </a:r>
          </a:p>
          <a:p>
            <a:pPr marL="285750" indent="-285750">
              <a:spcBef>
                <a:spcPct val="20000"/>
              </a:spcBef>
              <a:buFont typeface="Arial"/>
              <a:buChar char="•"/>
            </a:pPr>
            <a:r>
              <a:rPr lang="en-US" dirty="0">
                <a:solidFill>
                  <a:srgbClr val="000090"/>
                </a:solidFill>
              </a:rPr>
              <a:t>POC details</a:t>
            </a:r>
          </a:p>
          <a:p>
            <a:pPr marL="285750" indent="-285750">
              <a:spcBef>
                <a:spcPct val="20000"/>
              </a:spcBef>
              <a:buFont typeface="Arial"/>
              <a:buChar char="•"/>
            </a:pPr>
            <a:endParaRPr lang="en-US" dirty="0">
              <a:solidFill>
                <a:srgbClr val="000090"/>
              </a:solidFill>
            </a:endParaRPr>
          </a:p>
          <a:p>
            <a:pPr marL="285750" indent="-285750">
              <a:spcBef>
                <a:spcPct val="20000"/>
              </a:spcBef>
              <a:buFont typeface="Arial"/>
              <a:buChar char="•"/>
            </a:pPr>
            <a:endParaRPr lang="en-US" dirty="0"/>
          </a:p>
        </p:txBody>
      </p:sp>
    </p:spTree>
    <p:extLst>
      <p:ext uri="{BB962C8B-B14F-4D97-AF65-F5344CB8AC3E}">
        <p14:creationId xmlns:p14="http://schemas.microsoft.com/office/powerpoint/2010/main" val="651816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228600" y="1066800"/>
            <a:ext cx="11811000" cy="762000"/>
          </a:xfrm>
          <a:prstGeom prst="rect">
            <a:avLst/>
          </a:prstGeom>
          <a:noFill/>
          <a:ln w="9525">
            <a:noFill/>
            <a:miter lim="800000"/>
            <a:headEnd/>
            <a:tailEnd/>
          </a:ln>
        </p:spPr>
        <p:txBody>
          <a:bodyPr anchor="ctr"/>
          <a:lstStyle/>
          <a:p>
            <a:pPr algn="just"/>
            <a:r>
              <a:rPr lang="en-US" sz="2400" b="1" dirty="0">
                <a:solidFill>
                  <a:srgbClr val="000090"/>
                </a:solidFill>
              </a:rPr>
              <a:t>Abstract</a:t>
            </a:r>
          </a:p>
          <a:p>
            <a:pPr algn="just"/>
            <a:endParaRPr lang="en-US" sz="2400" b="1" dirty="0">
              <a:solidFill>
                <a:srgbClr val="000090"/>
              </a:solidFill>
            </a:endParaRPr>
          </a:p>
          <a:p>
            <a:pPr algn="just"/>
            <a:r>
              <a:rPr lang="en-US" dirty="0">
                <a:solidFill>
                  <a:srgbClr val="000090"/>
                </a:solidFill>
              </a:rPr>
              <a:t>In less than 300 words, describe in lay terms the aims, hypotheses, methodology and approach of the project proposal including its clinical impact. The abstract must be self-contained so that it can serve as a succinct and accurate description of the project proposal understood by a non-scientific/medical audience. Note that the abstract may be disclosed to other funding agencies. Please ensure the abstract is non-confidential.</a:t>
            </a:r>
          </a:p>
        </p:txBody>
      </p:sp>
      <p:sp>
        <p:nvSpPr>
          <p:cNvPr id="2" name="Rectangle 3"/>
          <p:cNvSpPr>
            <a:spLocks noChangeArrowheads="1"/>
          </p:cNvSpPr>
          <p:nvPr/>
        </p:nvSpPr>
        <p:spPr bwMode="auto">
          <a:xfrm>
            <a:off x="228600" y="1295400"/>
            <a:ext cx="11887200" cy="3581400"/>
          </a:xfrm>
          <a:prstGeom prst="rect">
            <a:avLst/>
          </a:prstGeom>
          <a:noFill/>
          <a:ln w="9525">
            <a:noFill/>
            <a:miter lim="800000"/>
            <a:headEnd/>
            <a:tailEnd/>
          </a:ln>
        </p:spPr>
        <p:txBody>
          <a:bodyPr/>
          <a:lstStyle/>
          <a:p>
            <a:pPr marL="285750" indent="-285750">
              <a:spcBef>
                <a:spcPct val="20000"/>
              </a:spcBef>
              <a:buFont typeface="Arial"/>
              <a:buChar char="•"/>
            </a:pPr>
            <a:endParaRPr lang="en-US" dirty="0">
              <a:solidFill>
                <a:srgbClr val="000090"/>
              </a:solidFill>
            </a:endParaRPr>
          </a:p>
          <a:p>
            <a:pPr marL="285750" indent="-285750">
              <a:spcBef>
                <a:spcPct val="20000"/>
              </a:spcBef>
              <a:buFont typeface="Arial"/>
              <a:buChar char="•"/>
            </a:pPr>
            <a:endParaRPr lang="en-US" dirty="0"/>
          </a:p>
        </p:txBody>
      </p:sp>
    </p:spTree>
    <p:extLst>
      <p:ext uri="{BB962C8B-B14F-4D97-AF65-F5344CB8AC3E}">
        <p14:creationId xmlns:p14="http://schemas.microsoft.com/office/powerpoint/2010/main" val="98084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59F4E-1985-DE8C-2E08-4F9F9AF5E13C}"/>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B86A7EE-064F-2327-7A3F-C74EFD2E80CE}"/>
              </a:ext>
            </a:extLst>
          </p:cNvPr>
          <p:cNvSpPr>
            <a:spLocks noChangeArrowheads="1"/>
          </p:cNvSpPr>
          <p:nvPr/>
        </p:nvSpPr>
        <p:spPr bwMode="auto">
          <a:xfrm>
            <a:off x="304800" y="304800"/>
            <a:ext cx="7772400" cy="762000"/>
          </a:xfrm>
          <a:prstGeom prst="rect">
            <a:avLst/>
          </a:prstGeom>
          <a:noFill/>
          <a:ln w="9525">
            <a:noFill/>
            <a:miter lim="800000"/>
            <a:headEnd/>
            <a:tailEnd/>
          </a:ln>
        </p:spPr>
        <p:txBody>
          <a:bodyPr anchor="ctr"/>
          <a:lstStyle/>
          <a:p>
            <a:r>
              <a:rPr lang="en-US" sz="2400" b="1" dirty="0">
                <a:solidFill>
                  <a:srgbClr val="000090"/>
                </a:solidFill>
              </a:rPr>
              <a:t>Background &amp; Clinical Need </a:t>
            </a:r>
            <a:r>
              <a:rPr lang="en-US" b="1" dirty="0">
                <a:solidFill>
                  <a:srgbClr val="000090"/>
                </a:solidFill>
              </a:rPr>
              <a:t>(Limit to 2 slides)</a:t>
            </a:r>
            <a:endParaRPr lang="en-US" b="1" dirty="0">
              <a:solidFill>
                <a:schemeClr val="accent6"/>
              </a:solidFill>
            </a:endParaRPr>
          </a:p>
        </p:txBody>
      </p:sp>
      <p:sp>
        <p:nvSpPr>
          <p:cNvPr id="3075" name="Rectangle 8">
            <a:extLst>
              <a:ext uri="{FF2B5EF4-FFF2-40B4-BE49-F238E27FC236}">
                <a16:creationId xmlns:a16="http://schemas.microsoft.com/office/drawing/2014/main" id="{3D8502C5-5A0A-288F-3A8A-672629513A39}"/>
              </a:ext>
            </a:extLst>
          </p:cNvPr>
          <p:cNvSpPr>
            <a:spLocks noChangeArrowheads="1"/>
          </p:cNvSpPr>
          <p:nvPr/>
        </p:nvSpPr>
        <p:spPr bwMode="auto">
          <a:xfrm>
            <a:off x="381000" y="1371600"/>
            <a:ext cx="11582400" cy="3733800"/>
          </a:xfrm>
          <a:prstGeom prst="rect">
            <a:avLst/>
          </a:prstGeom>
          <a:noFill/>
          <a:ln w="9525">
            <a:noFill/>
            <a:miter lim="800000"/>
            <a:headEnd/>
            <a:tailEnd/>
          </a:ln>
        </p:spPr>
        <p:txBody>
          <a:bodyPr/>
          <a:lstStyle/>
          <a:p>
            <a:pPr>
              <a:spcBef>
                <a:spcPct val="20000"/>
              </a:spcBef>
            </a:pPr>
            <a:r>
              <a:rPr lang="en-GB" dirty="0">
                <a:solidFill>
                  <a:srgbClr val="000090"/>
                </a:solidFill>
              </a:rPr>
              <a:t>Clinical Indication &amp; Need</a:t>
            </a:r>
          </a:p>
          <a:p>
            <a:pPr marL="285750" indent="-285750">
              <a:spcBef>
                <a:spcPct val="20000"/>
              </a:spcBef>
              <a:buFont typeface="Arial" panose="020B0604020202020204" pitchFamily="34" charset="0"/>
              <a:buChar char="•"/>
            </a:pPr>
            <a:r>
              <a:rPr lang="en-GB" dirty="0">
                <a:solidFill>
                  <a:srgbClr val="000090"/>
                </a:solidFill>
              </a:rPr>
              <a:t>Describe the significance of the clinical indication and clinical unmet need the proposed technology will address</a:t>
            </a:r>
          </a:p>
          <a:p>
            <a:pPr marL="285750" indent="-285750">
              <a:spcBef>
                <a:spcPct val="20000"/>
              </a:spcBef>
              <a:buFont typeface="Arial" panose="020B0604020202020204" pitchFamily="34" charset="0"/>
              <a:buChar char="•"/>
            </a:pPr>
            <a:r>
              <a:rPr lang="en-GB" dirty="0">
                <a:solidFill>
                  <a:srgbClr val="000090"/>
                </a:solidFill>
              </a:rPr>
              <a:t>Include target patient(s), incidence and/or prevalence data and the associated economic burden (e.g. healthcare costs)</a:t>
            </a:r>
          </a:p>
          <a:p>
            <a:pPr marL="285750" indent="-285750">
              <a:spcBef>
                <a:spcPct val="20000"/>
              </a:spcBef>
              <a:buFont typeface="Arial" panose="020B0604020202020204" pitchFamily="34" charset="0"/>
              <a:buChar char="•"/>
            </a:pPr>
            <a:r>
              <a:rPr lang="en-GB" dirty="0">
                <a:solidFill>
                  <a:srgbClr val="000090"/>
                </a:solidFill>
              </a:rPr>
              <a:t>Clinical need validation data if any</a:t>
            </a:r>
          </a:p>
          <a:p>
            <a:pPr>
              <a:spcBef>
                <a:spcPct val="20000"/>
              </a:spcBef>
              <a:buFontTx/>
              <a:buChar char="•"/>
            </a:pPr>
            <a:endParaRPr lang="en-GB" sz="2000" dirty="0">
              <a:solidFill>
                <a:srgbClr val="000090"/>
              </a:solidFill>
            </a:endParaRPr>
          </a:p>
          <a:p>
            <a:pPr>
              <a:spcBef>
                <a:spcPct val="20000"/>
              </a:spcBef>
            </a:pPr>
            <a:r>
              <a:rPr lang="en-GB" dirty="0">
                <a:solidFill>
                  <a:srgbClr val="000090"/>
                </a:solidFill>
              </a:rPr>
              <a:t>Current Standard of Care</a:t>
            </a:r>
          </a:p>
          <a:p>
            <a:pPr marL="285750" indent="-285750">
              <a:spcBef>
                <a:spcPct val="20000"/>
              </a:spcBef>
              <a:buFont typeface="Arial"/>
              <a:buChar char="•"/>
            </a:pPr>
            <a:r>
              <a:rPr lang="en-GB" dirty="0">
                <a:solidFill>
                  <a:srgbClr val="000090"/>
                </a:solidFill>
              </a:rPr>
              <a:t>Describe standard of care and the gaps of current methods.</a:t>
            </a:r>
          </a:p>
          <a:p>
            <a:pPr marL="285750" indent="-285750">
              <a:spcBef>
                <a:spcPct val="20000"/>
              </a:spcBef>
              <a:buFont typeface="Arial"/>
              <a:buChar char="•"/>
            </a:pPr>
            <a:r>
              <a:rPr lang="en-GB" dirty="0">
                <a:solidFill>
                  <a:srgbClr val="000090"/>
                </a:solidFill>
              </a:rPr>
              <a:t>Map clinical workflow</a:t>
            </a: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3829873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89247-06D6-F552-2933-EF30C74C63A9}"/>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32233BFA-372B-2503-A929-6A6665A9F6C3}"/>
              </a:ext>
            </a:extLst>
          </p:cNvPr>
          <p:cNvSpPr>
            <a:spLocks noChangeArrowheads="1"/>
          </p:cNvSpPr>
          <p:nvPr/>
        </p:nvSpPr>
        <p:spPr bwMode="auto">
          <a:xfrm>
            <a:off x="304800" y="304800"/>
            <a:ext cx="7772400" cy="762000"/>
          </a:xfrm>
          <a:prstGeom prst="rect">
            <a:avLst/>
          </a:prstGeom>
          <a:noFill/>
          <a:ln w="9525">
            <a:noFill/>
            <a:miter lim="800000"/>
            <a:headEnd/>
            <a:tailEnd/>
          </a:ln>
        </p:spPr>
        <p:txBody>
          <a:bodyPr anchor="ctr"/>
          <a:lstStyle/>
          <a:p>
            <a:r>
              <a:rPr lang="en-US" sz="2400" b="1" dirty="0">
                <a:solidFill>
                  <a:srgbClr val="000090"/>
                </a:solidFill>
              </a:rPr>
              <a:t>Proposed Technology </a:t>
            </a:r>
            <a:r>
              <a:rPr lang="en-US" b="1" dirty="0">
                <a:solidFill>
                  <a:srgbClr val="000090"/>
                </a:solidFill>
              </a:rPr>
              <a:t>(Limit to 2 slides)</a:t>
            </a:r>
            <a:endParaRPr lang="en-US" b="1" dirty="0">
              <a:solidFill>
                <a:schemeClr val="accent6"/>
              </a:solidFill>
            </a:endParaRPr>
          </a:p>
        </p:txBody>
      </p:sp>
      <p:sp>
        <p:nvSpPr>
          <p:cNvPr id="3075" name="Rectangle 8">
            <a:extLst>
              <a:ext uri="{FF2B5EF4-FFF2-40B4-BE49-F238E27FC236}">
                <a16:creationId xmlns:a16="http://schemas.microsoft.com/office/drawing/2014/main" id="{A5D0EB8E-42A2-3ECA-048D-E0D6EC0B5AE4}"/>
              </a:ext>
            </a:extLst>
          </p:cNvPr>
          <p:cNvSpPr>
            <a:spLocks noChangeArrowheads="1"/>
          </p:cNvSpPr>
          <p:nvPr/>
        </p:nvSpPr>
        <p:spPr bwMode="auto">
          <a:xfrm>
            <a:off x="457200" y="1295400"/>
            <a:ext cx="11125200" cy="3733800"/>
          </a:xfrm>
          <a:prstGeom prst="rect">
            <a:avLst/>
          </a:prstGeom>
          <a:noFill/>
          <a:ln w="9525">
            <a:noFill/>
            <a:miter lim="800000"/>
            <a:headEnd/>
            <a:tailEnd/>
          </a:ln>
        </p:spPr>
        <p:txBody>
          <a:bodyPr/>
          <a:lstStyle/>
          <a:p>
            <a:pPr marL="285750" indent="-285750">
              <a:spcBef>
                <a:spcPct val="20000"/>
              </a:spcBef>
              <a:buFont typeface="Arial" panose="020B0604020202020204" pitchFamily="34" charset="0"/>
              <a:buChar char="•"/>
            </a:pPr>
            <a:r>
              <a:rPr lang="en-GB" dirty="0">
                <a:solidFill>
                  <a:srgbClr val="000090"/>
                </a:solidFill>
              </a:rPr>
              <a:t>Briefly describe the technology and how it works</a:t>
            </a:r>
          </a:p>
          <a:p>
            <a:pPr marL="285750" indent="-285750">
              <a:spcBef>
                <a:spcPct val="20000"/>
              </a:spcBef>
              <a:buFont typeface="Arial" panose="020B0604020202020204" pitchFamily="34" charset="0"/>
              <a:buChar char="•"/>
            </a:pPr>
            <a:r>
              <a:rPr lang="en-GB" dirty="0">
                <a:solidFill>
                  <a:srgbClr val="000090"/>
                </a:solidFill>
              </a:rPr>
              <a:t>How does the technology address the clinical need/gap?</a:t>
            </a:r>
          </a:p>
          <a:p>
            <a:pPr marL="285750" indent="-285750">
              <a:spcBef>
                <a:spcPct val="20000"/>
              </a:spcBef>
              <a:buFont typeface="Arial" panose="020B0604020202020204" pitchFamily="34" charset="0"/>
              <a:buChar char="•"/>
            </a:pPr>
            <a:r>
              <a:rPr lang="en-GB" dirty="0">
                <a:solidFill>
                  <a:srgbClr val="000090"/>
                </a:solidFill>
              </a:rPr>
              <a:t>What is the value proposition and competitive advantage?</a:t>
            </a:r>
          </a:p>
          <a:p>
            <a:pPr marL="285750" indent="-285750">
              <a:spcBef>
                <a:spcPct val="20000"/>
              </a:spcBef>
              <a:buFont typeface="Arial" panose="020B0604020202020204" pitchFamily="34" charset="0"/>
              <a:buChar char="•"/>
            </a:pPr>
            <a:r>
              <a:rPr lang="en-US" dirty="0">
                <a:solidFill>
                  <a:srgbClr val="000090"/>
                </a:solidFill>
              </a:rPr>
              <a:t>Competing technologies: Describe the benefits of proposed technology over currently available alternatives (e.g. via a competitive analysis table)</a:t>
            </a:r>
            <a:endParaRPr lang="en-GB" dirty="0">
              <a:solidFill>
                <a:srgbClr val="000090"/>
              </a:solidFill>
            </a:endParaRPr>
          </a:p>
          <a:p>
            <a:pPr marL="285750" indent="-285750">
              <a:spcBef>
                <a:spcPct val="20000"/>
              </a:spcBef>
              <a:buFont typeface="Arial" panose="020B0604020202020204" pitchFamily="34" charset="0"/>
              <a:buChar char="•"/>
            </a:pPr>
            <a:r>
              <a:rPr lang="en-US" dirty="0">
                <a:solidFill>
                  <a:srgbClr val="000090"/>
                </a:solidFill>
              </a:rPr>
              <a:t>How will current clinical workflow change if proposed solution is adopted? Do it in an easy-to-understand format (e.g. via a flowchart)</a:t>
            </a:r>
          </a:p>
          <a:p>
            <a:pPr marL="285750" indent="-285750">
              <a:spcBef>
                <a:spcPct val="20000"/>
              </a:spcBef>
              <a:buFont typeface="Arial" panose="020B0604020202020204" pitchFamily="34" charset="0"/>
              <a:buChar char="•"/>
            </a:pPr>
            <a:r>
              <a:rPr lang="en-US" dirty="0">
                <a:solidFill>
                  <a:srgbClr val="000090"/>
                </a:solidFill>
              </a:rPr>
              <a:t>Prior funding source(s) of technology’s development</a:t>
            </a:r>
          </a:p>
          <a:p>
            <a:pPr marL="285750" indent="-285750">
              <a:spcBef>
                <a:spcPct val="20000"/>
              </a:spcBef>
              <a:buFont typeface="Arial"/>
              <a:buChar char="•"/>
            </a:pPr>
            <a:r>
              <a:rPr lang="en-GB" dirty="0">
                <a:solidFill>
                  <a:srgbClr val="000090"/>
                </a:solidFill>
              </a:rPr>
              <a:t>Summarise the </a:t>
            </a:r>
            <a:r>
              <a:rPr lang="en-US" dirty="0">
                <a:solidFill>
                  <a:srgbClr val="000090"/>
                </a:solidFill>
              </a:rPr>
              <a:t>POC data demonstrating the effectiveness of technology</a:t>
            </a:r>
            <a:endParaRPr lang="en-GB" dirty="0">
              <a:solidFill>
                <a:srgbClr val="000090"/>
              </a:solidFill>
            </a:endParaRPr>
          </a:p>
          <a:p>
            <a:pPr marL="285750" indent="-285750">
              <a:spcBef>
                <a:spcPct val="20000"/>
              </a:spcBef>
              <a:buFont typeface="Arial"/>
              <a:buChar char="•"/>
            </a:pPr>
            <a:r>
              <a:rPr lang="en-US" dirty="0">
                <a:solidFill>
                  <a:srgbClr val="000090"/>
                </a:solidFill>
              </a:rPr>
              <a:t>BIP: Nature of IP, Ownership and filing status</a:t>
            </a:r>
            <a:endParaRPr lang="en-GB" sz="2000" dirty="0">
              <a:solidFill>
                <a:srgbClr val="000090"/>
              </a:solidFill>
            </a:endParaRPr>
          </a:p>
          <a:p>
            <a:pPr marL="285750" indent="-285750">
              <a:spcBef>
                <a:spcPct val="20000"/>
              </a:spcBef>
              <a:buFont typeface="Arial"/>
              <a:buChar char="•"/>
            </a:pPr>
            <a:endParaRPr lang="en-GB" dirty="0">
              <a:solidFill>
                <a:srgbClr val="000090"/>
              </a:solidFill>
            </a:endParaRPr>
          </a:p>
          <a:p>
            <a:pPr>
              <a:spcBef>
                <a:spcPct val="20000"/>
              </a:spcBef>
            </a:pPr>
            <a:endParaRPr lang="en-GB" dirty="0">
              <a:solidFill>
                <a:srgbClr val="000090"/>
              </a:solidFill>
            </a:endParaRP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3995024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A3890-4556-E5D5-93D9-F7A2F899FDA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6E5BFEEC-9747-E98D-3703-B74B40E40EC3}"/>
              </a:ext>
            </a:extLst>
          </p:cNvPr>
          <p:cNvSpPr>
            <a:spLocks noChangeArrowheads="1"/>
          </p:cNvSpPr>
          <p:nvPr/>
        </p:nvSpPr>
        <p:spPr bwMode="auto">
          <a:xfrm>
            <a:off x="304800" y="304800"/>
            <a:ext cx="7772400" cy="762000"/>
          </a:xfrm>
          <a:prstGeom prst="rect">
            <a:avLst/>
          </a:prstGeom>
          <a:noFill/>
          <a:ln w="9525">
            <a:noFill/>
            <a:miter lim="800000"/>
            <a:headEnd/>
            <a:tailEnd/>
          </a:ln>
        </p:spPr>
        <p:txBody>
          <a:bodyPr anchor="ctr"/>
          <a:lstStyle/>
          <a:p>
            <a:r>
              <a:rPr lang="en-US" sz="2400" b="1" dirty="0">
                <a:solidFill>
                  <a:srgbClr val="000090"/>
                </a:solidFill>
              </a:rPr>
              <a:t>Scope of activities </a:t>
            </a:r>
            <a:r>
              <a:rPr lang="en-US" b="1" dirty="0">
                <a:solidFill>
                  <a:srgbClr val="000090"/>
                </a:solidFill>
              </a:rPr>
              <a:t>(Limit to 2 slides) </a:t>
            </a:r>
            <a:endParaRPr lang="en-US" b="1" dirty="0">
              <a:solidFill>
                <a:schemeClr val="accent6"/>
              </a:solidFill>
            </a:endParaRPr>
          </a:p>
        </p:txBody>
      </p:sp>
      <p:sp>
        <p:nvSpPr>
          <p:cNvPr id="3075" name="Rectangle 8">
            <a:extLst>
              <a:ext uri="{FF2B5EF4-FFF2-40B4-BE49-F238E27FC236}">
                <a16:creationId xmlns:a16="http://schemas.microsoft.com/office/drawing/2014/main" id="{CE541190-2FC8-1789-8ADC-95C43229EDCE}"/>
              </a:ext>
            </a:extLst>
          </p:cNvPr>
          <p:cNvSpPr>
            <a:spLocks noChangeArrowheads="1"/>
          </p:cNvSpPr>
          <p:nvPr/>
        </p:nvSpPr>
        <p:spPr bwMode="auto">
          <a:xfrm>
            <a:off x="381000" y="1371600"/>
            <a:ext cx="10058400" cy="3733800"/>
          </a:xfrm>
          <a:prstGeom prst="rect">
            <a:avLst/>
          </a:prstGeom>
          <a:noFill/>
          <a:ln w="9525">
            <a:noFill/>
            <a:miter lim="800000"/>
            <a:headEnd/>
            <a:tailEnd/>
          </a:ln>
        </p:spPr>
        <p:txBody>
          <a:bodyPr/>
          <a:lstStyle/>
          <a:p>
            <a:pPr marL="285750" indent="-285750">
              <a:spcBef>
                <a:spcPct val="20000"/>
              </a:spcBef>
              <a:buFont typeface="Arial"/>
              <a:buChar char="•"/>
            </a:pPr>
            <a:r>
              <a:rPr lang="en-GB" dirty="0">
                <a:solidFill>
                  <a:srgbClr val="000090"/>
                </a:solidFill>
              </a:rPr>
              <a:t>Elaborate on the scope of activities to be undertaken through the project funding</a:t>
            </a:r>
          </a:p>
          <a:p>
            <a:pPr marL="285750" indent="-285750">
              <a:spcBef>
                <a:spcPct val="20000"/>
              </a:spcBef>
              <a:buFont typeface="Arial"/>
              <a:buChar char="•"/>
            </a:pPr>
            <a:r>
              <a:rPr lang="en-GB" dirty="0">
                <a:solidFill>
                  <a:srgbClr val="000090"/>
                </a:solidFill>
              </a:rPr>
              <a:t>Include which members will take the lead for each part of the plan.</a:t>
            </a:r>
          </a:p>
          <a:p>
            <a:pPr marL="342900" indent="-342900">
              <a:spcBef>
                <a:spcPct val="20000"/>
              </a:spcBef>
              <a:buFont typeface="Arial"/>
              <a:buChar char="•"/>
            </a:pPr>
            <a:r>
              <a:rPr lang="en-GB" dirty="0">
                <a:solidFill>
                  <a:srgbClr val="000090"/>
                </a:solidFill>
              </a:rPr>
              <a:t>Any anticipated FIP to be generated and the ownership of the FIP? If so, describe how the team intends to manage and exploit the FIP</a:t>
            </a:r>
          </a:p>
          <a:p>
            <a:pPr marL="342900" indent="-342900">
              <a:spcBef>
                <a:spcPct val="20000"/>
              </a:spcBef>
              <a:buFont typeface="Arial"/>
              <a:buChar char="•"/>
            </a:pPr>
            <a:r>
              <a:rPr lang="en-GB" dirty="0">
                <a:solidFill>
                  <a:srgbClr val="000090"/>
                </a:solidFill>
              </a:rPr>
              <a:t>Late stage </a:t>
            </a:r>
            <a:r>
              <a:rPr lang="en-GB" dirty="0" err="1">
                <a:solidFill>
                  <a:srgbClr val="000090"/>
                </a:solidFill>
              </a:rPr>
              <a:t>productisation</a:t>
            </a:r>
            <a:r>
              <a:rPr lang="en-GB" dirty="0">
                <a:solidFill>
                  <a:srgbClr val="000090"/>
                </a:solidFill>
              </a:rPr>
              <a:t>/Clinical validation plans</a:t>
            </a:r>
          </a:p>
          <a:p>
            <a:pPr marL="285750" indent="-285750">
              <a:spcBef>
                <a:spcPct val="20000"/>
              </a:spcBef>
              <a:buFont typeface="Arial"/>
              <a:buChar char="•"/>
            </a:pPr>
            <a:endParaRPr lang="en-GB" dirty="0">
              <a:solidFill>
                <a:srgbClr val="000090"/>
              </a:solidFill>
            </a:endParaRPr>
          </a:p>
          <a:p>
            <a:pPr marL="285750" indent="-285750">
              <a:spcBef>
                <a:spcPct val="20000"/>
              </a:spcBef>
              <a:buFont typeface="Arial"/>
              <a:buChar char="•"/>
            </a:pPr>
            <a:endParaRPr lang="en-GB" dirty="0">
              <a:solidFill>
                <a:srgbClr val="000090"/>
              </a:solidFill>
            </a:endParaRPr>
          </a:p>
          <a:p>
            <a:pPr>
              <a:spcBef>
                <a:spcPct val="20000"/>
              </a:spcBef>
            </a:pPr>
            <a:endParaRPr lang="en-GB" dirty="0">
              <a:solidFill>
                <a:srgbClr val="000090"/>
              </a:solidFill>
            </a:endParaRP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191537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96EE2-0B15-160C-792E-BB05D4E1C1B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6D241E52-7687-6069-4037-85D3851D9606}"/>
              </a:ext>
            </a:extLst>
          </p:cNvPr>
          <p:cNvSpPr>
            <a:spLocks noChangeArrowheads="1"/>
          </p:cNvSpPr>
          <p:nvPr/>
        </p:nvSpPr>
        <p:spPr bwMode="auto">
          <a:xfrm>
            <a:off x="304800" y="304800"/>
            <a:ext cx="12039600" cy="762000"/>
          </a:xfrm>
          <a:prstGeom prst="rect">
            <a:avLst/>
          </a:prstGeom>
          <a:noFill/>
          <a:ln w="9525">
            <a:noFill/>
            <a:miter lim="800000"/>
            <a:headEnd/>
            <a:tailEnd/>
          </a:ln>
        </p:spPr>
        <p:txBody>
          <a:bodyPr anchor="ctr"/>
          <a:lstStyle/>
          <a:p>
            <a:r>
              <a:rPr lang="en-US" sz="2400" b="1" dirty="0">
                <a:solidFill>
                  <a:srgbClr val="000090"/>
                </a:solidFill>
              </a:rPr>
              <a:t>Regulatory approval roadmap/ Commercial strategy / Pilot Deployment Plan/Timeline </a:t>
            </a:r>
            <a:r>
              <a:rPr lang="en-US" b="1" dirty="0">
                <a:solidFill>
                  <a:srgbClr val="000090"/>
                </a:solidFill>
              </a:rPr>
              <a:t>(Limit to 2 slides) </a:t>
            </a:r>
            <a:endParaRPr lang="en-US" b="1" dirty="0">
              <a:solidFill>
                <a:schemeClr val="accent6"/>
              </a:solidFill>
            </a:endParaRPr>
          </a:p>
        </p:txBody>
      </p:sp>
      <p:sp>
        <p:nvSpPr>
          <p:cNvPr id="3075" name="Rectangle 8">
            <a:extLst>
              <a:ext uri="{FF2B5EF4-FFF2-40B4-BE49-F238E27FC236}">
                <a16:creationId xmlns:a16="http://schemas.microsoft.com/office/drawing/2014/main" id="{DFA3C39E-1E68-23E9-AA5A-5C8392D27E88}"/>
              </a:ext>
            </a:extLst>
          </p:cNvPr>
          <p:cNvSpPr>
            <a:spLocks noChangeArrowheads="1"/>
          </p:cNvSpPr>
          <p:nvPr/>
        </p:nvSpPr>
        <p:spPr bwMode="auto">
          <a:xfrm>
            <a:off x="417576" y="1600200"/>
            <a:ext cx="11774424" cy="5181600"/>
          </a:xfrm>
          <a:prstGeom prst="rect">
            <a:avLst/>
          </a:prstGeom>
          <a:noFill/>
          <a:ln w="9525">
            <a:noFill/>
            <a:miter lim="800000"/>
            <a:headEnd/>
            <a:tailEnd/>
          </a:ln>
        </p:spPr>
        <p:txBody>
          <a:bodyPr/>
          <a:lstStyle/>
          <a:p>
            <a:pPr>
              <a:spcBef>
                <a:spcPct val="20000"/>
              </a:spcBef>
            </a:pPr>
            <a:r>
              <a:rPr lang="en-GB" dirty="0">
                <a:solidFill>
                  <a:srgbClr val="000090"/>
                </a:solidFill>
              </a:rPr>
              <a:t>Consider the market size and how your technology would fit.</a:t>
            </a:r>
          </a:p>
          <a:p>
            <a:pPr marL="742950" lvl="1" indent="-285750">
              <a:spcBef>
                <a:spcPct val="20000"/>
              </a:spcBef>
              <a:buFont typeface="Arial"/>
              <a:buChar char="•"/>
            </a:pPr>
            <a:r>
              <a:rPr lang="en-GB" sz="1400" dirty="0">
                <a:solidFill>
                  <a:srgbClr val="000090"/>
                </a:solidFill>
              </a:rPr>
              <a:t>Including </a:t>
            </a:r>
            <a:r>
              <a:rPr lang="en-US" sz="1400" dirty="0">
                <a:solidFill>
                  <a:srgbClr val="000090"/>
                </a:solidFill>
              </a:rPr>
              <a:t>TAM (Total Addressable Market), SAM (Serviceable Addressable Market), and SOM (Serviceable Obtainable Market)</a:t>
            </a:r>
          </a:p>
          <a:p>
            <a:pPr marL="742950" lvl="1" indent="-285750">
              <a:spcBef>
                <a:spcPct val="20000"/>
              </a:spcBef>
              <a:buFont typeface="Arial"/>
              <a:buChar char="•"/>
            </a:pPr>
            <a:r>
              <a:rPr lang="en-US" sz="1400" dirty="0">
                <a:solidFill>
                  <a:srgbClr val="000090"/>
                </a:solidFill>
              </a:rPr>
              <a:t>Who are the potential customers and why? </a:t>
            </a:r>
          </a:p>
          <a:p>
            <a:pPr lvl="1">
              <a:spcBef>
                <a:spcPct val="20000"/>
              </a:spcBef>
            </a:pPr>
            <a:endParaRPr lang="en-US" sz="2000" dirty="0">
              <a:solidFill>
                <a:srgbClr val="000090"/>
              </a:solidFill>
            </a:endParaRPr>
          </a:p>
          <a:p>
            <a:pPr>
              <a:spcBef>
                <a:spcPct val="20000"/>
              </a:spcBef>
            </a:pPr>
            <a:r>
              <a:rPr lang="en-GB" dirty="0">
                <a:solidFill>
                  <a:srgbClr val="000090"/>
                </a:solidFill>
              </a:rPr>
              <a:t>Detail the commercialisation plan/route to market for the technology</a:t>
            </a:r>
          </a:p>
          <a:p>
            <a:pPr marL="742950" lvl="1" indent="-285750">
              <a:buFont typeface="Arial" panose="020B0604020202020204" pitchFamily="34" charset="0"/>
              <a:buChar char="•"/>
            </a:pPr>
            <a:r>
              <a:rPr lang="en-GB" sz="1400" dirty="0">
                <a:solidFill>
                  <a:srgbClr val="000090"/>
                </a:solidFill>
              </a:rPr>
              <a:t>Including stages, timeframes, potential licensee, industry partners etc.</a:t>
            </a:r>
          </a:p>
          <a:p>
            <a:pPr marL="742950" lvl="1" indent="-285750">
              <a:buFont typeface="Arial" panose="020B0604020202020204" pitchFamily="34" charset="0"/>
              <a:buChar char="•"/>
            </a:pPr>
            <a:r>
              <a:rPr lang="en-GB" sz="1400" dirty="0">
                <a:solidFill>
                  <a:srgbClr val="000090"/>
                </a:solidFill>
              </a:rPr>
              <a:t>VC/industry feedback </a:t>
            </a:r>
          </a:p>
          <a:p>
            <a:pPr lvl="1"/>
            <a:endParaRPr lang="en-GB" sz="1400" dirty="0">
              <a:solidFill>
                <a:srgbClr val="000090"/>
              </a:solidFill>
            </a:endParaRPr>
          </a:p>
          <a:p>
            <a:pPr>
              <a:spcBef>
                <a:spcPct val="20000"/>
              </a:spcBef>
            </a:pPr>
            <a:r>
              <a:rPr lang="en-US" dirty="0">
                <a:solidFill>
                  <a:srgbClr val="000090"/>
                </a:solidFill>
              </a:rPr>
              <a:t>Detail the regulatory pathway for the strategy</a:t>
            </a:r>
          </a:p>
          <a:p>
            <a:pPr marL="742950" lvl="1" indent="-285750">
              <a:spcBef>
                <a:spcPct val="20000"/>
              </a:spcBef>
              <a:buFont typeface="Arial" panose="020B0604020202020204" pitchFamily="34" charset="0"/>
              <a:buChar char="•"/>
            </a:pPr>
            <a:r>
              <a:rPr lang="en-US" sz="1400" dirty="0">
                <a:solidFill>
                  <a:srgbClr val="000090"/>
                </a:solidFill>
              </a:rPr>
              <a:t>Include target jurisdiction(s), anticipated risk level, time frames, </a:t>
            </a:r>
            <a:r>
              <a:rPr lang="en-US" sz="1400" dirty="0" err="1">
                <a:solidFill>
                  <a:srgbClr val="000090"/>
                </a:solidFill>
              </a:rPr>
              <a:t>etc</a:t>
            </a:r>
            <a:endParaRPr lang="en-US" sz="1400" dirty="0">
              <a:solidFill>
                <a:srgbClr val="000090"/>
              </a:solidFill>
            </a:endParaRPr>
          </a:p>
          <a:p>
            <a:pPr marL="742950" lvl="1" indent="-285750">
              <a:spcBef>
                <a:spcPct val="20000"/>
              </a:spcBef>
              <a:buFont typeface="Arial" panose="020B0604020202020204" pitchFamily="34" charset="0"/>
              <a:buChar char="•"/>
            </a:pPr>
            <a:endParaRPr lang="en-US" sz="1400" dirty="0">
              <a:solidFill>
                <a:srgbClr val="000090"/>
              </a:solidFill>
            </a:endParaRPr>
          </a:p>
          <a:p>
            <a:pPr>
              <a:spcBef>
                <a:spcPct val="20000"/>
              </a:spcBef>
            </a:pPr>
            <a:r>
              <a:rPr lang="en-US" dirty="0">
                <a:solidFill>
                  <a:srgbClr val="000090"/>
                </a:solidFill>
              </a:rPr>
              <a:t>Detail the deployment plan</a:t>
            </a:r>
          </a:p>
          <a:p>
            <a:pPr marL="742950" lvl="1" indent="-285750">
              <a:spcBef>
                <a:spcPct val="20000"/>
              </a:spcBef>
              <a:buFont typeface="Arial" panose="020B0604020202020204" pitchFamily="34" charset="0"/>
              <a:buChar char="•"/>
            </a:pPr>
            <a:r>
              <a:rPr lang="en-US" sz="1400" dirty="0">
                <a:solidFill>
                  <a:srgbClr val="000090"/>
                </a:solidFill>
              </a:rPr>
              <a:t>Include key stakeholders and any user feedback obtained thus far</a:t>
            </a:r>
          </a:p>
          <a:p>
            <a:pPr marL="742950" lvl="1" indent="-285750">
              <a:spcBef>
                <a:spcPct val="20000"/>
              </a:spcBef>
              <a:buFont typeface="Arial" panose="020B0604020202020204" pitchFamily="34" charset="0"/>
              <a:buChar char="•"/>
            </a:pPr>
            <a:endParaRPr lang="en-US" sz="1400" dirty="0">
              <a:solidFill>
                <a:srgbClr val="000090"/>
              </a:solidFill>
            </a:endParaRPr>
          </a:p>
          <a:p>
            <a:pPr>
              <a:spcBef>
                <a:spcPct val="20000"/>
              </a:spcBef>
            </a:pPr>
            <a:endParaRPr lang="en-GB" dirty="0">
              <a:solidFill>
                <a:srgbClr val="000090"/>
              </a:solidFill>
            </a:endParaRPr>
          </a:p>
          <a:p>
            <a:pPr>
              <a:spcBef>
                <a:spcPct val="20000"/>
              </a:spcBef>
            </a:pPr>
            <a:endParaRPr lang="en-GB" dirty="0">
              <a:solidFill>
                <a:srgbClr val="000090"/>
              </a:solidFill>
            </a:endParaRP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2855428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501D4-02E1-761E-64A4-774B2582BB8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595B51E-8254-C207-F3BF-6919A09C2EAE}"/>
              </a:ext>
            </a:extLst>
          </p:cNvPr>
          <p:cNvSpPr>
            <a:spLocks noChangeArrowheads="1"/>
          </p:cNvSpPr>
          <p:nvPr/>
        </p:nvSpPr>
        <p:spPr bwMode="auto">
          <a:xfrm>
            <a:off x="381000" y="457200"/>
            <a:ext cx="7772400" cy="762000"/>
          </a:xfrm>
          <a:prstGeom prst="rect">
            <a:avLst/>
          </a:prstGeom>
          <a:noFill/>
          <a:ln w="9525">
            <a:noFill/>
            <a:miter lim="800000"/>
            <a:headEnd/>
            <a:tailEnd/>
          </a:ln>
        </p:spPr>
        <p:txBody>
          <a:bodyPr anchor="ctr"/>
          <a:lstStyle/>
          <a:p>
            <a:r>
              <a:rPr lang="en-US" sz="2400" b="1" dirty="0">
                <a:solidFill>
                  <a:srgbClr val="000090"/>
                </a:solidFill>
              </a:rPr>
              <a:t>Project Outcomes </a:t>
            </a:r>
            <a:r>
              <a:rPr lang="en-US" b="1" dirty="0">
                <a:solidFill>
                  <a:srgbClr val="000090"/>
                </a:solidFill>
              </a:rPr>
              <a:t>(Limit to 1 slide) </a:t>
            </a:r>
            <a:endParaRPr lang="en-US" b="1" dirty="0">
              <a:solidFill>
                <a:schemeClr val="accent6"/>
              </a:solidFill>
            </a:endParaRPr>
          </a:p>
          <a:p>
            <a:r>
              <a:rPr lang="en-US" sz="2400" b="1" dirty="0">
                <a:solidFill>
                  <a:srgbClr val="000090"/>
                </a:solidFill>
              </a:rPr>
              <a:t> </a:t>
            </a:r>
            <a:endParaRPr lang="en-US" sz="2400" b="1" dirty="0">
              <a:solidFill>
                <a:schemeClr val="accent6"/>
              </a:solidFill>
            </a:endParaRPr>
          </a:p>
        </p:txBody>
      </p:sp>
      <p:sp>
        <p:nvSpPr>
          <p:cNvPr id="3075" name="Rectangle 8">
            <a:extLst>
              <a:ext uri="{FF2B5EF4-FFF2-40B4-BE49-F238E27FC236}">
                <a16:creationId xmlns:a16="http://schemas.microsoft.com/office/drawing/2014/main" id="{4EB98B55-3542-5781-5208-EE45FDB25F8F}"/>
              </a:ext>
            </a:extLst>
          </p:cNvPr>
          <p:cNvSpPr>
            <a:spLocks noChangeArrowheads="1"/>
          </p:cNvSpPr>
          <p:nvPr/>
        </p:nvSpPr>
        <p:spPr bwMode="auto">
          <a:xfrm>
            <a:off x="533400" y="1219200"/>
            <a:ext cx="11402568" cy="3733800"/>
          </a:xfrm>
          <a:prstGeom prst="rect">
            <a:avLst/>
          </a:prstGeom>
          <a:noFill/>
          <a:ln w="9525">
            <a:noFill/>
            <a:miter lim="800000"/>
            <a:headEnd/>
            <a:tailEnd/>
          </a:ln>
        </p:spPr>
        <p:txBody>
          <a:bodyPr/>
          <a:lstStyle/>
          <a:p>
            <a:pPr>
              <a:spcBef>
                <a:spcPct val="20000"/>
              </a:spcBef>
            </a:pPr>
            <a:r>
              <a:rPr lang="en-GB" dirty="0">
                <a:solidFill>
                  <a:srgbClr val="000090"/>
                </a:solidFill>
              </a:rPr>
              <a:t>Clinical Outcomes</a:t>
            </a:r>
          </a:p>
          <a:p>
            <a:pPr marL="285750" indent="-285750">
              <a:spcBef>
                <a:spcPct val="20000"/>
              </a:spcBef>
              <a:buFont typeface="Arial" panose="020B0604020202020204" pitchFamily="34" charset="0"/>
              <a:buChar char="•"/>
            </a:pPr>
            <a:r>
              <a:rPr lang="en-GB" dirty="0">
                <a:solidFill>
                  <a:srgbClr val="000090"/>
                </a:solidFill>
              </a:rPr>
              <a:t>Briefly describe the potential impact of the proposed technology on patient-related outcomes</a:t>
            </a:r>
          </a:p>
          <a:p>
            <a:pPr>
              <a:spcBef>
                <a:spcPct val="20000"/>
              </a:spcBef>
            </a:pPr>
            <a:endParaRPr lang="en-GB" dirty="0">
              <a:solidFill>
                <a:srgbClr val="000090"/>
              </a:solidFill>
            </a:endParaRPr>
          </a:p>
          <a:p>
            <a:pPr>
              <a:spcBef>
                <a:spcPct val="20000"/>
              </a:spcBef>
            </a:pPr>
            <a:r>
              <a:rPr lang="en-GB" dirty="0">
                <a:solidFill>
                  <a:srgbClr val="000090"/>
                </a:solidFill>
              </a:rPr>
              <a:t>Health Economic Outcomes</a:t>
            </a:r>
          </a:p>
          <a:p>
            <a:pPr marL="285750" indent="-285750">
              <a:spcBef>
                <a:spcPct val="20000"/>
              </a:spcBef>
              <a:buFont typeface="Arial" panose="020B0604020202020204" pitchFamily="34" charset="0"/>
              <a:buChar char="•"/>
            </a:pPr>
            <a:r>
              <a:rPr lang="en-GB" dirty="0">
                <a:solidFill>
                  <a:srgbClr val="000090"/>
                </a:solidFill>
              </a:rPr>
              <a:t>Briefly describe how the proposed technology can improve medical practices or cost-effectiveness of healthcare delivery</a:t>
            </a:r>
          </a:p>
          <a:p>
            <a:pPr marL="285750" indent="-285750">
              <a:spcBef>
                <a:spcPct val="20000"/>
              </a:spcBef>
              <a:buFont typeface="Arial" panose="020B0604020202020204" pitchFamily="34" charset="0"/>
              <a:buChar char="•"/>
            </a:pPr>
            <a:r>
              <a:rPr lang="en-GB" dirty="0">
                <a:solidFill>
                  <a:srgbClr val="000090"/>
                </a:solidFill>
              </a:rPr>
              <a:t>Briefly describe if the technology has potential to be implemented in healthcare practice, clinical guidelines and/or healthcare policy</a:t>
            </a:r>
          </a:p>
          <a:p>
            <a:pPr>
              <a:spcBef>
                <a:spcPct val="20000"/>
              </a:spcBef>
            </a:pPr>
            <a:endParaRPr lang="en-GB" dirty="0">
              <a:solidFill>
                <a:srgbClr val="000090"/>
              </a:solidFill>
            </a:endParaRPr>
          </a:p>
          <a:p>
            <a:pPr>
              <a:spcBef>
                <a:spcPct val="20000"/>
              </a:spcBef>
            </a:pPr>
            <a:r>
              <a:rPr lang="en-GB" dirty="0">
                <a:solidFill>
                  <a:srgbClr val="000090"/>
                </a:solidFill>
              </a:rPr>
              <a:t>Indicate the expected outcomes (two or more to be funded under this scheme) and elaborate</a:t>
            </a:r>
          </a:p>
          <a:p>
            <a:pPr>
              <a:spcBef>
                <a:spcPct val="20000"/>
              </a:spcBef>
            </a:pPr>
            <a:endParaRPr lang="en-GB" dirty="0">
              <a:solidFill>
                <a:srgbClr val="000090"/>
              </a:solidFill>
            </a:endParaRPr>
          </a:p>
          <a:p>
            <a:pPr marL="285750" indent="-285750">
              <a:buFont typeface="Wingdings" panose="05000000000000000000" pitchFamily="2" charset="2"/>
              <a:buChar char="ü"/>
            </a:pPr>
            <a:r>
              <a:rPr lang="en-GB" dirty="0">
                <a:solidFill>
                  <a:schemeClr val="dk1"/>
                </a:solidFill>
              </a:rPr>
              <a:t>Result in new or changes in local and/or international clinical practice within 5 years</a:t>
            </a:r>
          </a:p>
          <a:p>
            <a:pPr marL="285750" indent="-285750">
              <a:buFont typeface="Wingdings" panose="05000000000000000000" pitchFamily="2" charset="2"/>
              <a:buChar char="ü"/>
            </a:pPr>
            <a:r>
              <a:rPr lang="en-GB" dirty="0">
                <a:solidFill>
                  <a:schemeClr val="dk1"/>
                </a:solidFill>
              </a:rPr>
              <a:t> Attract private investments/commercial revenue of at least S$1M within 5 years</a:t>
            </a:r>
            <a:endParaRPr lang="en-SG" dirty="0">
              <a:solidFill>
                <a:schemeClr val="dk1"/>
              </a:solidFill>
            </a:endParaRPr>
          </a:p>
          <a:p>
            <a:pPr marL="285750" indent="-285750">
              <a:buFont typeface="Wingdings" panose="05000000000000000000" pitchFamily="2" charset="2"/>
              <a:buChar char="ü"/>
            </a:pPr>
            <a:r>
              <a:rPr lang="en-GB" dirty="0">
                <a:solidFill>
                  <a:schemeClr val="dk1"/>
                </a:solidFill>
              </a:rPr>
              <a:t> Achieve first market regulatory approval within 2 years</a:t>
            </a:r>
            <a:endParaRPr lang="en-SG" dirty="0">
              <a:solidFill>
                <a:schemeClr val="dk1"/>
              </a:solidFill>
            </a:endParaRPr>
          </a:p>
          <a:p>
            <a:pPr marL="285750" indent="-285750">
              <a:buFont typeface="Wingdings" panose="05000000000000000000" pitchFamily="2" charset="2"/>
              <a:buChar char="ü"/>
            </a:pPr>
            <a:r>
              <a:rPr lang="en-GB" dirty="0">
                <a:solidFill>
                  <a:schemeClr val="dk1"/>
                </a:solidFill>
              </a:rPr>
              <a:t> Piloted and deployed in operational environments within 3 years</a:t>
            </a:r>
          </a:p>
          <a:p>
            <a:pPr marL="285750" lvl="0" indent="-285750" fontAlgn="auto">
              <a:spcBef>
                <a:spcPts val="0"/>
              </a:spcBef>
              <a:spcAft>
                <a:spcPts val="0"/>
              </a:spcAft>
              <a:buFont typeface="Wingdings" panose="05000000000000000000" pitchFamily="2" charset="2"/>
              <a:buChar char="ü"/>
              <a:defRPr/>
            </a:pPr>
            <a:r>
              <a:rPr lang="en-GB" dirty="0">
                <a:solidFill>
                  <a:schemeClr val="dk1"/>
                </a:solidFill>
              </a:rPr>
              <a:t> Reach First-in-Human (FIH) Phase within 2 years (Applicable only to Therapeutics)</a:t>
            </a:r>
          </a:p>
          <a:p>
            <a:pPr>
              <a:spcBef>
                <a:spcPct val="20000"/>
              </a:spcBef>
            </a:pPr>
            <a:endParaRPr lang="en-GB" dirty="0">
              <a:solidFill>
                <a:srgbClr val="000090"/>
              </a:solidFill>
            </a:endParaRPr>
          </a:p>
          <a:p>
            <a:pPr marL="285750" indent="-285750">
              <a:spcBef>
                <a:spcPct val="20000"/>
              </a:spcBef>
              <a:buFont typeface="Arial"/>
              <a:buChar char="•"/>
            </a:pPr>
            <a:endParaRPr lang="en-GB" dirty="0">
              <a:solidFill>
                <a:srgbClr val="000090"/>
              </a:solidFill>
            </a:endParaRPr>
          </a:p>
          <a:p>
            <a:pPr>
              <a:spcBef>
                <a:spcPct val="20000"/>
              </a:spcBef>
            </a:pPr>
            <a:endParaRPr lang="en-GB" dirty="0">
              <a:solidFill>
                <a:srgbClr val="000090"/>
              </a:solidFill>
            </a:endParaRPr>
          </a:p>
          <a:p>
            <a:pPr marL="285750" indent="-285750">
              <a:spcBef>
                <a:spcPct val="20000"/>
              </a:spcBef>
              <a:buFont typeface="Arial"/>
              <a:buChar char="•"/>
            </a:pPr>
            <a:endParaRPr lang="en-GB" dirty="0">
              <a:solidFill>
                <a:srgbClr val="000090"/>
              </a:solidFill>
            </a:endParaRP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252773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3B95A-291E-2EE9-6C07-96DA1902325C}"/>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9EE4DA43-40FF-B8DA-DE2D-F0A3FE29BC8B}"/>
              </a:ext>
            </a:extLst>
          </p:cNvPr>
          <p:cNvSpPr>
            <a:spLocks noChangeArrowheads="1"/>
          </p:cNvSpPr>
          <p:nvPr/>
        </p:nvSpPr>
        <p:spPr bwMode="auto">
          <a:xfrm>
            <a:off x="381000" y="304800"/>
            <a:ext cx="7772400" cy="762000"/>
          </a:xfrm>
          <a:prstGeom prst="rect">
            <a:avLst/>
          </a:prstGeom>
          <a:noFill/>
          <a:ln w="9525">
            <a:noFill/>
            <a:miter lim="800000"/>
            <a:headEnd/>
            <a:tailEnd/>
          </a:ln>
        </p:spPr>
        <p:txBody>
          <a:bodyPr anchor="ctr"/>
          <a:lstStyle/>
          <a:p>
            <a:r>
              <a:rPr lang="en-US" sz="2400" b="1" dirty="0">
                <a:solidFill>
                  <a:srgbClr val="000090"/>
                </a:solidFill>
              </a:rPr>
              <a:t>Project Team &amp; Other Stakeholders </a:t>
            </a:r>
            <a:r>
              <a:rPr lang="en-US" b="1" dirty="0">
                <a:solidFill>
                  <a:srgbClr val="000090"/>
                </a:solidFill>
              </a:rPr>
              <a:t>(Limit to 1 slide) </a:t>
            </a:r>
            <a:endParaRPr lang="en-US" b="1" dirty="0">
              <a:solidFill>
                <a:schemeClr val="accent6"/>
              </a:solidFill>
            </a:endParaRPr>
          </a:p>
        </p:txBody>
      </p:sp>
      <p:sp>
        <p:nvSpPr>
          <p:cNvPr id="3075" name="Rectangle 8">
            <a:extLst>
              <a:ext uri="{FF2B5EF4-FFF2-40B4-BE49-F238E27FC236}">
                <a16:creationId xmlns:a16="http://schemas.microsoft.com/office/drawing/2014/main" id="{05960330-B408-C3BA-4D0D-6265241816AA}"/>
              </a:ext>
            </a:extLst>
          </p:cNvPr>
          <p:cNvSpPr>
            <a:spLocks noChangeArrowheads="1"/>
          </p:cNvSpPr>
          <p:nvPr/>
        </p:nvSpPr>
        <p:spPr bwMode="auto">
          <a:xfrm>
            <a:off x="408432" y="1371600"/>
            <a:ext cx="11402568" cy="3733800"/>
          </a:xfrm>
          <a:prstGeom prst="rect">
            <a:avLst/>
          </a:prstGeom>
          <a:noFill/>
          <a:ln w="9525">
            <a:noFill/>
            <a:miter lim="800000"/>
            <a:headEnd/>
            <a:tailEnd/>
          </a:ln>
        </p:spPr>
        <p:txBody>
          <a:bodyPr/>
          <a:lstStyle/>
          <a:p>
            <a:pPr marL="342900" indent="-342900" eaLnBrk="0" hangingPunct="0">
              <a:buFont typeface="Arial"/>
              <a:buChar char="•"/>
            </a:pPr>
            <a:r>
              <a:rPr lang="en-GB" altLang="zh-CN" dirty="0">
                <a:solidFill>
                  <a:srgbClr val="000090"/>
                </a:solidFill>
                <a:ea typeface="SimSun" pitchFamily="2" charset="-122"/>
              </a:rPr>
              <a:t>Team members/Institutions</a:t>
            </a:r>
          </a:p>
          <a:p>
            <a:pPr eaLnBrk="0" hangingPunct="0"/>
            <a:endParaRPr lang="en-GB" altLang="zh-CN" dirty="0">
              <a:solidFill>
                <a:srgbClr val="000090"/>
              </a:solidFill>
              <a:ea typeface="SimSun" pitchFamily="2" charset="-122"/>
            </a:endParaRPr>
          </a:p>
          <a:p>
            <a:pPr marL="342900" indent="-342900" eaLnBrk="0" hangingPunct="0">
              <a:buFont typeface="Arial"/>
              <a:buChar char="•"/>
            </a:pPr>
            <a:r>
              <a:rPr lang="en-GB" altLang="zh-CN" dirty="0">
                <a:solidFill>
                  <a:srgbClr val="000090"/>
                </a:solidFill>
                <a:ea typeface="SimSun" pitchFamily="2" charset="-122"/>
              </a:rPr>
              <a:t>Track record/Expertise/Role of each team member and co-funding partner (where relevant)</a:t>
            </a:r>
          </a:p>
          <a:p>
            <a:pPr eaLnBrk="0" hangingPunct="0"/>
            <a:endParaRPr lang="en-GB" altLang="zh-CN" dirty="0">
              <a:solidFill>
                <a:srgbClr val="000090"/>
              </a:solidFill>
              <a:ea typeface="SimSun" pitchFamily="2" charset="-122"/>
            </a:endParaRPr>
          </a:p>
          <a:p>
            <a:pPr marL="342900" indent="-342900" eaLnBrk="0" hangingPunct="0">
              <a:buFont typeface="Arial"/>
              <a:buChar char="•"/>
            </a:pPr>
            <a:r>
              <a:rPr lang="en-GB" altLang="zh-CN" dirty="0">
                <a:solidFill>
                  <a:srgbClr val="000090"/>
                </a:solidFill>
                <a:ea typeface="SimSun" pitchFamily="2" charset="-122"/>
              </a:rPr>
              <a:t>Mentors (if any)</a:t>
            </a:r>
          </a:p>
          <a:p>
            <a:pPr eaLnBrk="0" hangingPunct="0"/>
            <a:endParaRPr lang="en-GB" altLang="zh-CN" sz="2000" dirty="0">
              <a:solidFill>
                <a:srgbClr val="000090"/>
              </a:solidFill>
              <a:ea typeface="SimSun" pitchFamily="2" charset="-122"/>
            </a:endParaRPr>
          </a:p>
          <a:p>
            <a:pPr marL="285750" indent="-285750">
              <a:spcBef>
                <a:spcPct val="20000"/>
              </a:spcBef>
              <a:buFont typeface="Arial"/>
              <a:buChar char="•"/>
            </a:pPr>
            <a:endParaRPr lang="en-GB" dirty="0">
              <a:solidFill>
                <a:srgbClr val="000090"/>
              </a:solidFill>
            </a:endParaRPr>
          </a:p>
          <a:p>
            <a:pPr>
              <a:spcBef>
                <a:spcPct val="20000"/>
              </a:spcBef>
            </a:pPr>
            <a:endParaRPr lang="en-GB" dirty="0">
              <a:solidFill>
                <a:srgbClr val="000090"/>
              </a:solidFill>
            </a:endParaRPr>
          </a:p>
          <a:p>
            <a:pPr marL="285750" indent="-285750">
              <a:spcBef>
                <a:spcPct val="20000"/>
              </a:spcBef>
              <a:buFont typeface="Arial"/>
              <a:buChar char="•"/>
            </a:pPr>
            <a:endParaRPr lang="en-GB" dirty="0">
              <a:solidFill>
                <a:srgbClr val="000090"/>
              </a:solidFill>
            </a:endParaRPr>
          </a:p>
          <a:p>
            <a:pPr>
              <a:spcBef>
                <a:spcPct val="20000"/>
              </a:spcBef>
              <a:buFontTx/>
              <a:buChar char="•"/>
            </a:pPr>
            <a:endParaRPr lang="en-GB" sz="2000" dirty="0">
              <a:solidFill>
                <a:srgbClr val="000090"/>
              </a:solidFill>
            </a:endParaRPr>
          </a:p>
          <a:p>
            <a:pPr>
              <a:spcBef>
                <a:spcPct val="20000"/>
              </a:spcBef>
            </a:pPr>
            <a:endParaRPr lang="en-US" sz="2000" dirty="0">
              <a:solidFill>
                <a:srgbClr val="2D2D8A"/>
              </a:solidFill>
            </a:endParaRPr>
          </a:p>
          <a:p>
            <a:pPr>
              <a:spcBef>
                <a:spcPct val="20000"/>
              </a:spcBef>
              <a:buFontTx/>
              <a:buChar char="•"/>
            </a:pPr>
            <a:endParaRPr lang="en-US" sz="2000" dirty="0">
              <a:solidFill>
                <a:srgbClr val="2D2D8A"/>
              </a:solidFill>
            </a:endParaRPr>
          </a:p>
        </p:txBody>
      </p:sp>
    </p:spTree>
    <p:extLst>
      <p:ext uri="{BB962C8B-B14F-4D97-AF65-F5344CB8AC3E}">
        <p14:creationId xmlns:p14="http://schemas.microsoft.com/office/powerpoint/2010/main" val="1275080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82574-8492-8828-007B-38B2EEB1CAE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398104F-694A-A7CF-EBC1-1EE1CC59B426}"/>
              </a:ext>
            </a:extLst>
          </p:cNvPr>
          <p:cNvGraphicFramePr>
            <a:graphicFrameLocks noGrp="1"/>
          </p:cNvGraphicFramePr>
          <p:nvPr>
            <p:extLst>
              <p:ext uri="{D42A27DB-BD31-4B8C-83A1-F6EECF244321}">
                <p14:modId xmlns:p14="http://schemas.microsoft.com/office/powerpoint/2010/main" val="187942244"/>
              </p:ext>
            </p:extLst>
          </p:nvPr>
        </p:nvGraphicFramePr>
        <p:xfrm>
          <a:off x="304804" y="1234416"/>
          <a:ext cx="11734786" cy="3794784"/>
        </p:xfrm>
        <a:graphic>
          <a:graphicData uri="http://schemas.openxmlformats.org/drawingml/2006/table">
            <a:tbl>
              <a:tblPr firstRow="1" firstCol="1" bandRow="1"/>
              <a:tblGrid>
                <a:gridCol w="540420">
                  <a:extLst>
                    <a:ext uri="{9D8B030D-6E8A-4147-A177-3AD203B41FA5}">
                      <a16:colId xmlns:a16="http://schemas.microsoft.com/office/drawing/2014/main" val="7599927"/>
                    </a:ext>
                  </a:extLst>
                </a:gridCol>
                <a:gridCol w="2702086">
                  <a:extLst>
                    <a:ext uri="{9D8B030D-6E8A-4147-A177-3AD203B41FA5}">
                      <a16:colId xmlns:a16="http://schemas.microsoft.com/office/drawing/2014/main" val="4099644536"/>
                    </a:ext>
                  </a:extLst>
                </a:gridCol>
                <a:gridCol w="353845">
                  <a:extLst>
                    <a:ext uri="{9D8B030D-6E8A-4147-A177-3AD203B41FA5}">
                      <a16:colId xmlns:a16="http://schemas.microsoft.com/office/drawing/2014/main" val="618256274"/>
                    </a:ext>
                  </a:extLst>
                </a:gridCol>
                <a:gridCol w="353845">
                  <a:extLst>
                    <a:ext uri="{9D8B030D-6E8A-4147-A177-3AD203B41FA5}">
                      <a16:colId xmlns:a16="http://schemas.microsoft.com/office/drawing/2014/main" val="3072262644"/>
                    </a:ext>
                  </a:extLst>
                </a:gridCol>
                <a:gridCol w="353845">
                  <a:extLst>
                    <a:ext uri="{9D8B030D-6E8A-4147-A177-3AD203B41FA5}">
                      <a16:colId xmlns:a16="http://schemas.microsoft.com/office/drawing/2014/main" val="1825879663"/>
                    </a:ext>
                  </a:extLst>
                </a:gridCol>
                <a:gridCol w="353845">
                  <a:extLst>
                    <a:ext uri="{9D8B030D-6E8A-4147-A177-3AD203B41FA5}">
                      <a16:colId xmlns:a16="http://schemas.microsoft.com/office/drawing/2014/main" val="1064693524"/>
                    </a:ext>
                  </a:extLst>
                </a:gridCol>
                <a:gridCol w="353845">
                  <a:extLst>
                    <a:ext uri="{9D8B030D-6E8A-4147-A177-3AD203B41FA5}">
                      <a16:colId xmlns:a16="http://schemas.microsoft.com/office/drawing/2014/main" val="1039788411"/>
                    </a:ext>
                  </a:extLst>
                </a:gridCol>
                <a:gridCol w="353845">
                  <a:extLst>
                    <a:ext uri="{9D8B030D-6E8A-4147-A177-3AD203B41FA5}">
                      <a16:colId xmlns:a16="http://schemas.microsoft.com/office/drawing/2014/main" val="3526739836"/>
                    </a:ext>
                  </a:extLst>
                </a:gridCol>
                <a:gridCol w="353845">
                  <a:extLst>
                    <a:ext uri="{9D8B030D-6E8A-4147-A177-3AD203B41FA5}">
                      <a16:colId xmlns:a16="http://schemas.microsoft.com/office/drawing/2014/main" val="3519963223"/>
                    </a:ext>
                  </a:extLst>
                </a:gridCol>
                <a:gridCol w="353845">
                  <a:extLst>
                    <a:ext uri="{9D8B030D-6E8A-4147-A177-3AD203B41FA5}">
                      <a16:colId xmlns:a16="http://schemas.microsoft.com/office/drawing/2014/main" val="1811534871"/>
                    </a:ext>
                  </a:extLst>
                </a:gridCol>
                <a:gridCol w="353845">
                  <a:extLst>
                    <a:ext uri="{9D8B030D-6E8A-4147-A177-3AD203B41FA5}">
                      <a16:colId xmlns:a16="http://schemas.microsoft.com/office/drawing/2014/main" val="179732723"/>
                    </a:ext>
                  </a:extLst>
                </a:gridCol>
                <a:gridCol w="353845">
                  <a:extLst>
                    <a:ext uri="{9D8B030D-6E8A-4147-A177-3AD203B41FA5}">
                      <a16:colId xmlns:a16="http://schemas.microsoft.com/office/drawing/2014/main" val="3998469304"/>
                    </a:ext>
                  </a:extLst>
                </a:gridCol>
                <a:gridCol w="353845">
                  <a:extLst>
                    <a:ext uri="{9D8B030D-6E8A-4147-A177-3AD203B41FA5}">
                      <a16:colId xmlns:a16="http://schemas.microsoft.com/office/drawing/2014/main" val="4242114781"/>
                    </a:ext>
                  </a:extLst>
                </a:gridCol>
                <a:gridCol w="353845">
                  <a:extLst>
                    <a:ext uri="{9D8B030D-6E8A-4147-A177-3AD203B41FA5}">
                      <a16:colId xmlns:a16="http://schemas.microsoft.com/office/drawing/2014/main" val="1734197266"/>
                    </a:ext>
                  </a:extLst>
                </a:gridCol>
                <a:gridCol w="353845">
                  <a:extLst>
                    <a:ext uri="{9D8B030D-6E8A-4147-A177-3AD203B41FA5}">
                      <a16:colId xmlns:a16="http://schemas.microsoft.com/office/drawing/2014/main" val="2078000778"/>
                    </a:ext>
                  </a:extLst>
                </a:gridCol>
                <a:gridCol w="353845">
                  <a:extLst>
                    <a:ext uri="{9D8B030D-6E8A-4147-A177-3AD203B41FA5}">
                      <a16:colId xmlns:a16="http://schemas.microsoft.com/office/drawing/2014/main" val="413171403"/>
                    </a:ext>
                  </a:extLst>
                </a:gridCol>
                <a:gridCol w="353845">
                  <a:extLst>
                    <a:ext uri="{9D8B030D-6E8A-4147-A177-3AD203B41FA5}">
                      <a16:colId xmlns:a16="http://schemas.microsoft.com/office/drawing/2014/main" val="3838135658"/>
                    </a:ext>
                  </a:extLst>
                </a:gridCol>
                <a:gridCol w="353845">
                  <a:extLst>
                    <a:ext uri="{9D8B030D-6E8A-4147-A177-3AD203B41FA5}">
                      <a16:colId xmlns:a16="http://schemas.microsoft.com/office/drawing/2014/main" val="735092479"/>
                    </a:ext>
                  </a:extLst>
                </a:gridCol>
                <a:gridCol w="353845">
                  <a:extLst>
                    <a:ext uri="{9D8B030D-6E8A-4147-A177-3AD203B41FA5}">
                      <a16:colId xmlns:a16="http://schemas.microsoft.com/office/drawing/2014/main" val="3532804171"/>
                    </a:ext>
                  </a:extLst>
                </a:gridCol>
                <a:gridCol w="353845">
                  <a:extLst>
                    <a:ext uri="{9D8B030D-6E8A-4147-A177-3AD203B41FA5}">
                      <a16:colId xmlns:a16="http://schemas.microsoft.com/office/drawing/2014/main" val="224093543"/>
                    </a:ext>
                  </a:extLst>
                </a:gridCol>
                <a:gridCol w="353845">
                  <a:extLst>
                    <a:ext uri="{9D8B030D-6E8A-4147-A177-3AD203B41FA5}">
                      <a16:colId xmlns:a16="http://schemas.microsoft.com/office/drawing/2014/main" val="3025115995"/>
                    </a:ext>
                  </a:extLst>
                </a:gridCol>
                <a:gridCol w="353845">
                  <a:extLst>
                    <a:ext uri="{9D8B030D-6E8A-4147-A177-3AD203B41FA5}">
                      <a16:colId xmlns:a16="http://schemas.microsoft.com/office/drawing/2014/main" val="2717419809"/>
                    </a:ext>
                  </a:extLst>
                </a:gridCol>
                <a:gridCol w="353845">
                  <a:extLst>
                    <a:ext uri="{9D8B030D-6E8A-4147-A177-3AD203B41FA5}">
                      <a16:colId xmlns:a16="http://schemas.microsoft.com/office/drawing/2014/main" val="810740119"/>
                    </a:ext>
                  </a:extLst>
                </a:gridCol>
                <a:gridCol w="353845">
                  <a:extLst>
                    <a:ext uri="{9D8B030D-6E8A-4147-A177-3AD203B41FA5}">
                      <a16:colId xmlns:a16="http://schemas.microsoft.com/office/drawing/2014/main" val="1270076932"/>
                    </a:ext>
                  </a:extLst>
                </a:gridCol>
                <a:gridCol w="353845">
                  <a:extLst>
                    <a:ext uri="{9D8B030D-6E8A-4147-A177-3AD203B41FA5}">
                      <a16:colId xmlns:a16="http://schemas.microsoft.com/office/drawing/2014/main" val="3098736395"/>
                    </a:ext>
                  </a:extLst>
                </a:gridCol>
                <a:gridCol w="353845">
                  <a:extLst>
                    <a:ext uri="{9D8B030D-6E8A-4147-A177-3AD203B41FA5}">
                      <a16:colId xmlns:a16="http://schemas.microsoft.com/office/drawing/2014/main" val="3457156206"/>
                    </a:ext>
                  </a:extLst>
                </a:gridCol>
              </a:tblGrid>
              <a:tr h="440814">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just">
                        <a:buNone/>
                      </a:pPr>
                      <a:r>
                        <a:rPr lang="en-US" sz="1200" b="1" dirty="0">
                          <a:solidFill>
                            <a:srgbClr val="000000"/>
                          </a:solidFill>
                          <a:effectLst/>
                          <a:latin typeface="Arial" panose="020B0604020202020204" pitchFamily="34" charset="0"/>
                          <a:ea typeface="SimSun" panose="02010600030101010101" pitchFamily="2" charset="-122"/>
                        </a:rPr>
                        <a:t>Milestones/Deliverables</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1</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2</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3</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4</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5</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a:solidFill>
                            <a:srgbClr val="000000"/>
                          </a:solidFill>
                          <a:effectLst/>
                          <a:latin typeface="Arial" panose="020B0604020202020204" pitchFamily="34" charset="0"/>
                          <a:ea typeface="SimSun" panose="02010600030101010101" pitchFamily="2" charset="-122"/>
                        </a:rPr>
                        <a:t>M</a:t>
                      </a:r>
                      <a:endParaRPr lang="en-SG" sz="1200">
                        <a:effectLst/>
                        <a:latin typeface="Times New Roman" panose="02020603050405020304" pitchFamily="18" charset="0"/>
                        <a:ea typeface="SimSun" panose="02010600030101010101" pitchFamily="2" charset="-122"/>
                      </a:endParaRPr>
                    </a:p>
                    <a:p>
                      <a:pPr algn="ctr">
                        <a:buNone/>
                      </a:pPr>
                      <a:r>
                        <a:rPr lang="en-US" sz="1200" b="1">
                          <a:solidFill>
                            <a:srgbClr val="000000"/>
                          </a:solidFill>
                          <a:effectLst/>
                          <a:latin typeface="Arial" panose="020B0604020202020204" pitchFamily="34" charset="0"/>
                          <a:ea typeface="SimSun" panose="02010600030101010101" pitchFamily="2" charset="-122"/>
                        </a:rPr>
                        <a:t>6</a:t>
                      </a: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7</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8</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a:solidFill>
                            <a:srgbClr val="000000"/>
                          </a:solidFill>
                          <a:effectLst/>
                          <a:latin typeface="Arial" panose="020B0604020202020204" pitchFamily="34" charset="0"/>
                          <a:ea typeface="SimSun" panose="02010600030101010101" pitchFamily="2" charset="-122"/>
                        </a:rPr>
                        <a:t>M</a:t>
                      </a:r>
                      <a:endParaRPr lang="en-SG" sz="1200">
                        <a:effectLst/>
                        <a:latin typeface="Times New Roman" panose="02020603050405020304" pitchFamily="18" charset="0"/>
                        <a:ea typeface="SimSun" panose="02010600030101010101" pitchFamily="2" charset="-122"/>
                      </a:endParaRPr>
                    </a:p>
                    <a:p>
                      <a:pPr algn="ctr">
                        <a:buNone/>
                      </a:pPr>
                      <a:r>
                        <a:rPr lang="en-US" sz="1200" b="1">
                          <a:solidFill>
                            <a:srgbClr val="000000"/>
                          </a:solidFill>
                          <a:effectLst/>
                          <a:latin typeface="Arial" panose="020B0604020202020204" pitchFamily="34" charset="0"/>
                          <a:ea typeface="SimSun" panose="02010600030101010101" pitchFamily="2" charset="-122"/>
                        </a:rPr>
                        <a:t>9</a:t>
                      </a: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10</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11</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buNone/>
                      </a:pPr>
                      <a:r>
                        <a:rPr lang="en-US" sz="1200" b="1" dirty="0">
                          <a:solidFill>
                            <a:srgbClr val="000000"/>
                          </a:solidFill>
                          <a:effectLst/>
                          <a:latin typeface="Arial" panose="020B0604020202020204" pitchFamily="34" charset="0"/>
                          <a:ea typeface="SimSun" panose="02010600030101010101" pitchFamily="2" charset="-122"/>
                        </a:rPr>
                        <a:t>M</a:t>
                      </a:r>
                      <a:endParaRPr lang="en-SG" sz="1200" dirty="0">
                        <a:effectLst/>
                        <a:latin typeface="Times New Roman" panose="02020603050405020304" pitchFamily="18" charset="0"/>
                        <a:ea typeface="SimSun" panose="02010600030101010101" pitchFamily="2" charset="-122"/>
                      </a:endParaRPr>
                    </a:p>
                    <a:p>
                      <a:pPr algn="ctr">
                        <a:buNone/>
                      </a:pPr>
                      <a:r>
                        <a:rPr lang="en-US" sz="1200" b="1" dirty="0">
                          <a:solidFill>
                            <a:srgbClr val="000000"/>
                          </a:solidFill>
                          <a:effectLst/>
                          <a:latin typeface="Arial" panose="020B0604020202020204" pitchFamily="34" charset="0"/>
                          <a:ea typeface="SimSun" panose="02010600030101010101" pitchFamily="2" charset="-122"/>
                        </a:rPr>
                        <a:t>12</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a:t>
                      </a:r>
                    </a:p>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21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 22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a:t>
                      </a:r>
                    </a:p>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M</a:t>
                      </a:r>
                    </a:p>
                    <a:p>
                      <a:pPr marL="0" algn="ctr" defTabSz="914400" rtl="0" eaLnBrk="1" latinLnBrk="0" hangingPunct="1">
                        <a:buNone/>
                      </a:pPr>
                      <a:r>
                        <a:rPr lang="en-SG" sz="1200" b="1" kern="1200" dirty="0">
                          <a:solidFill>
                            <a:srgbClr val="000000"/>
                          </a:solidFill>
                          <a:effectLst/>
                          <a:latin typeface="Arial" panose="020B0604020202020204" pitchFamily="34" charset="0"/>
                          <a:ea typeface="SimSun" panose="02010600030101010101" pitchFamily="2" charset="-122"/>
                          <a:cs typeface="+mn-cs"/>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68566518"/>
                  </a:ext>
                </a:extLst>
              </a:tr>
              <a:tr h="367345">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r>
                        <a:rPr lang="en-US" sz="1200" b="1" dirty="0">
                          <a:effectLst/>
                          <a:latin typeface="Arial" panose="020B0604020202020204" pitchFamily="34" charset="0"/>
                          <a:ea typeface="SimSun" panose="02010600030101010101" pitchFamily="2" charset="-122"/>
                        </a:rPr>
                        <a:t>NHIC funding</a:t>
                      </a: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3240957"/>
                  </a:ext>
                </a:extLst>
              </a:tr>
              <a:tr h="367345">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1</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33811787"/>
                  </a:ext>
                </a:extLst>
              </a:tr>
              <a:tr h="343521">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2</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5860666"/>
                  </a:ext>
                </a:extLst>
              </a:tr>
              <a:tr h="367345">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3</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6431573"/>
                  </a:ext>
                </a:extLst>
              </a:tr>
              <a:tr h="367345">
                <a:tc>
                  <a:txBody>
                    <a:bodyPr/>
                    <a:lstStyle/>
                    <a:p>
                      <a:pPr marL="0" algn="just" defTabSz="914400" rtl="0" eaLnBrk="1" latinLnBrk="0" hangingPunct="1">
                        <a:buNone/>
                      </a:pP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9108418"/>
                  </a:ext>
                </a:extLst>
              </a:tr>
              <a:tr h="367345">
                <a:tc>
                  <a:txBody>
                    <a:bodyPr/>
                    <a:lstStyle/>
                    <a:p>
                      <a:pPr marL="0" algn="just" defTabSz="914400" rtl="0" eaLnBrk="1" latinLnBrk="0" hangingPunct="1">
                        <a:buNone/>
                      </a:pP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Co-funding partner funding</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7248126"/>
                  </a:ext>
                </a:extLst>
              </a:tr>
              <a:tr h="367345">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4</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5023732"/>
                  </a:ext>
                </a:extLst>
              </a:tr>
              <a:tr h="439034">
                <a:tc>
                  <a:txBody>
                    <a:bodyPr/>
                    <a:lstStyle/>
                    <a:p>
                      <a:pPr marL="0" algn="just" defTabSz="914400" rtl="0" eaLnBrk="1" latinLnBrk="0" hangingPunct="1">
                        <a:buNone/>
                      </a:pPr>
                      <a:r>
                        <a:rPr lang="en-US" sz="1200" b="1" kern="1200" dirty="0">
                          <a:solidFill>
                            <a:schemeClr val="tx1"/>
                          </a:solidFill>
                          <a:effectLst/>
                          <a:latin typeface="Arial" panose="020B0604020202020204" pitchFamily="34" charset="0"/>
                          <a:ea typeface="SimSun" panose="02010600030101010101" pitchFamily="2" charset="-122"/>
                          <a:cs typeface="+mn-cs"/>
                        </a:rPr>
                        <a:t>5</a:t>
                      </a:r>
                      <a:endParaRPr lang="en-SG" sz="1200" b="1" kern="1200" dirty="0">
                        <a:solidFill>
                          <a:schemeClr val="tx1"/>
                        </a:solidFill>
                        <a:effectLst/>
                        <a:latin typeface="Arial" panose="020B0604020202020204" pitchFamily="34" charset="0"/>
                        <a:ea typeface="SimSun" panose="02010600030101010101" pitchFamily="2" charset="-122"/>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9773376"/>
                  </a:ext>
                </a:extLst>
              </a:tr>
              <a:tr h="367345">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buNone/>
                      </a:pPr>
                      <a:endParaRPr lang="en-SG" sz="1200" dirty="0">
                        <a:effectLst/>
                        <a:latin typeface="Times New Roman" panose="02020603050405020304" pitchFamily="18" charset="0"/>
                        <a:ea typeface="SimSun" panose="02010600030101010101" pitchFamily="2" charset="-122"/>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2051169"/>
                  </a:ext>
                </a:extLst>
              </a:tr>
            </a:tbl>
          </a:graphicData>
        </a:graphic>
      </p:graphicFrame>
      <p:sp>
        <p:nvSpPr>
          <p:cNvPr id="7" name="TextBox 6">
            <a:extLst>
              <a:ext uri="{FF2B5EF4-FFF2-40B4-BE49-F238E27FC236}">
                <a16:creationId xmlns:a16="http://schemas.microsoft.com/office/drawing/2014/main" id="{0A81D341-638E-FD36-9137-E679C2E4F273}"/>
              </a:ext>
            </a:extLst>
          </p:cNvPr>
          <p:cNvSpPr txBox="1"/>
          <p:nvPr/>
        </p:nvSpPr>
        <p:spPr>
          <a:xfrm>
            <a:off x="228600" y="5585885"/>
            <a:ext cx="11887200" cy="523220"/>
          </a:xfrm>
          <a:prstGeom prst="rect">
            <a:avLst/>
          </a:prstGeom>
          <a:noFill/>
        </p:spPr>
        <p:txBody>
          <a:bodyPr wrap="square">
            <a:spAutoFit/>
          </a:bodyPr>
          <a:lstStyle/>
          <a:p>
            <a:pPr lvl="0" algn="just"/>
            <a:r>
              <a:rPr lang="en-US" sz="1400" dirty="0">
                <a:effectLst/>
                <a:latin typeface="Arial" panose="020B0604020202020204" pitchFamily="34" charset="0"/>
                <a:ea typeface="SimSun" panose="02010600030101010101" pitchFamily="2" charset="-122"/>
              </a:rPr>
              <a:t>Note: NHIC funding will be directed towards the public healthcare institution(s). </a:t>
            </a:r>
            <a:r>
              <a:rPr lang="en-US" sz="1400" dirty="0">
                <a:latin typeface="Arial" panose="020B0604020202020204" pitchFamily="34" charset="0"/>
                <a:ea typeface="SimSun" panose="02010600030101010101" pitchFamily="2" charset="-122"/>
              </a:rPr>
              <a:t>Work involving NHIC and co-funding partner funding may happen in parallel or phased approach as deemed fit for the project scope</a:t>
            </a:r>
            <a:endParaRPr lang="en-SG" sz="1400" dirty="0">
              <a:effectLst/>
              <a:latin typeface="Times New Roman" panose="02020603050405020304" pitchFamily="18" charset="0"/>
              <a:ea typeface="SimSun" panose="02010600030101010101" pitchFamily="2" charset="-122"/>
            </a:endParaRPr>
          </a:p>
        </p:txBody>
      </p:sp>
      <p:sp>
        <p:nvSpPr>
          <p:cNvPr id="2" name="Rectangle 2">
            <a:extLst>
              <a:ext uri="{FF2B5EF4-FFF2-40B4-BE49-F238E27FC236}">
                <a16:creationId xmlns:a16="http://schemas.microsoft.com/office/drawing/2014/main" id="{D6002130-9F45-3D8B-3464-AC2E45DDFE94}"/>
              </a:ext>
            </a:extLst>
          </p:cNvPr>
          <p:cNvSpPr>
            <a:spLocks noChangeArrowheads="1"/>
          </p:cNvSpPr>
          <p:nvPr/>
        </p:nvSpPr>
        <p:spPr bwMode="auto">
          <a:xfrm>
            <a:off x="228600" y="304800"/>
            <a:ext cx="8229600" cy="762000"/>
          </a:xfrm>
          <a:prstGeom prst="rect">
            <a:avLst/>
          </a:prstGeom>
          <a:noFill/>
          <a:ln w="9525">
            <a:noFill/>
            <a:miter lim="800000"/>
            <a:headEnd/>
            <a:tailEnd/>
          </a:ln>
        </p:spPr>
        <p:txBody>
          <a:bodyPr anchor="ctr"/>
          <a:lstStyle/>
          <a:p>
            <a:r>
              <a:rPr lang="en-US" sz="2400" b="1" dirty="0">
                <a:solidFill>
                  <a:srgbClr val="000090"/>
                </a:solidFill>
              </a:rPr>
              <a:t>Project Milestones/Deliverables </a:t>
            </a:r>
            <a:r>
              <a:rPr lang="en-US" b="1" dirty="0">
                <a:solidFill>
                  <a:srgbClr val="000090"/>
                </a:solidFill>
              </a:rPr>
              <a:t>(Up to 2 slides) </a:t>
            </a:r>
          </a:p>
        </p:txBody>
      </p:sp>
    </p:spTree>
    <p:extLst>
      <p:ext uri="{BB962C8B-B14F-4D97-AF65-F5344CB8AC3E}">
        <p14:creationId xmlns:p14="http://schemas.microsoft.com/office/powerpoint/2010/main" val="2647262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2200B-B579-F58F-E1E0-A4CC99F236F7}"/>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0AF0E9BA-BFAD-E2B9-1DA0-302635A8394F}"/>
              </a:ext>
            </a:extLst>
          </p:cNvPr>
          <p:cNvSpPr>
            <a:spLocks noChangeArrowheads="1"/>
          </p:cNvSpPr>
          <p:nvPr/>
        </p:nvSpPr>
        <p:spPr bwMode="auto">
          <a:xfrm>
            <a:off x="320040" y="2988910"/>
            <a:ext cx="9296400" cy="2590800"/>
          </a:xfrm>
          <a:prstGeom prst="rect">
            <a:avLst/>
          </a:prstGeom>
          <a:noFill/>
          <a:ln w="9525">
            <a:noFill/>
            <a:miter lim="800000"/>
            <a:headEnd/>
            <a:tailEnd/>
          </a:ln>
        </p:spPr>
        <p:txBody>
          <a:bodyPr/>
          <a:lstStyle/>
          <a:p>
            <a:pPr>
              <a:spcBef>
                <a:spcPct val="20000"/>
              </a:spcBef>
            </a:pPr>
            <a:r>
              <a:rPr lang="en-US" dirty="0">
                <a:solidFill>
                  <a:srgbClr val="000090"/>
                </a:solidFill>
              </a:rPr>
              <a:t>Also include budget breakdown (EOM, Equipment, OOE) for both entities</a:t>
            </a:r>
          </a:p>
          <a:p>
            <a:pPr marL="285750" indent="-285750">
              <a:spcBef>
                <a:spcPct val="20000"/>
              </a:spcBef>
              <a:buFont typeface="Arial" panose="020B0604020202020204" pitchFamily="34" charset="0"/>
              <a:buChar char="•"/>
            </a:pPr>
            <a:r>
              <a:rPr lang="en-US" dirty="0">
                <a:solidFill>
                  <a:srgbClr val="000090"/>
                </a:solidFill>
              </a:rPr>
              <a:t>NHIC portion (capped at 750K SGD incl. of 30% indirect costs)</a:t>
            </a:r>
          </a:p>
          <a:p>
            <a:pPr marL="285750" indent="-285750">
              <a:spcBef>
                <a:spcPct val="20000"/>
              </a:spcBef>
              <a:buFont typeface="Arial" panose="020B0604020202020204" pitchFamily="34" charset="0"/>
              <a:buChar char="•"/>
            </a:pPr>
            <a:r>
              <a:rPr lang="en-US" dirty="0">
                <a:solidFill>
                  <a:srgbClr val="000090"/>
                </a:solidFill>
              </a:rPr>
              <a:t>Co-funding partner (at least 20% of the overall project funding to be covered by fresh funding in-cash contribution by the partner)</a:t>
            </a:r>
          </a:p>
          <a:p>
            <a:pPr marL="285750" indent="-285750">
              <a:spcBef>
                <a:spcPct val="20000"/>
              </a:spcBef>
              <a:buFont typeface="Arial" panose="020B0604020202020204" pitchFamily="34" charset="0"/>
              <a:buChar char="•"/>
            </a:pPr>
            <a:endParaRPr lang="en-US" dirty="0">
              <a:solidFill>
                <a:srgbClr val="000090"/>
              </a:solidFill>
            </a:endParaRPr>
          </a:p>
          <a:p>
            <a:pPr marL="285750" indent="-285750">
              <a:spcBef>
                <a:spcPct val="20000"/>
              </a:spcBef>
              <a:buFont typeface="Arial" panose="020B0604020202020204" pitchFamily="34" charset="0"/>
              <a:buChar char="•"/>
            </a:pPr>
            <a:r>
              <a:rPr lang="en-US" dirty="0">
                <a:solidFill>
                  <a:srgbClr val="000090"/>
                </a:solidFill>
              </a:rPr>
              <a:t>[ same format]</a:t>
            </a:r>
          </a:p>
          <a:p>
            <a:pPr marL="285750" indent="-285750">
              <a:spcBef>
                <a:spcPct val="20000"/>
              </a:spcBef>
              <a:buFont typeface="Arial" panose="020B0604020202020204" pitchFamily="34" charset="0"/>
              <a:buChar char="•"/>
            </a:pPr>
            <a:endParaRPr lang="en-US" dirty="0">
              <a:solidFill>
                <a:srgbClr val="000090"/>
              </a:solidFill>
            </a:endParaRPr>
          </a:p>
          <a:p>
            <a:pPr>
              <a:spcBef>
                <a:spcPct val="20000"/>
              </a:spcBef>
            </a:pPr>
            <a:endParaRPr lang="en-US" dirty="0">
              <a:solidFill>
                <a:srgbClr val="000090"/>
              </a:solidFill>
            </a:endParaRPr>
          </a:p>
          <a:p>
            <a:pPr>
              <a:spcBef>
                <a:spcPct val="20000"/>
              </a:spcBef>
            </a:pPr>
            <a:endParaRPr lang="en-US" dirty="0">
              <a:solidFill>
                <a:srgbClr val="000090"/>
              </a:solidFill>
            </a:endParaRPr>
          </a:p>
        </p:txBody>
      </p:sp>
      <p:graphicFrame>
        <p:nvGraphicFramePr>
          <p:cNvPr id="10" name="Table 9">
            <a:extLst>
              <a:ext uri="{FF2B5EF4-FFF2-40B4-BE49-F238E27FC236}">
                <a16:creationId xmlns:a16="http://schemas.microsoft.com/office/drawing/2014/main" id="{04F08877-5C46-88A3-36F9-ABA5FCA25DA4}"/>
              </a:ext>
            </a:extLst>
          </p:cNvPr>
          <p:cNvGraphicFramePr>
            <a:graphicFrameLocks noGrp="1"/>
          </p:cNvGraphicFramePr>
          <p:nvPr>
            <p:extLst>
              <p:ext uri="{D42A27DB-BD31-4B8C-83A1-F6EECF244321}">
                <p14:modId xmlns:p14="http://schemas.microsoft.com/office/powerpoint/2010/main" val="3913966966"/>
              </p:ext>
            </p:extLst>
          </p:nvPr>
        </p:nvGraphicFramePr>
        <p:xfrm>
          <a:off x="304800" y="1143000"/>
          <a:ext cx="10820400" cy="1388710"/>
        </p:xfrm>
        <a:graphic>
          <a:graphicData uri="http://schemas.openxmlformats.org/drawingml/2006/table">
            <a:tbl>
              <a:tblPr firstRow="1" firstCol="1" bandRow="1">
                <a:tableStyleId>{D7AC3CCA-C797-4891-BE02-D94E43425B78}</a:tableStyleId>
              </a:tblPr>
              <a:tblGrid>
                <a:gridCol w="4077701">
                  <a:extLst>
                    <a:ext uri="{9D8B030D-6E8A-4147-A177-3AD203B41FA5}">
                      <a16:colId xmlns:a16="http://schemas.microsoft.com/office/drawing/2014/main" val="817683282"/>
                    </a:ext>
                  </a:extLst>
                </a:gridCol>
                <a:gridCol w="3370796">
                  <a:extLst>
                    <a:ext uri="{9D8B030D-6E8A-4147-A177-3AD203B41FA5}">
                      <a16:colId xmlns:a16="http://schemas.microsoft.com/office/drawing/2014/main" val="3195385914"/>
                    </a:ext>
                  </a:extLst>
                </a:gridCol>
                <a:gridCol w="3371903">
                  <a:extLst>
                    <a:ext uri="{9D8B030D-6E8A-4147-A177-3AD203B41FA5}">
                      <a16:colId xmlns:a16="http://schemas.microsoft.com/office/drawing/2014/main" val="3715590805"/>
                    </a:ext>
                  </a:extLst>
                </a:gridCol>
              </a:tblGrid>
              <a:tr h="545183">
                <a:tc>
                  <a:txBody>
                    <a:bodyPr/>
                    <a:lstStyle/>
                    <a:p>
                      <a:pPr>
                        <a:lnSpc>
                          <a:spcPct val="115000"/>
                        </a:lnSpc>
                        <a:spcAft>
                          <a:spcPts val="1000"/>
                        </a:spcAft>
                        <a:buNone/>
                      </a:pPr>
                      <a:r>
                        <a:rPr lang="en-GB" sz="1200" dirty="0">
                          <a:solidFill>
                            <a:schemeClr val="tx1"/>
                          </a:solidFill>
                          <a:effectLst/>
                        </a:rPr>
                        <a:t> BUDGET REQUESTED FROM NHIC</a:t>
                      </a:r>
                      <a:endParaRPr lang="en-SG" sz="1200" dirty="0">
                        <a:solidFill>
                          <a:schemeClr val="tx1"/>
                        </a:solidFill>
                        <a:effectLst/>
                      </a:endParaRPr>
                    </a:p>
                    <a:p>
                      <a:pPr>
                        <a:lnSpc>
                          <a:spcPct val="115000"/>
                        </a:lnSpc>
                        <a:spcAft>
                          <a:spcPts val="1000"/>
                        </a:spcAft>
                        <a:buNone/>
                      </a:pPr>
                      <a:r>
                        <a:rPr lang="en-GB" sz="1200" b="0" u="sng" dirty="0">
                          <a:solidFill>
                            <a:schemeClr val="tx1"/>
                          </a:solidFill>
                          <a:effectLst/>
                        </a:rPr>
                        <a:t>(Maximum of 750K SGD incl. of 30% indirect costs where applicable)</a:t>
                      </a:r>
                    </a:p>
                  </a:txBody>
                  <a:tcPr marL="68580" marR="68580" marT="0" marB="0">
                    <a:solidFill>
                      <a:srgbClr val="FFF2CC"/>
                    </a:solidFill>
                  </a:tcPr>
                </a:tc>
                <a:tc>
                  <a:txBody>
                    <a:bodyPr/>
                    <a:lstStyle/>
                    <a:p>
                      <a:pPr>
                        <a:lnSpc>
                          <a:spcPct val="115000"/>
                        </a:lnSpc>
                        <a:spcAft>
                          <a:spcPts val="1000"/>
                        </a:spcAft>
                        <a:buNone/>
                      </a:pPr>
                      <a:r>
                        <a:rPr lang="en-GB" sz="1200" dirty="0">
                          <a:solidFill>
                            <a:schemeClr val="tx1"/>
                          </a:solidFill>
                          <a:effectLst/>
                        </a:rPr>
                        <a:t> CO-FUNDING PARTNER CONTRIBUTION</a:t>
                      </a:r>
                      <a:endParaRPr lang="en-SG" sz="1200" dirty="0">
                        <a:solidFill>
                          <a:schemeClr val="tx1"/>
                        </a:solidFill>
                        <a:effectLst/>
                      </a:endParaRPr>
                    </a:p>
                    <a:p>
                      <a:pPr>
                        <a:lnSpc>
                          <a:spcPct val="115000"/>
                        </a:lnSpc>
                        <a:spcAft>
                          <a:spcPts val="1000"/>
                        </a:spcAft>
                        <a:buNone/>
                      </a:pPr>
                      <a:r>
                        <a:rPr lang="en-GB" sz="1200" b="0" u="sng" dirty="0">
                          <a:solidFill>
                            <a:schemeClr val="tx1"/>
                          </a:solidFill>
                          <a:effectLst/>
                        </a:rPr>
                        <a:t>(Minimum of 20% fresh funding)</a:t>
                      </a:r>
                      <a:endParaRPr lang="en-SG" sz="1200" b="0" dirty="0">
                        <a:solidFill>
                          <a:schemeClr val="tx1"/>
                        </a:solidFill>
                        <a:effectLst/>
                      </a:endParaRPr>
                    </a:p>
                    <a:p>
                      <a:pPr marL="0" marR="0" lvl="0" indent="0" algn="l" defTabSz="914400" rtl="0" eaLnBrk="1" fontAlgn="auto" latinLnBrk="0" hangingPunct="1">
                        <a:lnSpc>
                          <a:spcPct val="115000"/>
                        </a:lnSpc>
                        <a:spcBef>
                          <a:spcPts val="1200"/>
                        </a:spcBef>
                        <a:spcAft>
                          <a:spcPts val="1000"/>
                        </a:spcAft>
                        <a:buClrTx/>
                        <a:buSzTx/>
                        <a:buFontTx/>
                        <a:buNone/>
                        <a:tabLst/>
                        <a:defRPr/>
                      </a:pPr>
                      <a:endParaRPr lang="en-GB" sz="1200" dirty="0">
                        <a:solidFill>
                          <a:schemeClr val="tx1"/>
                        </a:solidFill>
                        <a:effectLst/>
                      </a:endParaRPr>
                    </a:p>
                  </a:txBody>
                  <a:tcPr marL="68580" marR="68580" marT="0" marB="0">
                    <a:solidFill>
                      <a:srgbClr val="FFF2CC"/>
                    </a:solidFill>
                  </a:tcPr>
                </a:tc>
                <a:tc>
                  <a:txBody>
                    <a:bodyPr/>
                    <a:lstStyle/>
                    <a:p>
                      <a:pPr>
                        <a:lnSpc>
                          <a:spcPct val="115000"/>
                        </a:lnSpc>
                        <a:spcBef>
                          <a:spcPts val="1200"/>
                        </a:spcBef>
                        <a:spcAft>
                          <a:spcPts val="1000"/>
                        </a:spcAft>
                        <a:buNone/>
                      </a:pPr>
                      <a:r>
                        <a:rPr lang="en-GB" sz="1200" dirty="0">
                          <a:solidFill>
                            <a:schemeClr val="tx1"/>
                          </a:solidFill>
                          <a:effectLst/>
                        </a:rPr>
                        <a:t>TOTAL PROJECT FUNDING </a:t>
                      </a:r>
                    </a:p>
                    <a:p>
                      <a:pPr>
                        <a:lnSpc>
                          <a:spcPct val="115000"/>
                        </a:lnSpc>
                        <a:spcBef>
                          <a:spcPts val="1200"/>
                        </a:spcBef>
                        <a:spcAft>
                          <a:spcPts val="1000"/>
                        </a:spcAft>
                        <a:buNone/>
                      </a:pPr>
                      <a:r>
                        <a:rPr lang="en-GB" sz="1200" b="0" u="sng" dirty="0">
                          <a:solidFill>
                            <a:schemeClr val="tx1"/>
                          </a:solidFill>
                          <a:effectLst/>
                        </a:rPr>
                        <a:t>(NHIC + Co-funding entity contribution)</a:t>
                      </a:r>
                      <a:endParaRPr lang="en-SG" sz="1200" b="0"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FFF2CC"/>
                    </a:solidFill>
                  </a:tcPr>
                </a:tc>
                <a:extLst>
                  <a:ext uri="{0D108BD9-81ED-4DB2-BD59-A6C34878D82A}">
                    <a16:rowId xmlns:a16="http://schemas.microsoft.com/office/drawing/2014/main" val="1873899298"/>
                  </a:ext>
                </a:extLst>
              </a:tr>
              <a:tr h="369217">
                <a:tc>
                  <a:txBody>
                    <a:bodyPr/>
                    <a:lstStyle/>
                    <a:p>
                      <a:pPr marL="0" marR="0" lvl="0" indent="0" algn="l" defTabSz="914400" rtl="0" eaLnBrk="1" fontAlgn="auto" latinLnBrk="0" hangingPunct="1">
                        <a:lnSpc>
                          <a:spcPct val="115000"/>
                        </a:lnSpc>
                        <a:spcBef>
                          <a:spcPts val="1200"/>
                        </a:spcBef>
                        <a:spcAft>
                          <a:spcPts val="1000"/>
                        </a:spcAft>
                        <a:buClrTx/>
                        <a:buSzTx/>
                        <a:buFontTx/>
                        <a:buNone/>
                        <a:tabLst/>
                        <a:defRPr/>
                      </a:pPr>
                      <a:r>
                        <a:rPr lang="en-GB" altLang="zh-CN" sz="1200" dirty="0">
                          <a:solidFill>
                            <a:schemeClr val="tx1"/>
                          </a:solidFill>
                        </a:rPr>
                        <a:t>$XXX,000 over 24 months</a:t>
                      </a:r>
                    </a:p>
                  </a:txBody>
                  <a:tcPr marL="68580" marR="68580" marT="0" marB="0">
                    <a:noFill/>
                  </a:tcPr>
                </a:tc>
                <a:tc>
                  <a:txBody>
                    <a:bodyPr/>
                    <a:lstStyle/>
                    <a:p>
                      <a:pPr marL="0" marR="0" lvl="0" indent="0" algn="l" defTabSz="914400" rtl="0" eaLnBrk="1" fontAlgn="auto" latinLnBrk="0" hangingPunct="1">
                        <a:lnSpc>
                          <a:spcPct val="115000"/>
                        </a:lnSpc>
                        <a:spcBef>
                          <a:spcPts val="1200"/>
                        </a:spcBef>
                        <a:spcAft>
                          <a:spcPts val="1000"/>
                        </a:spcAft>
                        <a:buClrTx/>
                        <a:buSzTx/>
                        <a:buFontTx/>
                        <a:buNone/>
                        <a:tabLst/>
                        <a:defRPr/>
                      </a:pPr>
                      <a:r>
                        <a:rPr lang="en-GB" altLang="zh-CN" sz="1200" b="1" dirty="0">
                          <a:solidFill>
                            <a:schemeClr val="tx1"/>
                          </a:solidFill>
                        </a:rPr>
                        <a:t>$XXX,000 over 24 months</a:t>
                      </a:r>
                    </a:p>
                  </a:txBody>
                  <a:tcPr marL="68580" marR="68580" marT="0" marB="0">
                    <a:noFill/>
                  </a:tcPr>
                </a:tc>
                <a:tc>
                  <a:txBody>
                    <a:bodyPr/>
                    <a:lstStyle/>
                    <a:p>
                      <a:pPr marL="0" marR="0" lvl="0" indent="0" algn="l" defTabSz="914400" rtl="0" eaLnBrk="1" fontAlgn="auto" latinLnBrk="0" hangingPunct="1">
                        <a:lnSpc>
                          <a:spcPct val="115000"/>
                        </a:lnSpc>
                        <a:spcBef>
                          <a:spcPts val="1200"/>
                        </a:spcBef>
                        <a:spcAft>
                          <a:spcPts val="1000"/>
                        </a:spcAft>
                        <a:buClrTx/>
                        <a:buSzTx/>
                        <a:buFontTx/>
                        <a:buNone/>
                        <a:tabLst/>
                        <a:defRPr/>
                      </a:pPr>
                      <a:r>
                        <a:rPr lang="en-GB" altLang="zh-CN" sz="1200" b="1" dirty="0">
                          <a:solidFill>
                            <a:schemeClr val="tx1"/>
                          </a:solidFill>
                        </a:rPr>
                        <a:t>$XXX,000 over 24 months</a:t>
                      </a:r>
                    </a:p>
                  </a:txBody>
                  <a:tcPr marL="68580" marR="68580" marT="0" marB="0">
                    <a:solidFill>
                      <a:schemeClr val="bg1">
                        <a:lumMod val="85000"/>
                      </a:schemeClr>
                    </a:solidFill>
                  </a:tcPr>
                </a:tc>
                <a:extLst>
                  <a:ext uri="{0D108BD9-81ED-4DB2-BD59-A6C34878D82A}">
                    <a16:rowId xmlns:a16="http://schemas.microsoft.com/office/drawing/2014/main" val="1340906650"/>
                  </a:ext>
                </a:extLst>
              </a:tr>
            </a:tbl>
          </a:graphicData>
        </a:graphic>
      </p:graphicFrame>
      <p:sp>
        <p:nvSpPr>
          <p:cNvPr id="12" name="Rectangle 2">
            <a:extLst>
              <a:ext uri="{FF2B5EF4-FFF2-40B4-BE49-F238E27FC236}">
                <a16:creationId xmlns:a16="http://schemas.microsoft.com/office/drawing/2014/main" id="{9AF5B6D1-DA31-3C28-7B53-96CA5604007B}"/>
              </a:ext>
            </a:extLst>
          </p:cNvPr>
          <p:cNvSpPr>
            <a:spLocks noChangeArrowheads="1"/>
          </p:cNvSpPr>
          <p:nvPr/>
        </p:nvSpPr>
        <p:spPr bwMode="auto">
          <a:xfrm>
            <a:off x="228600" y="304800"/>
            <a:ext cx="8229600" cy="762000"/>
          </a:xfrm>
          <a:prstGeom prst="rect">
            <a:avLst/>
          </a:prstGeom>
          <a:noFill/>
          <a:ln w="9525">
            <a:noFill/>
            <a:miter lim="800000"/>
            <a:headEnd/>
            <a:tailEnd/>
          </a:ln>
        </p:spPr>
        <p:txBody>
          <a:bodyPr anchor="ctr"/>
          <a:lstStyle/>
          <a:p>
            <a:r>
              <a:rPr lang="en-US" sz="2400" b="1" dirty="0">
                <a:solidFill>
                  <a:srgbClr val="000090"/>
                </a:solidFill>
              </a:rPr>
              <a:t>Budget </a:t>
            </a:r>
            <a:r>
              <a:rPr lang="en-US" b="1" dirty="0">
                <a:solidFill>
                  <a:srgbClr val="000090"/>
                </a:solidFill>
              </a:rPr>
              <a:t>(Limit to 1 slide) </a:t>
            </a:r>
          </a:p>
        </p:txBody>
      </p:sp>
    </p:spTree>
    <p:extLst>
      <p:ext uri="{BB962C8B-B14F-4D97-AF65-F5344CB8AC3E}">
        <p14:creationId xmlns:p14="http://schemas.microsoft.com/office/powerpoint/2010/main" val="2044580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1D120-CE36-5EDD-5FCA-591AA9572935}"/>
            </a:ext>
          </a:extLst>
        </p:cNvPr>
        <p:cNvGrpSpPr/>
        <p:nvPr/>
      </p:nvGrpSpPr>
      <p:grpSpPr>
        <a:xfrm>
          <a:off x="0" y="0"/>
          <a:ext cx="0" cy="0"/>
          <a:chOff x="0" y="0"/>
          <a:chExt cx="0" cy="0"/>
        </a:xfrm>
      </p:grpSpPr>
      <p:sp>
        <p:nvSpPr>
          <p:cNvPr id="12" name="Rectangle 2">
            <a:extLst>
              <a:ext uri="{FF2B5EF4-FFF2-40B4-BE49-F238E27FC236}">
                <a16:creationId xmlns:a16="http://schemas.microsoft.com/office/drawing/2014/main" id="{3D6EF66A-43ED-2D9F-104A-9FDED72AAFC2}"/>
              </a:ext>
            </a:extLst>
          </p:cNvPr>
          <p:cNvSpPr>
            <a:spLocks noChangeArrowheads="1"/>
          </p:cNvSpPr>
          <p:nvPr/>
        </p:nvSpPr>
        <p:spPr bwMode="auto">
          <a:xfrm>
            <a:off x="228600" y="304800"/>
            <a:ext cx="8229600" cy="762000"/>
          </a:xfrm>
          <a:prstGeom prst="rect">
            <a:avLst/>
          </a:prstGeom>
          <a:noFill/>
          <a:ln w="9525">
            <a:noFill/>
            <a:miter lim="800000"/>
            <a:headEnd/>
            <a:tailEnd/>
          </a:ln>
        </p:spPr>
        <p:txBody>
          <a:bodyPr anchor="ctr"/>
          <a:lstStyle/>
          <a:p>
            <a:r>
              <a:rPr lang="en-US" sz="2400" b="1" dirty="0">
                <a:solidFill>
                  <a:srgbClr val="000090"/>
                </a:solidFill>
              </a:rPr>
              <a:t>Suggested reviewers </a:t>
            </a:r>
            <a:r>
              <a:rPr lang="en-US" b="1" dirty="0">
                <a:solidFill>
                  <a:srgbClr val="000090"/>
                </a:solidFill>
              </a:rPr>
              <a:t>(Limit to 1 slide) </a:t>
            </a:r>
          </a:p>
        </p:txBody>
      </p:sp>
      <p:graphicFrame>
        <p:nvGraphicFramePr>
          <p:cNvPr id="7" name="Table 6">
            <a:extLst>
              <a:ext uri="{FF2B5EF4-FFF2-40B4-BE49-F238E27FC236}">
                <a16:creationId xmlns:a16="http://schemas.microsoft.com/office/drawing/2014/main" id="{E0BA40F1-06EC-B8A8-5EF8-20AB2B2A5621}"/>
              </a:ext>
            </a:extLst>
          </p:cNvPr>
          <p:cNvGraphicFramePr>
            <a:graphicFrameLocks noGrp="1"/>
          </p:cNvGraphicFramePr>
          <p:nvPr>
            <p:extLst>
              <p:ext uri="{D42A27DB-BD31-4B8C-83A1-F6EECF244321}">
                <p14:modId xmlns:p14="http://schemas.microsoft.com/office/powerpoint/2010/main" val="680946356"/>
              </p:ext>
            </p:extLst>
          </p:nvPr>
        </p:nvGraphicFramePr>
        <p:xfrm>
          <a:off x="304800" y="1325666"/>
          <a:ext cx="11353800" cy="2235454"/>
        </p:xfrm>
        <a:graphic>
          <a:graphicData uri="http://schemas.openxmlformats.org/drawingml/2006/table">
            <a:tbl>
              <a:tblPr firstRow="1" firstCol="1" bandRow="1"/>
              <a:tblGrid>
                <a:gridCol w="2744470">
                  <a:extLst>
                    <a:ext uri="{9D8B030D-6E8A-4147-A177-3AD203B41FA5}">
                      <a16:colId xmlns:a16="http://schemas.microsoft.com/office/drawing/2014/main" val="239823741"/>
                    </a:ext>
                  </a:extLst>
                </a:gridCol>
                <a:gridCol w="2744470">
                  <a:extLst>
                    <a:ext uri="{9D8B030D-6E8A-4147-A177-3AD203B41FA5}">
                      <a16:colId xmlns:a16="http://schemas.microsoft.com/office/drawing/2014/main" val="2823980018"/>
                    </a:ext>
                  </a:extLst>
                </a:gridCol>
                <a:gridCol w="2744470">
                  <a:extLst>
                    <a:ext uri="{9D8B030D-6E8A-4147-A177-3AD203B41FA5}">
                      <a16:colId xmlns:a16="http://schemas.microsoft.com/office/drawing/2014/main" val="1161699292"/>
                    </a:ext>
                  </a:extLst>
                </a:gridCol>
                <a:gridCol w="3120390">
                  <a:extLst>
                    <a:ext uri="{9D8B030D-6E8A-4147-A177-3AD203B41FA5}">
                      <a16:colId xmlns:a16="http://schemas.microsoft.com/office/drawing/2014/main" val="4289085752"/>
                    </a:ext>
                  </a:extLst>
                </a:gridCol>
              </a:tblGrid>
              <a:tr h="569626">
                <a:tc>
                  <a:txBody>
                    <a:bodyPr/>
                    <a:lstStyle/>
                    <a:p>
                      <a:pPr>
                        <a:lnSpc>
                          <a:spcPct val="115000"/>
                        </a:lnSpc>
                        <a:spcAft>
                          <a:spcPts val="1000"/>
                        </a:spcAft>
                        <a:buNone/>
                      </a:pPr>
                      <a:r>
                        <a:rPr lang="en-GB" sz="1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Name of Reviewer</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buNone/>
                      </a:pPr>
                      <a:r>
                        <a:rPr lang="en-GB" sz="1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Organisation</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buNone/>
                      </a:pPr>
                      <a:r>
                        <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Business Email</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nSpc>
                          <a:spcPct val="115000"/>
                        </a:lnSpc>
                        <a:spcAft>
                          <a:spcPts val="1000"/>
                        </a:spcAft>
                        <a:buNone/>
                      </a:pPr>
                      <a:r>
                        <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Relationship to PI and/or Co-I (s)</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010649978"/>
                  </a:ext>
                </a:extLst>
              </a:tr>
              <a:tr h="285537">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7836759"/>
                  </a:ext>
                </a:extLst>
              </a:tr>
              <a:tr h="285537">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r>
                        <a:rPr lang="en-GB" sz="1800">
                          <a:effectLst/>
                          <a:latin typeface="Arial" panose="020B0604020202020204" pitchFamily="34" charset="0"/>
                          <a:ea typeface="Calibri" panose="020F0502020204030204" pitchFamily="34" charset="0"/>
                          <a:cs typeface="Times New Roman" panose="02020603050405020304" pitchFamily="18" charset="0"/>
                        </a:rPr>
                        <a:t>     </a:t>
                      </a: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0375292"/>
                  </a:ext>
                </a:extLst>
              </a:tr>
              <a:tr h="285537">
                <a:tc>
                  <a:txBody>
                    <a:bodyPr/>
                    <a:lstStyle/>
                    <a:p>
                      <a:pPr>
                        <a:lnSpc>
                          <a:spcPct val="115000"/>
                        </a:lnSpc>
                        <a:spcAft>
                          <a:spcPts val="1000"/>
                        </a:spcAft>
                        <a:buNone/>
                      </a:pP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endParaRPr lang="en-SG"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1000"/>
                        </a:spcAft>
                        <a:buNone/>
                      </a:pP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9886190"/>
                  </a:ext>
                </a:extLst>
              </a:tr>
              <a:tr h="688100">
                <a:tc gridSpan="4">
                  <a:txBody>
                    <a:bodyPr/>
                    <a:lstStyle/>
                    <a:p>
                      <a:pPr>
                        <a:lnSpc>
                          <a:spcPct val="115000"/>
                        </a:lnSpc>
                        <a:spcAft>
                          <a:spcPts val="1000"/>
                        </a:spcAft>
                        <a:buNone/>
                      </a:pPr>
                      <a:r>
                        <a:rPr lang="en-GB" sz="1800" b="1" dirty="0">
                          <a:effectLst/>
                          <a:latin typeface="Arial" panose="020B0604020202020204" pitchFamily="34" charset="0"/>
                          <a:ea typeface="Calibri" panose="020F0502020204030204" pitchFamily="34" charset="0"/>
                          <a:cs typeface="Times New Roman" panose="02020603050405020304" pitchFamily="18" charset="0"/>
                        </a:rPr>
                        <a:t>Remarks: </a:t>
                      </a: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buNone/>
                      </a:pPr>
                      <a:r>
                        <a:rPr lang="en-GB" sz="1800" dirty="0">
                          <a:effectLst/>
                          <a:latin typeface="Arial" panose="020B0604020202020204" pitchFamily="34" charset="0"/>
                          <a:ea typeface="Calibri" panose="020F0502020204030204" pitchFamily="34" charset="0"/>
                          <a:cs typeface="Times New Roman" panose="02020603050405020304" pitchFamily="18" charset="0"/>
                        </a:rPr>
                        <a:t> </a:t>
                      </a:r>
                      <a:endParaRPr lang="en-SG"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081875073"/>
                  </a:ext>
                </a:extLst>
              </a:tr>
            </a:tbl>
          </a:graphicData>
        </a:graphic>
      </p:graphicFrame>
      <p:sp>
        <p:nvSpPr>
          <p:cNvPr id="8" name="Rectangle 2">
            <a:extLst>
              <a:ext uri="{FF2B5EF4-FFF2-40B4-BE49-F238E27FC236}">
                <a16:creationId xmlns:a16="http://schemas.microsoft.com/office/drawing/2014/main" id="{922DDB08-5051-DE43-66DF-271B6CECF67A}"/>
              </a:ext>
            </a:extLst>
          </p:cNvPr>
          <p:cNvSpPr>
            <a:spLocks noChangeArrowheads="1"/>
          </p:cNvSpPr>
          <p:nvPr/>
        </p:nvSpPr>
        <p:spPr bwMode="auto">
          <a:xfrm>
            <a:off x="533400" y="1905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SG"/>
          </a:p>
        </p:txBody>
      </p:sp>
      <p:sp>
        <p:nvSpPr>
          <p:cNvPr id="11" name="TextBox 10">
            <a:extLst>
              <a:ext uri="{FF2B5EF4-FFF2-40B4-BE49-F238E27FC236}">
                <a16:creationId xmlns:a16="http://schemas.microsoft.com/office/drawing/2014/main" id="{DA01FE07-26A7-808F-73FF-31D3EABFC99A}"/>
              </a:ext>
            </a:extLst>
          </p:cNvPr>
          <p:cNvSpPr txBox="1"/>
          <p:nvPr/>
        </p:nvSpPr>
        <p:spPr>
          <a:xfrm>
            <a:off x="304800" y="3734479"/>
            <a:ext cx="11201400" cy="923330"/>
          </a:xfrm>
          <a:prstGeom prst="rect">
            <a:avLst/>
          </a:prstGeom>
          <a:noFill/>
        </p:spPr>
        <p:txBody>
          <a:bodyPr wrap="square">
            <a:spAutoFit/>
          </a:bodyPr>
          <a:lstStyle/>
          <a:p>
            <a:r>
              <a:rPr lang="en-GB" dirty="0">
                <a:solidFill>
                  <a:srgbClr val="000090"/>
                </a:solidFill>
              </a:rPr>
              <a:t>Please suggest a minimum of three local reviewers, preferably not in the same institution. Note that they should not have any conflict of interest with or involvement in the proposed project. NHIC has the final decision on the selection of reviewers for the proposal assessment. </a:t>
            </a:r>
            <a:endParaRPr lang="en-SG" dirty="0">
              <a:solidFill>
                <a:srgbClr val="000090"/>
              </a:solidFill>
            </a:endParaRPr>
          </a:p>
        </p:txBody>
      </p:sp>
    </p:spTree>
    <p:extLst>
      <p:ext uri="{BB962C8B-B14F-4D97-AF65-F5344CB8AC3E}">
        <p14:creationId xmlns:p14="http://schemas.microsoft.com/office/powerpoint/2010/main" val="4153600862"/>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1ae19ad-e042-46b7-aad9-32c1829ab9f6" xsi:nil="true"/>
    <lcf76f155ced4ddcb4097134ff3c332f xmlns="793bd36b-e12b-4b96-970d-38ffa01e80a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9C684C12464047AD7AF08F38CB1BBF" ma:contentTypeVersion="13" ma:contentTypeDescription="Create a new document." ma:contentTypeScope="" ma:versionID="ad7c2693835859b23b6a02adb9ae80ce">
  <xsd:schema xmlns:xsd="http://www.w3.org/2001/XMLSchema" xmlns:xs="http://www.w3.org/2001/XMLSchema" xmlns:p="http://schemas.microsoft.com/office/2006/metadata/properties" xmlns:ns2="793bd36b-e12b-4b96-970d-38ffa01e80a9" xmlns:ns3="d1ae19ad-e042-46b7-aad9-32c1829ab9f6" targetNamespace="http://schemas.microsoft.com/office/2006/metadata/properties" ma:root="true" ma:fieldsID="fcbc923cb0fb3f05df250d1d1f505e98" ns2:_="" ns3:_="">
    <xsd:import namespace="793bd36b-e12b-4b96-970d-38ffa01e80a9"/>
    <xsd:import namespace="d1ae19ad-e042-46b7-aad9-32c1829ab9f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3bd36b-e12b-4b96-970d-38ffa01e8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bfb6660-b9af-4ec2-a833-14c7ed8b71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ae19ad-e042-46b7-aad9-32c1829ab9f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49e36a8-5ccd-47ba-9eb6-93a3efde5c3f}" ma:internalName="TaxCatchAll" ma:showField="CatchAllData" ma:web="d1ae19ad-e042-46b7-aad9-32c1829ab9f6">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60638B22-9A6F-497D-A61E-835DF8D95D80}">
  <ds:schemaRefs>
    <ds:schemaRef ds:uri="http://schemas.microsoft.com/sharepoint/v3/contenttype/forms"/>
  </ds:schemaRefs>
</ds:datastoreItem>
</file>

<file path=customXml/itemProps2.xml><?xml version="1.0" encoding="utf-8"?>
<ds:datastoreItem xmlns:ds="http://schemas.openxmlformats.org/officeDocument/2006/customXml" ds:itemID="{1C0230CF-5DB3-411B-8E32-1C3CB970BF4E}">
  <ds:schemaRefs>
    <ds:schemaRef ds:uri="http://schemas.microsoft.com/office/2006/metadata/properties"/>
    <ds:schemaRef ds:uri="http://schemas.microsoft.com/office/infopath/2007/PartnerControls"/>
    <ds:schemaRef ds:uri="d1ae19ad-e042-46b7-aad9-32c1829ab9f6"/>
    <ds:schemaRef ds:uri="793bd36b-e12b-4b96-970d-38ffa01e80a9"/>
  </ds:schemaRefs>
</ds:datastoreItem>
</file>

<file path=customXml/itemProps3.xml><?xml version="1.0" encoding="utf-8"?>
<ds:datastoreItem xmlns:ds="http://schemas.openxmlformats.org/officeDocument/2006/customXml" ds:itemID="{EBC635DB-60F0-4326-9E3F-E0A6DD03BE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3bd36b-e12b-4b96-970d-38ffa01e80a9"/>
    <ds:schemaRef ds:uri="d1ae19ad-e042-46b7-aad9-32c1829ab9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E1294D0-8193-4703-9FF3-66B27693472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1969</TotalTime>
  <Words>1359</Words>
  <Application>Microsoft Office PowerPoint</Application>
  <PresentationFormat>Widescreen</PresentationFormat>
  <Paragraphs>211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SimSun</vt:lpstr>
      <vt:lpstr>Aptos</vt:lpstr>
      <vt:lpstr>Arial</vt:lpstr>
      <vt:lpstr>Calibri</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SPRING Singapore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JTO3</dc:creator>
  <cp:lastModifiedBy>Shermaine Kwan Sook Mun (CRIS)</cp:lastModifiedBy>
  <cp:revision>102</cp:revision>
  <dcterms:created xsi:type="dcterms:W3CDTF">2008-07-31T08:34:40Z</dcterms:created>
  <dcterms:modified xsi:type="dcterms:W3CDTF">2026-10-12T03:57:19Z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0x010100589C684C12464047AD7AF08F38CB1BBF</vt:lpwstr>
  </property>
  <property fmtid="{D5CDD505-2E9C-101B-9397-08002B2CF9AE}" pid="3" name="MediaServiceImageTags">
    <vt:lpwstr/>
  </property>
</Properties>
</file>