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61" r:id="rId2"/>
  </p:sldIdLst>
  <p:sldSz cx="6858000" cy="12192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C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660"/>
  </p:normalViewPr>
  <p:slideViewPr>
    <p:cSldViewPr snapToGrid="0">
      <p:cViewPr>
        <p:scale>
          <a:sx n="70" d="100"/>
          <a:sy n="70" d="100"/>
        </p:scale>
        <p:origin x="1588" y="-8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354603097521147"/>
          <c:y val="0.21564547459915059"/>
          <c:w val="0.84169201940820648"/>
          <c:h val="0.59539916661154835"/>
        </c:manualLayout>
      </c:layout>
      <c:barChart>
        <c:barDir val="col"/>
        <c:grouping val="clustered"/>
        <c:varyColors val="0"/>
        <c:ser>
          <c:idx val="0"/>
          <c:order val="0"/>
          <c:tx>
            <c:strRef>
              <c:f>Sheet1!$C$2</c:f>
              <c:strCache>
                <c:ptCount val="1"/>
                <c:pt idx="0">
                  <c:v>%</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Sheet1!$B$3:$B$5</c:f>
              <c:strCache>
                <c:ptCount val="3"/>
                <c:pt idx="0">
                  <c:v>Adherence</c:v>
                </c:pt>
                <c:pt idx="1">
                  <c:v>Stability</c:v>
                </c:pt>
                <c:pt idx="2">
                  <c:v>Function</c:v>
                </c:pt>
              </c:strCache>
            </c:strRef>
          </c:cat>
          <c:val>
            <c:numRef>
              <c:f>Sheet1!$C$3:$C$5</c:f>
              <c:numCache>
                <c:formatCode>General</c:formatCode>
                <c:ptCount val="3"/>
                <c:pt idx="0">
                  <c:v>100</c:v>
                </c:pt>
                <c:pt idx="1">
                  <c:v>67</c:v>
                </c:pt>
                <c:pt idx="2">
                  <c:v>67</c:v>
                </c:pt>
              </c:numCache>
            </c:numRef>
          </c:val>
          <c:extLst>
            <c:ext xmlns:c16="http://schemas.microsoft.com/office/drawing/2014/chart" uri="{C3380CC4-5D6E-409C-BE32-E72D297353CC}">
              <c16:uniqueId val="{00000000-9A13-4FAE-85D7-8111268E12F5}"/>
            </c:ext>
          </c:extLst>
        </c:ser>
        <c:dLbls>
          <c:showLegendKey val="0"/>
          <c:showVal val="0"/>
          <c:showCatName val="0"/>
          <c:showSerName val="0"/>
          <c:showPercent val="0"/>
          <c:showBubbleSize val="0"/>
        </c:dLbls>
        <c:gapWidth val="219"/>
        <c:overlap val="-27"/>
        <c:axId val="595474623"/>
        <c:axId val="595473183"/>
      </c:barChart>
      <c:catAx>
        <c:axId val="5954746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595473183"/>
        <c:crosses val="autoZero"/>
        <c:auto val="1"/>
        <c:lblAlgn val="ctr"/>
        <c:lblOffset val="100"/>
        <c:noMultiLvlLbl val="0"/>
      </c:catAx>
      <c:valAx>
        <c:axId val="5954731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5954746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6400" cy="4968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49688" y="1"/>
            <a:ext cx="2946400" cy="496888"/>
          </a:xfrm>
          <a:prstGeom prst="rect">
            <a:avLst/>
          </a:prstGeom>
        </p:spPr>
        <p:txBody>
          <a:bodyPr vert="horz" lIns="91440" tIns="45720" rIns="91440" bIns="45720" rtlCol="0"/>
          <a:lstStyle>
            <a:lvl1pPr algn="r">
              <a:defRPr sz="1200"/>
            </a:lvl1pPr>
          </a:lstStyle>
          <a:p>
            <a:fld id="{714F23F7-F2A3-4FEC-8FE9-B252FBDE5CBF}" type="datetimeFigureOut">
              <a:rPr lang="en-SG" smtClean="0"/>
              <a:t>21/5/2026</a:t>
            </a:fld>
            <a:endParaRPr lang="en-SG"/>
          </a:p>
        </p:txBody>
      </p:sp>
      <p:sp>
        <p:nvSpPr>
          <p:cNvPr id="4" name="Slide Image Placeholder 3"/>
          <p:cNvSpPr>
            <a:spLocks noGrp="1" noRot="1" noChangeAspect="1"/>
          </p:cNvSpPr>
          <p:nvPr>
            <p:ph type="sldImg" idx="2"/>
          </p:nvPr>
        </p:nvSpPr>
        <p:spPr>
          <a:xfrm>
            <a:off x="2457450" y="1241425"/>
            <a:ext cx="1882775" cy="3349625"/>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79450" y="4776789"/>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E4DF28BB-EB01-4E66-BC24-2F0ABF0481A0}" type="slidenum">
              <a:rPr lang="en-SG" smtClean="0"/>
              <a:t>‹#›</a:t>
            </a:fld>
            <a:endParaRPr lang="en-SG"/>
          </a:p>
        </p:txBody>
      </p:sp>
    </p:spTree>
    <p:extLst>
      <p:ext uri="{BB962C8B-B14F-4D97-AF65-F5344CB8AC3E}">
        <p14:creationId xmlns:p14="http://schemas.microsoft.com/office/powerpoint/2010/main" val="3060757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57450" y="1241425"/>
            <a:ext cx="1882775"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E4DF28BB-EB01-4E66-BC24-2F0ABF0481A0}" type="slidenum">
              <a:rPr lang="en-SG" smtClean="0"/>
              <a:t>1</a:t>
            </a:fld>
            <a:endParaRPr lang="en-SG"/>
          </a:p>
        </p:txBody>
      </p:sp>
    </p:spTree>
    <p:extLst>
      <p:ext uri="{BB962C8B-B14F-4D97-AF65-F5344CB8AC3E}">
        <p14:creationId xmlns:p14="http://schemas.microsoft.com/office/powerpoint/2010/main" val="1196554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57C08F8-9A8B-4AC0-B61A-BD38716D59C2}" type="datetimeFigureOut">
              <a:rPr lang="en-SG" smtClean="0"/>
              <a:t>21/5/2026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8FF4015-49CD-46CC-8357-AB0DA8DE49C2}" type="slidenum">
              <a:rPr lang="en-SG" smtClean="0"/>
              <a:t>‹#›</a:t>
            </a:fld>
            <a:endParaRPr lang="en-SG"/>
          </a:p>
        </p:txBody>
      </p:sp>
    </p:spTree>
    <p:extLst>
      <p:ext uri="{BB962C8B-B14F-4D97-AF65-F5344CB8AC3E}">
        <p14:creationId xmlns:p14="http://schemas.microsoft.com/office/powerpoint/2010/main" val="1011927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7C08F8-9A8B-4AC0-B61A-BD38716D59C2}" type="datetimeFigureOut">
              <a:rPr lang="en-SG" smtClean="0"/>
              <a:t>21/5/2026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8FF4015-49CD-46CC-8357-AB0DA8DE49C2}" type="slidenum">
              <a:rPr lang="en-SG" smtClean="0"/>
              <a:t>‹#›</a:t>
            </a:fld>
            <a:endParaRPr lang="en-SG"/>
          </a:p>
        </p:txBody>
      </p:sp>
    </p:spTree>
    <p:extLst>
      <p:ext uri="{BB962C8B-B14F-4D97-AF65-F5344CB8AC3E}">
        <p14:creationId xmlns:p14="http://schemas.microsoft.com/office/powerpoint/2010/main" val="235537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7C08F8-9A8B-4AC0-B61A-BD38716D59C2}" type="datetimeFigureOut">
              <a:rPr lang="en-SG" smtClean="0"/>
              <a:t>21/5/2026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8FF4015-49CD-46CC-8357-AB0DA8DE49C2}" type="slidenum">
              <a:rPr lang="en-SG" smtClean="0"/>
              <a:t>‹#›</a:t>
            </a:fld>
            <a:endParaRPr lang="en-SG"/>
          </a:p>
        </p:txBody>
      </p:sp>
    </p:spTree>
    <p:extLst>
      <p:ext uri="{BB962C8B-B14F-4D97-AF65-F5344CB8AC3E}">
        <p14:creationId xmlns:p14="http://schemas.microsoft.com/office/powerpoint/2010/main" val="3514220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7C08F8-9A8B-4AC0-B61A-BD38716D59C2}" type="datetimeFigureOut">
              <a:rPr lang="en-SG" smtClean="0"/>
              <a:t>21/5/2026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8FF4015-49CD-46CC-8357-AB0DA8DE49C2}" type="slidenum">
              <a:rPr lang="en-SG" smtClean="0"/>
              <a:t>‹#›</a:t>
            </a:fld>
            <a:endParaRPr lang="en-SG"/>
          </a:p>
        </p:txBody>
      </p:sp>
    </p:spTree>
    <p:extLst>
      <p:ext uri="{BB962C8B-B14F-4D97-AF65-F5344CB8AC3E}">
        <p14:creationId xmlns:p14="http://schemas.microsoft.com/office/powerpoint/2010/main" val="238513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57C08F8-9A8B-4AC0-B61A-BD38716D59C2}" type="datetimeFigureOut">
              <a:rPr lang="en-SG" smtClean="0"/>
              <a:t>21/5/2026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C8FF4015-49CD-46CC-8357-AB0DA8DE49C2}" type="slidenum">
              <a:rPr lang="en-SG" smtClean="0"/>
              <a:t>‹#›</a:t>
            </a:fld>
            <a:endParaRPr lang="en-SG"/>
          </a:p>
        </p:txBody>
      </p:sp>
    </p:spTree>
    <p:extLst>
      <p:ext uri="{BB962C8B-B14F-4D97-AF65-F5344CB8AC3E}">
        <p14:creationId xmlns:p14="http://schemas.microsoft.com/office/powerpoint/2010/main" val="1560699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57C08F8-9A8B-4AC0-B61A-BD38716D59C2}" type="datetimeFigureOut">
              <a:rPr lang="en-SG" smtClean="0"/>
              <a:t>21/5/2026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C8FF4015-49CD-46CC-8357-AB0DA8DE49C2}" type="slidenum">
              <a:rPr lang="en-SG" smtClean="0"/>
              <a:t>‹#›</a:t>
            </a:fld>
            <a:endParaRPr lang="en-SG"/>
          </a:p>
        </p:txBody>
      </p:sp>
    </p:spTree>
    <p:extLst>
      <p:ext uri="{BB962C8B-B14F-4D97-AF65-F5344CB8AC3E}">
        <p14:creationId xmlns:p14="http://schemas.microsoft.com/office/powerpoint/2010/main" val="1950081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7C08F8-9A8B-4AC0-B61A-BD38716D59C2}" type="datetimeFigureOut">
              <a:rPr lang="en-SG" smtClean="0"/>
              <a:t>21/5/2026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C8FF4015-49CD-46CC-8357-AB0DA8DE49C2}" type="slidenum">
              <a:rPr lang="en-SG" smtClean="0"/>
              <a:t>‹#›</a:t>
            </a:fld>
            <a:endParaRPr lang="en-SG"/>
          </a:p>
        </p:txBody>
      </p:sp>
    </p:spTree>
    <p:extLst>
      <p:ext uri="{BB962C8B-B14F-4D97-AF65-F5344CB8AC3E}">
        <p14:creationId xmlns:p14="http://schemas.microsoft.com/office/powerpoint/2010/main" val="1646682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57C08F8-9A8B-4AC0-B61A-BD38716D59C2}" type="datetimeFigureOut">
              <a:rPr lang="en-SG" smtClean="0"/>
              <a:t>21/5/2026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8FF4015-49CD-46CC-8357-AB0DA8DE49C2}" type="slidenum">
              <a:rPr lang="en-SG" smtClean="0"/>
              <a:t>‹#›</a:t>
            </a:fld>
            <a:endParaRPr lang="en-SG"/>
          </a:p>
        </p:txBody>
      </p:sp>
    </p:spTree>
    <p:extLst>
      <p:ext uri="{BB962C8B-B14F-4D97-AF65-F5344CB8AC3E}">
        <p14:creationId xmlns:p14="http://schemas.microsoft.com/office/powerpoint/2010/main" val="82623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B57C08F8-9A8B-4AC0-B61A-BD38716D59C2}" type="datetimeFigureOut">
              <a:rPr lang="en-SG" smtClean="0"/>
              <a:t>21/5/2026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C8FF4015-49CD-46CC-8357-AB0DA8DE49C2}" type="slidenum">
              <a:rPr lang="en-SG" smtClean="0"/>
              <a:t>‹#›</a:t>
            </a:fld>
            <a:endParaRPr lang="en-SG"/>
          </a:p>
        </p:txBody>
      </p:sp>
    </p:spTree>
    <p:extLst>
      <p:ext uri="{BB962C8B-B14F-4D97-AF65-F5344CB8AC3E}">
        <p14:creationId xmlns:p14="http://schemas.microsoft.com/office/powerpoint/2010/main" val="1286336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7C08F8-9A8B-4AC0-B61A-BD38716D59C2}" type="datetimeFigureOut">
              <a:rPr lang="en-SG" smtClean="0"/>
              <a:t>21/5/2026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8FF4015-49CD-46CC-8357-AB0DA8DE49C2}" type="slidenum">
              <a:rPr lang="en-SG" smtClean="0"/>
              <a:t>‹#›</a:t>
            </a:fld>
            <a:endParaRPr lang="en-SG"/>
          </a:p>
        </p:txBody>
      </p:sp>
    </p:spTree>
    <p:extLst>
      <p:ext uri="{BB962C8B-B14F-4D97-AF65-F5344CB8AC3E}">
        <p14:creationId xmlns:p14="http://schemas.microsoft.com/office/powerpoint/2010/main" val="88531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7C08F8-9A8B-4AC0-B61A-BD38716D59C2}" type="datetimeFigureOut">
              <a:rPr lang="en-SG" smtClean="0"/>
              <a:t>21/5/2026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C8FF4015-49CD-46CC-8357-AB0DA8DE49C2}" type="slidenum">
              <a:rPr lang="en-SG" smtClean="0"/>
              <a:t>‹#›</a:t>
            </a:fld>
            <a:endParaRPr lang="en-SG"/>
          </a:p>
        </p:txBody>
      </p:sp>
    </p:spTree>
    <p:extLst>
      <p:ext uri="{BB962C8B-B14F-4D97-AF65-F5344CB8AC3E}">
        <p14:creationId xmlns:p14="http://schemas.microsoft.com/office/powerpoint/2010/main" val="1728989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B57C08F8-9A8B-4AC0-B61A-BD38716D59C2}" type="datetimeFigureOut">
              <a:rPr lang="en-SG" smtClean="0"/>
              <a:t>21/5/2026</a:t>
            </a:fld>
            <a:endParaRPr lang="en-SG"/>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SG"/>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C8FF4015-49CD-46CC-8357-AB0DA8DE49C2}" type="slidenum">
              <a:rPr lang="en-SG" smtClean="0"/>
              <a:t>‹#›</a:t>
            </a:fld>
            <a:endParaRPr lang="en-SG"/>
          </a:p>
        </p:txBody>
      </p:sp>
    </p:spTree>
    <p:extLst>
      <p:ext uri="{BB962C8B-B14F-4D97-AF65-F5344CB8AC3E}">
        <p14:creationId xmlns:p14="http://schemas.microsoft.com/office/powerpoint/2010/main" val="1352252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7F15321-99F1-CFBB-3037-9A0B5D01C570}"/>
              </a:ext>
            </a:extLst>
          </p:cNvPr>
          <p:cNvSpPr/>
          <p:nvPr/>
        </p:nvSpPr>
        <p:spPr>
          <a:xfrm>
            <a:off x="1183783" y="164514"/>
            <a:ext cx="5322093" cy="593382"/>
          </a:xfrm>
          <a:prstGeom prst="round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b="1" i="1" dirty="0">
                <a:solidFill>
                  <a:schemeClr val="tx1"/>
                </a:solidFill>
                <a:latin typeface="Calibri" panose="020F0502020204030204" pitchFamily="34" charset="0"/>
                <a:ea typeface="Calibri" panose="020F0502020204030204" pitchFamily="34" charset="0"/>
                <a:cs typeface="Calibri" panose="020F0502020204030204" pitchFamily="34" charset="0"/>
              </a:rPr>
              <a:t>Advancing Psychosocial Interventions through Integrated Care Coordination in Adult Neuro Developmental Services, Institute of Mental Health.</a:t>
            </a:r>
          </a:p>
          <a:p>
            <a:r>
              <a:rPr lang="en-US" sz="1000" b="1" i="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800" b="1" i="1" dirty="0">
                <a:solidFill>
                  <a:schemeClr val="tx1"/>
                </a:solidFill>
                <a:latin typeface="Calibri" panose="020F0502020204030204" pitchFamily="34" charset="0"/>
                <a:ea typeface="Calibri" panose="020F0502020204030204" pitchFamily="34" charset="0"/>
                <a:cs typeface="Calibri" panose="020F0502020204030204" pitchFamily="34" charset="0"/>
              </a:rPr>
              <a:t>Md Saifudin Bin Maarof, Principal Case Manager ,Dr  Sreedharan Geetha Sajith, Senior Consultant.</a:t>
            </a:r>
            <a:endParaRPr lang="en-SG" sz="8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tangle: Rounded Corners 2">
            <a:extLst>
              <a:ext uri="{FF2B5EF4-FFF2-40B4-BE49-F238E27FC236}">
                <a16:creationId xmlns:a16="http://schemas.microsoft.com/office/drawing/2014/main" id="{8CC30D04-4B25-0929-5443-74B499CF6763}"/>
              </a:ext>
            </a:extLst>
          </p:cNvPr>
          <p:cNvSpPr/>
          <p:nvPr/>
        </p:nvSpPr>
        <p:spPr>
          <a:xfrm>
            <a:off x="149605" y="950945"/>
            <a:ext cx="3008719" cy="2654929"/>
          </a:xfrm>
          <a:prstGeom prst="round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rPr>
              <a:t>Background</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Within the Adult Neuro Developmental Service (ANDs) at Institute of Mental Health, individuals with neurodevelopmental and co- occurring mental health conditions often present with complex psychosocial needs. Fragmentation between hospitals, community, and social services can hinder continuity of care, resulting in poor functional outcomes, disengagement, and caregiver burden.</a:t>
            </a:r>
          </a:p>
          <a:p>
            <a:r>
              <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rPr>
              <a:t>Objective:</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This study describes the development and implementation of a structured, recovery-oriented care coordination model within ANDs to enhance psychosocial functioning, service engagement, and community integration. </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Rectangle: Rounded Corners 3">
            <a:extLst>
              <a:ext uri="{FF2B5EF4-FFF2-40B4-BE49-F238E27FC236}">
                <a16:creationId xmlns:a16="http://schemas.microsoft.com/office/drawing/2014/main" id="{61056A8B-3895-CFBC-3F65-638057245EB0}"/>
              </a:ext>
            </a:extLst>
          </p:cNvPr>
          <p:cNvSpPr/>
          <p:nvPr/>
        </p:nvSpPr>
        <p:spPr>
          <a:xfrm>
            <a:off x="3306746" y="975535"/>
            <a:ext cx="3490024" cy="2084737"/>
          </a:xfrm>
          <a:prstGeom prst="round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rPr>
              <a:t>Methods:</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A standardized care coordination workflow was designed incorporating evidence-based psychosocial interventions, including person-centered care planning and multidisciplinary team (MDT) collaboration. The model was applied in case series of clients with neurodevelopmental conditions and complex behavioral and psychosocial challenges. Key outcome indicators included appointment adherence, functional participation and behavioral stability.</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E2AF0697-64A8-0DF8-B5CC-527899414AD4}"/>
              </a:ext>
            </a:extLst>
          </p:cNvPr>
          <p:cNvSpPr/>
          <p:nvPr/>
        </p:nvSpPr>
        <p:spPr>
          <a:xfrm>
            <a:off x="158078" y="8998217"/>
            <a:ext cx="1624732" cy="2809290"/>
          </a:xfrm>
          <a:prstGeom prst="round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800" b="1" dirty="0">
              <a:solidFill>
                <a:srgbClr val="0070C0"/>
              </a:solidFill>
            </a:endParaRPr>
          </a:p>
          <a:p>
            <a:r>
              <a:rPr lang="en-US" sz="1000" b="1" dirty="0">
                <a:solidFill>
                  <a:schemeClr val="tx1"/>
                </a:solidFill>
                <a:latin typeface="Calibri" panose="020F0502020204030204" pitchFamily="34" charset="0"/>
                <a:ea typeface="Calibri" panose="020F0502020204030204" pitchFamily="34" charset="0"/>
                <a:cs typeface="Calibri" panose="020F0502020204030204" pitchFamily="34" charset="0"/>
              </a:rPr>
              <a:t>Conclusion:</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Integrating structured care coordination within ANDs strengthened the delivery of psychosocial interventions by promoting continuity, accountability, and recovery-oriented practice. This model provides a practical framework for bridging tertiary and community care. </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800" dirty="0"/>
              <a:t> </a:t>
            </a:r>
            <a:endParaRPr lang="en-SG" sz="800" dirty="0"/>
          </a:p>
        </p:txBody>
      </p:sp>
      <p:sp>
        <p:nvSpPr>
          <p:cNvPr id="9" name="Rectangle 8">
            <a:extLst>
              <a:ext uri="{FF2B5EF4-FFF2-40B4-BE49-F238E27FC236}">
                <a16:creationId xmlns:a16="http://schemas.microsoft.com/office/drawing/2014/main" id="{3908FC46-AB6E-3723-973C-108831B3678A}"/>
              </a:ext>
            </a:extLst>
          </p:cNvPr>
          <p:cNvSpPr/>
          <p:nvPr/>
        </p:nvSpPr>
        <p:spPr>
          <a:xfrm>
            <a:off x="4331148" y="3977479"/>
            <a:ext cx="1963183" cy="373027"/>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ANDs Inpatient Case Findings</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Rounded Corners 9">
            <a:extLst>
              <a:ext uri="{FF2B5EF4-FFF2-40B4-BE49-F238E27FC236}">
                <a16:creationId xmlns:a16="http://schemas.microsoft.com/office/drawing/2014/main" id="{746C52BB-9192-744A-34C1-49DEB4522947}"/>
              </a:ext>
            </a:extLst>
          </p:cNvPr>
          <p:cNvSpPr/>
          <p:nvPr/>
        </p:nvSpPr>
        <p:spPr>
          <a:xfrm>
            <a:off x="3968660" y="4619251"/>
            <a:ext cx="958844" cy="196444"/>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Roving Teams</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Rounded Corners 10">
            <a:extLst>
              <a:ext uri="{FF2B5EF4-FFF2-40B4-BE49-F238E27FC236}">
                <a16:creationId xmlns:a16="http://schemas.microsoft.com/office/drawing/2014/main" id="{2C5D19B2-8932-5B87-BAA7-1C9FE03C652A}"/>
              </a:ext>
            </a:extLst>
          </p:cNvPr>
          <p:cNvSpPr/>
          <p:nvPr/>
        </p:nvSpPr>
        <p:spPr>
          <a:xfrm>
            <a:off x="5680494" y="4639386"/>
            <a:ext cx="958845" cy="176309"/>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Acute</a:t>
            </a:r>
            <a:r>
              <a:rPr lang="en-US" sz="1000" dirty="0">
                <a:latin typeface="Calibri" panose="020F0502020204030204" pitchFamily="34" charset="0"/>
                <a:ea typeface="Calibri" panose="020F0502020204030204" pitchFamily="34" charset="0"/>
                <a:cs typeface="Calibri" panose="020F0502020204030204" pitchFamily="34" charset="0"/>
              </a:rPr>
              <a:t> </a:t>
            </a: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Wards</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Oval 11">
            <a:extLst>
              <a:ext uri="{FF2B5EF4-FFF2-40B4-BE49-F238E27FC236}">
                <a16:creationId xmlns:a16="http://schemas.microsoft.com/office/drawing/2014/main" id="{FF0C520F-DFD3-D0A3-9708-0BBF806A2680}"/>
              </a:ext>
            </a:extLst>
          </p:cNvPr>
          <p:cNvSpPr/>
          <p:nvPr/>
        </p:nvSpPr>
        <p:spPr>
          <a:xfrm>
            <a:off x="4469631" y="5047907"/>
            <a:ext cx="1649829" cy="48240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ANDs Care Coordination Team</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5B788764-F1BD-ED0D-9CEB-BD0932BA30AF}"/>
              </a:ext>
            </a:extLst>
          </p:cNvPr>
          <p:cNvSpPr/>
          <p:nvPr/>
        </p:nvSpPr>
        <p:spPr>
          <a:xfrm>
            <a:off x="4469631" y="5811753"/>
            <a:ext cx="1589492" cy="283921"/>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ANDS MDT interventions</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Oval 13">
            <a:extLst>
              <a:ext uri="{FF2B5EF4-FFF2-40B4-BE49-F238E27FC236}">
                <a16:creationId xmlns:a16="http://schemas.microsoft.com/office/drawing/2014/main" id="{E9CF596E-F322-234B-75F6-01EDA341307A}"/>
              </a:ext>
            </a:extLst>
          </p:cNvPr>
          <p:cNvSpPr/>
          <p:nvPr/>
        </p:nvSpPr>
        <p:spPr>
          <a:xfrm>
            <a:off x="4486787" y="6446859"/>
            <a:ext cx="1632673" cy="324571"/>
          </a:xfrm>
          <a:prstGeom prst="ellipse">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Community Integration</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Rounded Corners 14">
            <a:extLst>
              <a:ext uri="{FF2B5EF4-FFF2-40B4-BE49-F238E27FC236}">
                <a16:creationId xmlns:a16="http://schemas.microsoft.com/office/drawing/2014/main" id="{F8B176EB-3901-A0E7-4033-34B53949FF18}"/>
              </a:ext>
            </a:extLst>
          </p:cNvPr>
          <p:cNvSpPr/>
          <p:nvPr/>
        </p:nvSpPr>
        <p:spPr>
          <a:xfrm>
            <a:off x="4622663" y="7102983"/>
            <a:ext cx="1533693" cy="176308"/>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Outcomes</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2" name="Rectangle 41">
            <a:extLst>
              <a:ext uri="{FF2B5EF4-FFF2-40B4-BE49-F238E27FC236}">
                <a16:creationId xmlns:a16="http://schemas.microsoft.com/office/drawing/2014/main" id="{6A810F1A-7B9B-CDF7-FF71-B751EFD8EBB5}"/>
              </a:ext>
            </a:extLst>
          </p:cNvPr>
          <p:cNvSpPr/>
          <p:nvPr/>
        </p:nvSpPr>
        <p:spPr>
          <a:xfrm>
            <a:off x="4071664" y="3439303"/>
            <a:ext cx="2504332" cy="30042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Care Coordination Workflow Diagram</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Oval 4">
            <a:extLst>
              <a:ext uri="{FF2B5EF4-FFF2-40B4-BE49-F238E27FC236}">
                <a16:creationId xmlns:a16="http://schemas.microsoft.com/office/drawing/2014/main" id="{1F245B37-7E6C-33F5-C5AE-62B96364453A}"/>
              </a:ext>
            </a:extLst>
          </p:cNvPr>
          <p:cNvSpPr/>
          <p:nvPr/>
        </p:nvSpPr>
        <p:spPr>
          <a:xfrm>
            <a:off x="4616762" y="9461029"/>
            <a:ext cx="1324169" cy="978785"/>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ANDs Care Coordination Team</a:t>
            </a:r>
          </a:p>
          <a:p>
            <a:pPr algn="ctr"/>
            <a:r>
              <a:rPr lang="en-US" sz="1000" dirty="0"/>
              <a:t>And Patient</a:t>
            </a:r>
            <a:endParaRPr lang="en-SG" sz="1000" dirty="0"/>
          </a:p>
        </p:txBody>
      </p:sp>
      <p:sp>
        <p:nvSpPr>
          <p:cNvPr id="16" name="Oval 15">
            <a:extLst>
              <a:ext uri="{FF2B5EF4-FFF2-40B4-BE49-F238E27FC236}">
                <a16:creationId xmlns:a16="http://schemas.microsoft.com/office/drawing/2014/main" id="{D231DB67-FA8E-8134-E999-9D2594E4CD82}"/>
              </a:ext>
            </a:extLst>
          </p:cNvPr>
          <p:cNvSpPr/>
          <p:nvPr/>
        </p:nvSpPr>
        <p:spPr>
          <a:xfrm>
            <a:off x="4590664" y="8318257"/>
            <a:ext cx="1168621" cy="411956"/>
          </a:xfrm>
          <a:prstGeom prst="ellipse">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Community Partners</a:t>
            </a:r>
            <a:endParaRPr lang="en-SG" sz="1000" dirty="0">
              <a:solidFill>
                <a:schemeClr val="tx1">
                  <a:lumMod val="95000"/>
                  <a:lumOff val="5000"/>
                </a:schemeClr>
              </a:solidFill>
            </a:endParaRPr>
          </a:p>
        </p:txBody>
      </p:sp>
      <p:sp>
        <p:nvSpPr>
          <p:cNvPr id="24" name="Rectangle: Rounded Corners 23">
            <a:extLst>
              <a:ext uri="{FF2B5EF4-FFF2-40B4-BE49-F238E27FC236}">
                <a16:creationId xmlns:a16="http://schemas.microsoft.com/office/drawing/2014/main" id="{5478F438-43AE-0A13-6253-3E47BAAA5589}"/>
              </a:ext>
            </a:extLst>
          </p:cNvPr>
          <p:cNvSpPr/>
          <p:nvPr/>
        </p:nvSpPr>
        <p:spPr>
          <a:xfrm>
            <a:off x="3766689" y="8781437"/>
            <a:ext cx="789408" cy="475331"/>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Speech Therapist</a:t>
            </a:r>
            <a:endParaRPr lang="en-SG" sz="1000" dirty="0">
              <a:solidFill>
                <a:schemeClr val="tx1"/>
              </a:solidFill>
            </a:endParaRPr>
          </a:p>
        </p:txBody>
      </p:sp>
      <p:sp>
        <p:nvSpPr>
          <p:cNvPr id="25" name="Rectangle: Rounded Corners 24">
            <a:extLst>
              <a:ext uri="{FF2B5EF4-FFF2-40B4-BE49-F238E27FC236}">
                <a16:creationId xmlns:a16="http://schemas.microsoft.com/office/drawing/2014/main" id="{9E180254-BF64-BD93-7270-8838C147E1E1}"/>
              </a:ext>
            </a:extLst>
          </p:cNvPr>
          <p:cNvSpPr/>
          <p:nvPr/>
        </p:nvSpPr>
        <p:spPr>
          <a:xfrm>
            <a:off x="3791083" y="9644037"/>
            <a:ext cx="653210" cy="409043"/>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Case Manager</a:t>
            </a:r>
            <a:endParaRPr lang="en-SG" sz="800" dirty="0">
              <a:solidFill>
                <a:schemeClr val="tx1"/>
              </a:solidFill>
            </a:endParaRPr>
          </a:p>
        </p:txBody>
      </p:sp>
      <p:sp>
        <p:nvSpPr>
          <p:cNvPr id="26" name="Rectangle: Rounded Corners 25">
            <a:extLst>
              <a:ext uri="{FF2B5EF4-FFF2-40B4-BE49-F238E27FC236}">
                <a16:creationId xmlns:a16="http://schemas.microsoft.com/office/drawing/2014/main" id="{1123DF15-02DF-CBB3-0443-811BA55596D9}"/>
              </a:ext>
            </a:extLst>
          </p:cNvPr>
          <p:cNvSpPr/>
          <p:nvPr/>
        </p:nvSpPr>
        <p:spPr>
          <a:xfrm>
            <a:off x="3712530" y="10423585"/>
            <a:ext cx="904231" cy="223211"/>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Psychiatrist</a:t>
            </a:r>
            <a:endParaRPr lang="en-SG" sz="1000" dirty="0">
              <a:solidFill>
                <a:schemeClr val="tx1"/>
              </a:solidFill>
            </a:endParaRPr>
          </a:p>
        </p:txBody>
      </p:sp>
      <p:sp>
        <p:nvSpPr>
          <p:cNvPr id="27" name="Rectangle: Rounded Corners 26">
            <a:extLst>
              <a:ext uri="{FF2B5EF4-FFF2-40B4-BE49-F238E27FC236}">
                <a16:creationId xmlns:a16="http://schemas.microsoft.com/office/drawing/2014/main" id="{1A31A7B9-5B3C-8D1F-7759-B0E9A10D1020}"/>
              </a:ext>
            </a:extLst>
          </p:cNvPr>
          <p:cNvSpPr/>
          <p:nvPr/>
        </p:nvSpPr>
        <p:spPr>
          <a:xfrm>
            <a:off x="3896967" y="10963246"/>
            <a:ext cx="865864" cy="253219"/>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Pharmacist</a:t>
            </a:r>
            <a:endParaRPr lang="en-SG" sz="1000" dirty="0">
              <a:solidFill>
                <a:schemeClr val="tx1"/>
              </a:solidFill>
            </a:endParaRPr>
          </a:p>
        </p:txBody>
      </p:sp>
      <p:sp>
        <p:nvSpPr>
          <p:cNvPr id="28" name="Rectangle: Rounded Corners 27">
            <a:extLst>
              <a:ext uri="{FF2B5EF4-FFF2-40B4-BE49-F238E27FC236}">
                <a16:creationId xmlns:a16="http://schemas.microsoft.com/office/drawing/2014/main" id="{68E246B4-F197-6ECA-5A48-B01013C78F45}"/>
              </a:ext>
            </a:extLst>
          </p:cNvPr>
          <p:cNvSpPr/>
          <p:nvPr/>
        </p:nvSpPr>
        <p:spPr>
          <a:xfrm>
            <a:off x="4873939" y="11324454"/>
            <a:ext cx="974748" cy="238143"/>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Psychologist</a:t>
            </a:r>
            <a:endParaRPr lang="en-SG" sz="1000" dirty="0">
              <a:solidFill>
                <a:schemeClr val="tx1"/>
              </a:solidFill>
            </a:endParaRPr>
          </a:p>
        </p:txBody>
      </p:sp>
      <p:sp>
        <p:nvSpPr>
          <p:cNvPr id="29" name="Rectangle: Rounded Corners 28">
            <a:extLst>
              <a:ext uri="{FF2B5EF4-FFF2-40B4-BE49-F238E27FC236}">
                <a16:creationId xmlns:a16="http://schemas.microsoft.com/office/drawing/2014/main" id="{FA83F76E-DE23-24F3-1341-B72E69054A7A}"/>
              </a:ext>
            </a:extLst>
          </p:cNvPr>
          <p:cNvSpPr/>
          <p:nvPr/>
        </p:nvSpPr>
        <p:spPr>
          <a:xfrm>
            <a:off x="5949724" y="10947261"/>
            <a:ext cx="626272" cy="242957"/>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Family</a:t>
            </a:r>
            <a:endParaRPr lang="en-SG" sz="1000" dirty="0">
              <a:solidFill>
                <a:schemeClr val="tx1"/>
              </a:solidFill>
            </a:endParaRPr>
          </a:p>
        </p:txBody>
      </p:sp>
      <p:sp>
        <p:nvSpPr>
          <p:cNvPr id="31" name="Rectangle: Rounded Corners 30">
            <a:extLst>
              <a:ext uri="{FF2B5EF4-FFF2-40B4-BE49-F238E27FC236}">
                <a16:creationId xmlns:a16="http://schemas.microsoft.com/office/drawing/2014/main" id="{D0438D30-8F56-41EF-B78D-8924A86695B4}"/>
              </a:ext>
            </a:extLst>
          </p:cNvPr>
          <p:cNvSpPr/>
          <p:nvPr/>
        </p:nvSpPr>
        <p:spPr>
          <a:xfrm>
            <a:off x="6170568" y="10363036"/>
            <a:ext cx="607650" cy="138499"/>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Nurse</a:t>
            </a:r>
            <a:endParaRPr lang="en-SG" sz="1000" dirty="0">
              <a:solidFill>
                <a:schemeClr val="tx1"/>
              </a:solidFill>
            </a:endParaRPr>
          </a:p>
        </p:txBody>
      </p:sp>
      <p:sp>
        <p:nvSpPr>
          <p:cNvPr id="33" name="Rectangle: Rounded Corners 32">
            <a:extLst>
              <a:ext uri="{FF2B5EF4-FFF2-40B4-BE49-F238E27FC236}">
                <a16:creationId xmlns:a16="http://schemas.microsoft.com/office/drawing/2014/main" id="{8D574A83-0559-691E-CCE4-8BAFBF0AFA1D}"/>
              </a:ext>
            </a:extLst>
          </p:cNvPr>
          <p:cNvSpPr/>
          <p:nvPr/>
        </p:nvSpPr>
        <p:spPr>
          <a:xfrm>
            <a:off x="6178252" y="9779308"/>
            <a:ext cx="607650" cy="138500"/>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MSW</a:t>
            </a:r>
            <a:endParaRPr lang="en-SG" sz="1000" dirty="0">
              <a:solidFill>
                <a:schemeClr val="tx1"/>
              </a:solidFill>
            </a:endParaRPr>
          </a:p>
        </p:txBody>
      </p:sp>
      <p:sp>
        <p:nvSpPr>
          <p:cNvPr id="34" name="Rectangle: Rounded Corners 33">
            <a:extLst>
              <a:ext uri="{FF2B5EF4-FFF2-40B4-BE49-F238E27FC236}">
                <a16:creationId xmlns:a16="http://schemas.microsoft.com/office/drawing/2014/main" id="{710D6F9D-88FF-35D0-FA84-0AC01AD69816}"/>
              </a:ext>
            </a:extLst>
          </p:cNvPr>
          <p:cNvSpPr/>
          <p:nvPr/>
        </p:nvSpPr>
        <p:spPr>
          <a:xfrm>
            <a:off x="5762453" y="8811117"/>
            <a:ext cx="1058171" cy="475331"/>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rPr>
              <a:t>Occupational Therapist</a:t>
            </a:r>
            <a:endParaRPr lang="en-SG" sz="1000" dirty="0">
              <a:solidFill>
                <a:schemeClr val="tx1"/>
              </a:solidFill>
            </a:endParaRPr>
          </a:p>
        </p:txBody>
      </p:sp>
      <p:sp>
        <p:nvSpPr>
          <p:cNvPr id="39" name="Rectangle: Rounded Corners 38">
            <a:extLst>
              <a:ext uri="{FF2B5EF4-FFF2-40B4-BE49-F238E27FC236}">
                <a16:creationId xmlns:a16="http://schemas.microsoft.com/office/drawing/2014/main" id="{75A9DF49-B5B0-EAA3-5C70-1846DF03A868}"/>
              </a:ext>
            </a:extLst>
          </p:cNvPr>
          <p:cNvSpPr/>
          <p:nvPr/>
        </p:nvSpPr>
        <p:spPr>
          <a:xfrm>
            <a:off x="2206411" y="4495631"/>
            <a:ext cx="1249982" cy="1586952"/>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rPr>
              <a:t>Case Series(n=3),ANDs setting(IMH)</a:t>
            </a:r>
          </a:p>
          <a:p>
            <a:r>
              <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rPr>
              <a:t>Intervention: Psychosocial +Care Coordination</a:t>
            </a:r>
          </a:p>
          <a:p>
            <a:r>
              <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rPr>
              <a:t>Duration : 3months</a:t>
            </a:r>
          </a:p>
        </p:txBody>
      </p:sp>
      <p:sp>
        <p:nvSpPr>
          <p:cNvPr id="43" name="Rectangle 42">
            <a:extLst>
              <a:ext uri="{FF2B5EF4-FFF2-40B4-BE49-F238E27FC236}">
                <a16:creationId xmlns:a16="http://schemas.microsoft.com/office/drawing/2014/main" id="{79F22504-0D57-9508-F4B1-908F1ED0860F}"/>
              </a:ext>
            </a:extLst>
          </p:cNvPr>
          <p:cNvSpPr/>
          <p:nvPr/>
        </p:nvSpPr>
        <p:spPr>
          <a:xfrm>
            <a:off x="2328854" y="4051438"/>
            <a:ext cx="957527" cy="348733"/>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Methodology</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9" name="Chart 48">
            <a:extLst>
              <a:ext uri="{FF2B5EF4-FFF2-40B4-BE49-F238E27FC236}">
                <a16:creationId xmlns:a16="http://schemas.microsoft.com/office/drawing/2014/main" id="{F876459D-C602-D0C7-DD8C-7DE4BF3958FB}"/>
              </a:ext>
            </a:extLst>
          </p:cNvPr>
          <p:cNvGraphicFramePr>
            <a:graphicFrameLocks/>
          </p:cNvGraphicFramePr>
          <p:nvPr>
            <p:extLst>
              <p:ext uri="{D42A27DB-BD31-4B8C-83A1-F6EECF244321}">
                <p14:modId xmlns:p14="http://schemas.microsoft.com/office/powerpoint/2010/main" val="409124349"/>
              </p:ext>
            </p:extLst>
          </p:nvPr>
        </p:nvGraphicFramePr>
        <p:xfrm>
          <a:off x="27742" y="4266651"/>
          <a:ext cx="2058234" cy="2337357"/>
        </p:xfrm>
        <a:graphic>
          <a:graphicData uri="http://schemas.openxmlformats.org/drawingml/2006/chart">
            <c:chart xmlns:c="http://schemas.openxmlformats.org/drawingml/2006/chart" xmlns:r="http://schemas.openxmlformats.org/officeDocument/2006/relationships" r:id="rId3"/>
          </a:graphicData>
        </a:graphic>
      </p:graphicFrame>
      <p:sp>
        <p:nvSpPr>
          <p:cNvPr id="51" name="Rectangle: Rounded Corners 50">
            <a:extLst>
              <a:ext uri="{FF2B5EF4-FFF2-40B4-BE49-F238E27FC236}">
                <a16:creationId xmlns:a16="http://schemas.microsoft.com/office/drawing/2014/main" id="{F959BEBB-E1EC-3ED0-80CD-F94F6FD1060F}"/>
              </a:ext>
            </a:extLst>
          </p:cNvPr>
          <p:cNvSpPr/>
          <p:nvPr/>
        </p:nvSpPr>
        <p:spPr>
          <a:xfrm>
            <a:off x="74362" y="6810324"/>
            <a:ext cx="1728923" cy="20871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Key Findings</a:t>
            </a: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All patients(100%) showed improvement in appointment adherence.</a:t>
            </a: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Majority showed improvements in:</a:t>
            </a: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Behavioral stability(67%)</a:t>
            </a: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Functional Participation(67%)</a:t>
            </a: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All patients improved in at least one domain</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3" name="Rectangle 52">
            <a:extLst>
              <a:ext uri="{FF2B5EF4-FFF2-40B4-BE49-F238E27FC236}">
                <a16:creationId xmlns:a16="http://schemas.microsoft.com/office/drawing/2014/main" id="{3239FBC1-F8D2-B644-0124-ECD243C8670F}"/>
              </a:ext>
            </a:extLst>
          </p:cNvPr>
          <p:cNvSpPr/>
          <p:nvPr/>
        </p:nvSpPr>
        <p:spPr>
          <a:xfrm>
            <a:off x="562570" y="4157623"/>
            <a:ext cx="962133" cy="1682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Results</a:t>
            </a:r>
            <a:endParaRPr lang="en-SG"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5" name="Rectangle: Rounded Corners 54">
            <a:extLst>
              <a:ext uri="{FF2B5EF4-FFF2-40B4-BE49-F238E27FC236}">
                <a16:creationId xmlns:a16="http://schemas.microsoft.com/office/drawing/2014/main" id="{6E0B7D71-6260-9E1D-11C9-7A98B24CD2BD}"/>
              </a:ext>
            </a:extLst>
          </p:cNvPr>
          <p:cNvSpPr/>
          <p:nvPr/>
        </p:nvSpPr>
        <p:spPr>
          <a:xfrm>
            <a:off x="1865477" y="6794756"/>
            <a:ext cx="1816065" cy="5012751"/>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800" dirty="0"/>
          </a:p>
          <a:p>
            <a:endParaRPr lang="en-US" sz="800" dirty="0"/>
          </a:p>
          <a:p>
            <a:r>
              <a:rPr lang="en-US" sz="1000" b="1" u="sng" dirty="0">
                <a:solidFill>
                  <a:schemeClr val="tx1"/>
                </a:solidFill>
                <a:latin typeface="Calibri" panose="020F0502020204030204" pitchFamily="34" charset="0"/>
                <a:ea typeface="Calibri" panose="020F0502020204030204" pitchFamily="34" charset="0"/>
                <a:cs typeface="Calibri" panose="020F0502020204030204" pitchFamily="34" charset="0"/>
              </a:rPr>
              <a:t>Case Vignette</a:t>
            </a: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A 22-year-old male with Intellectual Disability was enrolled in the Adult Neurodevelopmental Services due to aggression towards his parent when demands are not met, as well as limited engagement secondary to social anxiety and poor self care.</a:t>
            </a:r>
          </a:p>
          <a:p>
            <a:endPar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He received structured  psychosocial interventions alongside care coordination, multidisciplinary team (MDT) follow-up, and linkages with community partners.</a:t>
            </a:r>
          </a:p>
          <a:p>
            <a:endPar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rPr>
              <a:t>Over 3 months follow up period, the patients demonstrated improvements in appointment adherence, behavioral stability and functional engagement, with support from community partners</a:t>
            </a:r>
          </a:p>
          <a:p>
            <a:pPr algn="ctr"/>
            <a:endParaRPr lang="en-SG" sz="800" dirty="0"/>
          </a:p>
        </p:txBody>
      </p:sp>
      <p:pic>
        <p:nvPicPr>
          <p:cNvPr id="1026" name="Picture 2" descr="Institute of Mental Health">
            <a:extLst>
              <a:ext uri="{FF2B5EF4-FFF2-40B4-BE49-F238E27FC236}">
                <a16:creationId xmlns:a16="http://schemas.microsoft.com/office/drawing/2014/main" id="{85C649C9-1B1C-5021-8056-5EA4D303F5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4513"/>
            <a:ext cx="1125141" cy="62154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9D014B36-5EFA-B754-7D9E-E00FC64F504F}"/>
              </a:ext>
            </a:extLst>
          </p:cNvPr>
          <p:cNvCxnSpPr/>
          <p:nvPr/>
        </p:nvCxnSpPr>
        <p:spPr>
          <a:xfrm>
            <a:off x="4700435" y="4350506"/>
            <a:ext cx="0" cy="2687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1672387B-3CFB-9237-E793-D081D4E34213}"/>
              </a:ext>
            </a:extLst>
          </p:cNvPr>
          <p:cNvCxnSpPr/>
          <p:nvPr/>
        </p:nvCxnSpPr>
        <p:spPr>
          <a:xfrm>
            <a:off x="5940931" y="4350506"/>
            <a:ext cx="0" cy="2888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4D7951CE-3B1C-983A-1E8F-40ED972B1656}"/>
              </a:ext>
            </a:extLst>
          </p:cNvPr>
          <p:cNvCxnSpPr/>
          <p:nvPr/>
        </p:nvCxnSpPr>
        <p:spPr>
          <a:xfrm>
            <a:off x="4762831" y="4815695"/>
            <a:ext cx="0" cy="3208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D0A98CA7-3876-3E79-A3BF-744C5CD2E660}"/>
              </a:ext>
            </a:extLst>
          </p:cNvPr>
          <p:cNvCxnSpPr/>
          <p:nvPr/>
        </p:nvCxnSpPr>
        <p:spPr>
          <a:xfrm>
            <a:off x="5940931" y="4815695"/>
            <a:ext cx="0" cy="3208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F62047FC-6F5B-3783-4809-C49A7777C596}"/>
              </a:ext>
            </a:extLst>
          </p:cNvPr>
          <p:cNvCxnSpPr/>
          <p:nvPr/>
        </p:nvCxnSpPr>
        <p:spPr>
          <a:xfrm>
            <a:off x="5303520" y="5530307"/>
            <a:ext cx="0" cy="28144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22C3804B-5DC4-DADF-2F76-9D90450A4E62}"/>
              </a:ext>
            </a:extLst>
          </p:cNvPr>
          <p:cNvCxnSpPr/>
          <p:nvPr/>
        </p:nvCxnSpPr>
        <p:spPr>
          <a:xfrm>
            <a:off x="5303520" y="6095674"/>
            <a:ext cx="0" cy="35118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6139EF90-61D6-16BA-816E-B6BECFB3814E}"/>
              </a:ext>
            </a:extLst>
          </p:cNvPr>
          <p:cNvCxnSpPr/>
          <p:nvPr/>
        </p:nvCxnSpPr>
        <p:spPr>
          <a:xfrm>
            <a:off x="5303520" y="6771430"/>
            <a:ext cx="0" cy="33155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72E48259-31BD-C7EF-BEB6-38FE499E9457}"/>
              </a:ext>
            </a:extLst>
          </p:cNvPr>
          <p:cNvCxnSpPr>
            <a:stCxn id="16" idx="4"/>
            <a:endCxn id="5" idx="0"/>
          </p:cNvCxnSpPr>
          <p:nvPr/>
        </p:nvCxnSpPr>
        <p:spPr>
          <a:xfrm>
            <a:off x="5174975" y="8730213"/>
            <a:ext cx="103872" cy="730816"/>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3C2595AC-4EA4-2DC8-5C2C-E207F38BEF42}"/>
              </a:ext>
            </a:extLst>
          </p:cNvPr>
          <p:cNvCxnSpPr>
            <a:stCxn id="24" idx="3"/>
            <a:endCxn id="5" idx="1"/>
          </p:cNvCxnSpPr>
          <p:nvPr/>
        </p:nvCxnSpPr>
        <p:spPr>
          <a:xfrm>
            <a:off x="4556097" y="9019103"/>
            <a:ext cx="254585" cy="585266"/>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060AE07C-B3C5-9CDD-91B3-8AEC71D446B4}"/>
              </a:ext>
            </a:extLst>
          </p:cNvPr>
          <p:cNvCxnSpPr>
            <a:stCxn id="25" idx="3"/>
            <a:endCxn id="5" idx="2"/>
          </p:cNvCxnSpPr>
          <p:nvPr/>
        </p:nvCxnSpPr>
        <p:spPr>
          <a:xfrm>
            <a:off x="4444293" y="9848559"/>
            <a:ext cx="172469" cy="101863"/>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0102578B-2DDF-6F5E-6C86-F59777036220}"/>
              </a:ext>
            </a:extLst>
          </p:cNvPr>
          <p:cNvCxnSpPr>
            <a:stCxn id="26" idx="3"/>
            <a:endCxn id="5" idx="3"/>
          </p:cNvCxnSpPr>
          <p:nvPr/>
        </p:nvCxnSpPr>
        <p:spPr>
          <a:xfrm flipV="1">
            <a:off x="4616761" y="10296474"/>
            <a:ext cx="193921" cy="238717"/>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8BB594C9-9E03-2C48-33C9-0501FC491896}"/>
              </a:ext>
            </a:extLst>
          </p:cNvPr>
          <p:cNvCxnSpPr>
            <a:stCxn id="27" idx="3"/>
            <a:endCxn id="5" idx="4"/>
          </p:cNvCxnSpPr>
          <p:nvPr/>
        </p:nvCxnSpPr>
        <p:spPr>
          <a:xfrm flipV="1">
            <a:off x="4762831" y="10439814"/>
            <a:ext cx="516016" cy="650042"/>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571F44A8-7B9D-6A98-B871-F80004D652A6}"/>
              </a:ext>
            </a:extLst>
          </p:cNvPr>
          <p:cNvCxnSpPr>
            <a:stCxn id="28" idx="0"/>
            <a:endCxn id="5" idx="4"/>
          </p:cNvCxnSpPr>
          <p:nvPr/>
        </p:nvCxnSpPr>
        <p:spPr>
          <a:xfrm flipH="1" flipV="1">
            <a:off x="5278847" y="10439814"/>
            <a:ext cx="82466" cy="88464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59DE3109-DCAC-37A0-5086-6916F7EBFE67}"/>
              </a:ext>
            </a:extLst>
          </p:cNvPr>
          <p:cNvCxnSpPr>
            <a:stCxn id="29" idx="0"/>
            <a:endCxn id="5" idx="5"/>
          </p:cNvCxnSpPr>
          <p:nvPr/>
        </p:nvCxnSpPr>
        <p:spPr>
          <a:xfrm flipH="1" flipV="1">
            <a:off x="5747011" y="10296474"/>
            <a:ext cx="515849" cy="650787"/>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C331C1D6-15A5-B297-A10C-8C4173303D80}"/>
              </a:ext>
            </a:extLst>
          </p:cNvPr>
          <p:cNvCxnSpPr>
            <a:stCxn id="31" idx="1"/>
            <a:endCxn id="5" idx="6"/>
          </p:cNvCxnSpPr>
          <p:nvPr/>
        </p:nvCxnSpPr>
        <p:spPr>
          <a:xfrm flipH="1" flipV="1">
            <a:off x="5940931" y="9950422"/>
            <a:ext cx="229637" cy="48186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56" name="Straight Arrow Connector 55">
            <a:extLst>
              <a:ext uri="{FF2B5EF4-FFF2-40B4-BE49-F238E27FC236}">
                <a16:creationId xmlns:a16="http://schemas.microsoft.com/office/drawing/2014/main" id="{4C883DA5-FDAE-6236-FCE8-AFE418475029}"/>
              </a:ext>
            </a:extLst>
          </p:cNvPr>
          <p:cNvCxnSpPr>
            <a:stCxn id="33" idx="1"/>
            <a:endCxn id="5" idx="7"/>
          </p:cNvCxnSpPr>
          <p:nvPr/>
        </p:nvCxnSpPr>
        <p:spPr>
          <a:xfrm flipH="1" flipV="1">
            <a:off x="5747011" y="9604369"/>
            <a:ext cx="431241" cy="244189"/>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a:extLst>
              <a:ext uri="{FF2B5EF4-FFF2-40B4-BE49-F238E27FC236}">
                <a16:creationId xmlns:a16="http://schemas.microsoft.com/office/drawing/2014/main" id="{0495B032-97D2-B13C-78BA-CC652E2ED5AC}"/>
              </a:ext>
            </a:extLst>
          </p:cNvPr>
          <p:cNvCxnSpPr>
            <a:stCxn id="34" idx="2"/>
            <a:endCxn id="5" idx="7"/>
          </p:cNvCxnSpPr>
          <p:nvPr/>
        </p:nvCxnSpPr>
        <p:spPr>
          <a:xfrm flipH="1">
            <a:off x="5747011" y="9286448"/>
            <a:ext cx="544528" cy="317921"/>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6" name="Rectangle: Rounded Corners 5">
            <a:extLst>
              <a:ext uri="{FF2B5EF4-FFF2-40B4-BE49-F238E27FC236}">
                <a16:creationId xmlns:a16="http://schemas.microsoft.com/office/drawing/2014/main" id="{F93D2198-BD43-6C2D-C5B4-4CADF2F653DA}"/>
              </a:ext>
            </a:extLst>
          </p:cNvPr>
          <p:cNvSpPr/>
          <p:nvPr/>
        </p:nvSpPr>
        <p:spPr>
          <a:xfrm>
            <a:off x="3896967" y="3162136"/>
            <a:ext cx="2881251" cy="4528748"/>
          </a:xfrm>
          <a:prstGeom prst="round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652445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3B626B7884EF4CAB07FED9BD9C4905" ma:contentTypeVersion="10" ma:contentTypeDescription="Create a new document." ma:contentTypeScope="" ma:versionID="47b32772ffeb5fdf810333d0c85e9caf">
  <xsd:schema xmlns:xsd="http://www.w3.org/2001/XMLSchema" xmlns:xs="http://www.w3.org/2001/XMLSchema" xmlns:p="http://schemas.microsoft.com/office/2006/metadata/properties" xmlns:ns2="8efc214e-4e25-496d-b6fe-17cf819b5267" targetNamespace="http://schemas.microsoft.com/office/2006/metadata/properties" ma:root="true" ma:fieldsID="2e9da761088855d2550c40e0cb58f8a0" ns2:_="">
    <xsd:import namespace="8efc214e-4e25-496d-b6fe-17cf819b52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fc214e-4e25-496d-b6fe-17cf819b52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bfb6660-b9af-4ec2-a833-14c7ed8b7103"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efc214e-4e25-496d-b6fe-17cf819b526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58CB40D-F833-40B3-BA92-CA30A0321ED1}"/>
</file>

<file path=customXml/itemProps2.xml><?xml version="1.0" encoding="utf-8"?>
<ds:datastoreItem xmlns:ds="http://schemas.openxmlformats.org/officeDocument/2006/customXml" ds:itemID="{779F6213-E841-4225-9337-9D1F12E35DB3}"/>
</file>

<file path=customXml/itemProps3.xml><?xml version="1.0" encoding="utf-8"?>
<ds:datastoreItem xmlns:ds="http://schemas.openxmlformats.org/officeDocument/2006/customXml" ds:itemID="{49E0B48F-F0F6-42BC-933B-24EA06DAF067}"/>
</file>

<file path=docProps/app.xml><?xml version="1.0" encoding="utf-8"?>
<Properties xmlns="http://schemas.openxmlformats.org/officeDocument/2006/extended-properties" xmlns:vt="http://schemas.openxmlformats.org/officeDocument/2006/docPropsVTypes">
  <Template>Office Theme</Template>
  <TotalTime>541</TotalTime>
  <Words>414</Words>
  <Application>Microsoft Office PowerPoint</Application>
  <PresentationFormat>Widescreen</PresentationFormat>
  <Paragraphs>53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Calibri</vt:lpstr>
      <vt:lpstr>Office Theme</vt:lpstr>
      <vt:lpstr>PowerPoint Presentation</vt:lpstr>
    </vt:vector>
  </TitlesOfParts>
  <Company>NN+A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Md Saifudin Bin Ma'Arof (IMH)</dc:creator>
  <cp:lastModifiedBy>Md Saifudin Bin Ma'Arof (IMH)</cp:lastModifiedBy>
  <cp:revision>21</cp:revision>
  <cp:lastPrinted>2026-04-07T01:25:17Z</cp:lastPrinted>
  <dcterms:created xsi:type="dcterms:W3CDTF">2026-04-06T00:24:24Z</dcterms:created>
  <dcterms:modified xsi:type="dcterms:W3CDTF">2026-05-21T05:47:06Z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0x010100F23B626B7884EF4CAB07FED9BD9C4905</vt:lpwstr>
  </property>
</Properties>
</file>