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colors5.xml" ContentType="application/vnd.ms-office.chartcolorstyle+xml"/>
  <Override PartName="/ppt/charts/colors6.xml" ContentType="application/vnd.ms-office.chartcolorstyle+xml"/>
  <Override PartName="/ppt/charts/style5.xml" ContentType="application/vnd.ms-office.chartstyle+xml"/>
  <Override PartName="/ppt/charts/chart7.xml" ContentType="application/vnd.openxmlformats-officedocument.drawingml.chart+xml"/>
  <Override PartName="/ppt/charts/chart5.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style6.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60" r:id="rId2"/>
  </p:sldIdLst>
  <p:sldSz cx="30275213" cy="42803763"/>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88"/>
    <a:srgbClr val="0077D0"/>
    <a:srgbClr val="8EB624"/>
    <a:srgbClr val="00548E"/>
    <a:srgbClr val="356D9D"/>
    <a:srgbClr val="35ACCF"/>
    <a:srgbClr val="E99223"/>
    <a:srgbClr val="D7532D"/>
    <a:srgbClr val="006AA5"/>
    <a:srgbClr val="D7D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FD683F-CDF5-4E99-948A-F561B1DF8AA0}" v="24" dt="2026-05-22T03:49:24.03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36" autoAdjust="0"/>
    <p:restoredTop sz="94343" autoAdjust="0"/>
  </p:normalViewPr>
  <p:slideViewPr>
    <p:cSldViewPr snapToGrid="0">
      <p:cViewPr>
        <p:scale>
          <a:sx n="33" d="100"/>
          <a:sy n="33" d="100"/>
        </p:scale>
        <p:origin x="340" y="16"/>
      </p:cViewPr>
      <p:guideLst/>
    </p:cSldViewPr>
  </p:slideViewPr>
  <p:notesTextViewPr>
    <p:cViewPr>
      <p:scale>
        <a:sx n="200" d="100"/>
        <a:sy n="200" d="100"/>
      </p:scale>
      <p:origin x="0" y="0"/>
    </p:cViewPr>
  </p:notesTextViewPr>
  <p:sorterViewPr>
    <p:cViewPr>
      <p:scale>
        <a:sx n="40" d="100"/>
        <a:sy n="40" d="100"/>
      </p:scale>
      <p:origin x="0" y="0"/>
    </p:cViewPr>
  </p:sorterViewPr>
  <p:notesViewPr>
    <p:cSldViewPr snapToGrid="0">
      <p:cViewPr varScale="1">
        <p:scale>
          <a:sx n="92" d="100"/>
          <a:sy n="92" d="100"/>
        </p:scale>
        <p:origin x="4042" y="86"/>
      </p:cViewPr>
      <p:guideLst/>
    </p:cSldViewPr>
  </p:notes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11" Type="http://schemas.openxmlformats.org/officeDocument/2006/relationships/customXml" Target="../customXml/item3.xml"/><Relationship Id="rId5" Type="http://schemas.openxmlformats.org/officeDocument/2006/relationships/viewProps" Target="viewProps.xml"/><Relationship Id="rId10" Type="http://schemas.openxmlformats.org/officeDocument/2006/relationships/customXml" Target="../customXml/item2.xml"/><Relationship Id="rId4" Type="http://schemas.openxmlformats.org/officeDocument/2006/relationships/presProps" Target="presProps.xml"/><Relationship Id="rId9" Type="http://schemas.openxmlformats.org/officeDocument/2006/relationships/customXml" Target="../customXml/item1.xml"/></Relationships>
</file>

<file path=ppt/charts/_rels/chart1.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healthsg-my.sharepoint.com/personal/lin_ying_xc_nhghealth_com_sg/Documents/(Mar-26%20Data)%20Data%20collection%20sheet%20for%20profiling%20of%20patients%20awaiting%20NH%20placement.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placement.xlsx]Summaries!PivotTable7</c:name>
    <c:fmtId val="13"/>
  </c:pivotSource>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SG" sz="2800" b="1"/>
              <a:t>Pre-admission</a:t>
            </a:r>
            <a:r>
              <a:rPr lang="en-SG" sz="2800" b="1" baseline="0"/>
              <a:t> Follow-up Team</a:t>
            </a:r>
            <a:endParaRPr lang="en-SG" sz="2800" b="1"/>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SG"/>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
        <c:idx val="19"/>
        <c:spPr>
          <a:solidFill>
            <a:schemeClr val="accent1"/>
          </a:solidFill>
          <a:ln w="19050">
            <a:solidFill>
              <a:schemeClr val="lt1"/>
            </a:solidFill>
          </a:ln>
          <a:effectLst/>
        </c:spPr>
      </c:pivotFmt>
      <c:pivotFmt>
        <c:idx val="20"/>
        <c:spPr>
          <a:solidFill>
            <a:schemeClr val="accent1"/>
          </a:solidFill>
          <a:ln w="19050">
            <a:solidFill>
              <a:schemeClr val="lt1"/>
            </a:solidFill>
          </a:ln>
          <a:effectLst/>
        </c:spPr>
      </c:pivotFmt>
      <c:pivotFmt>
        <c:idx val="21"/>
        <c:spPr>
          <a:solidFill>
            <a:schemeClr val="accent1"/>
          </a:solidFill>
          <a:ln w="19050">
            <a:solidFill>
              <a:schemeClr val="lt1"/>
            </a:solidFill>
          </a:ln>
          <a:effectLst/>
        </c:spPr>
      </c:pivotFmt>
      <c:pivotFmt>
        <c:idx val="22"/>
        <c:spPr>
          <a:solidFill>
            <a:schemeClr val="accent1"/>
          </a:solidFill>
          <a:ln w="19050">
            <a:solidFill>
              <a:schemeClr val="lt1"/>
            </a:solidFill>
          </a:ln>
          <a:effectLst/>
        </c:spPr>
      </c:pivotFmt>
      <c:pivotFmt>
        <c:idx val="23"/>
        <c:spPr>
          <a:solidFill>
            <a:schemeClr val="accent1"/>
          </a:solidFill>
          <a:ln w="19050">
            <a:solidFill>
              <a:schemeClr val="lt1"/>
            </a:solidFill>
          </a:ln>
          <a:effectLst/>
        </c:spPr>
      </c:pivotFmt>
    </c:pivotFmts>
    <c:plotArea>
      <c:layout/>
      <c:pieChart>
        <c:varyColors val="1"/>
        <c:ser>
          <c:idx val="0"/>
          <c:order val="0"/>
          <c:tx>
            <c:strRef>
              <c:f>Summaries!$B$65</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9BF-4F3B-AE12-0092E159512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9BF-4F3B-AE12-0092E159512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9BF-4F3B-AE12-0092E159512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9BF-4F3B-AE12-0092E159512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9BF-4F3B-AE12-0092E159512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9BF-4F3B-AE12-0092E1595123}"/>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9BF-4F3B-AE12-0092E1595123}"/>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Summaries!$A$66:$A$73</c:f>
              <c:strCache>
                <c:ptCount val="7"/>
                <c:pt idx="0">
                  <c:v>IMH PsyG</c:v>
                </c:pt>
                <c:pt idx="1">
                  <c:v>IMH Region</c:v>
                </c:pt>
                <c:pt idx="2">
                  <c:v>New case/not on follow up with IMH for many years</c:v>
                </c:pt>
                <c:pt idx="3">
                  <c:v>NH Physician</c:v>
                </c:pt>
                <c:pt idx="4">
                  <c:v>Polyclinic Dementia Clinic</c:v>
                </c:pt>
                <c:pt idx="5">
                  <c:v>Private Psychiatrist </c:v>
                </c:pt>
                <c:pt idx="6">
                  <c:v>RH</c:v>
                </c:pt>
              </c:strCache>
            </c:strRef>
          </c:cat>
          <c:val>
            <c:numRef>
              <c:f>Summaries!$B$66:$B$73</c:f>
              <c:numCache>
                <c:formatCode>General</c:formatCode>
                <c:ptCount val="7"/>
                <c:pt idx="0">
                  <c:v>15</c:v>
                </c:pt>
                <c:pt idx="1">
                  <c:v>1</c:v>
                </c:pt>
                <c:pt idx="2">
                  <c:v>3</c:v>
                </c:pt>
                <c:pt idx="3">
                  <c:v>1</c:v>
                </c:pt>
                <c:pt idx="4">
                  <c:v>3</c:v>
                </c:pt>
                <c:pt idx="5">
                  <c:v>1</c:v>
                </c:pt>
                <c:pt idx="6">
                  <c:v>14</c:v>
                </c:pt>
              </c:numCache>
            </c:numRef>
          </c:val>
          <c:extLst>
            <c:ext xmlns:c16="http://schemas.microsoft.com/office/drawing/2014/chart" uri="{C3380CC4-5D6E-409C-BE32-E72D297353CC}">
              <c16:uniqueId val="{0000000E-69BF-4F3B-AE12-0092E159512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58185348599172682"/>
          <c:y val="0.25452259942015648"/>
          <c:w val="0.40573482108593512"/>
          <c:h val="0.6963668097225919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placement.xlsx]Summaries!PivotTable8</c:name>
    <c:fmtId val="7"/>
  </c:pivotSource>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SG" sz="2800" b="1"/>
              <a:t>Diagnosis Profile</a:t>
            </a:r>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SG"/>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s>
    <c:plotArea>
      <c:layout/>
      <c:pieChart>
        <c:varyColors val="1"/>
        <c:ser>
          <c:idx val="0"/>
          <c:order val="0"/>
          <c:tx>
            <c:strRef>
              <c:f>Summaries!$B$86</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25D-4A6C-9767-C983EE8A359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25D-4A6C-9767-C983EE8A359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25D-4A6C-9767-C983EE8A359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25D-4A6C-9767-C983EE8A3593}"/>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Summaries!$A$87:$A$91</c:f>
              <c:strCache>
                <c:ptCount val="4"/>
                <c:pt idx="0">
                  <c:v>Dementia</c:v>
                </c:pt>
                <c:pt idx="1">
                  <c:v>Dementia </c:v>
                </c:pt>
                <c:pt idx="2">
                  <c:v>Other Conditions</c:v>
                </c:pt>
                <c:pt idx="3">
                  <c:v>Schizophrenia</c:v>
                </c:pt>
              </c:strCache>
            </c:strRef>
          </c:cat>
          <c:val>
            <c:numRef>
              <c:f>Summaries!$B$87:$B$91</c:f>
              <c:numCache>
                <c:formatCode>General</c:formatCode>
                <c:ptCount val="4"/>
                <c:pt idx="0">
                  <c:v>21</c:v>
                </c:pt>
                <c:pt idx="1">
                  <c:v>1</c:v>
                </c:pt>
                <c:pt idx="2">
                  <c:v>10</c:v>
                </c:pt>
                <c:pt idx="3">
                  <c:v>6</c:v>
                </c:pt>
              </c:numCache>
            </c:numRef>
          </c:val>
          <c:extLst>
            <c:ext xmlns:c16="http://schemas.microsoft.com/office/drawing/2014/chart" uri="{C3380CC4-5D6E-409C-BE32-E72D297353CC}">
              <c16:uniqueId val="{00000008-625D-4A6C-9767-C983EE8A359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placement.xlsx]Summaries!PivotTable10</c:name>
    <c:fmtId val="10"/>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800" b="1" dirty="0"/>
              <a:t>CFS Score</a:t>
            </a:r>
            <a:r>
              <a:rPr lang="en-US" sz="2800" b="1" baseline="0" dirty="0"/>
              <a:t> Distribution</a:t>
            </a:r>
            <a:endParaRPr lang="en-US" sz="28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s>
    <c:plotArea>
      <c:layout/>
      <c:pieChart>
        <c:varyColors val="1"/>
        <c:ser>
          <c:idx val="0"/>
          <c:order val="0"/>
          <c:tx>
            <c:strRef>
              <c:f>Summaries!$B$108</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BC6-4CF7-B483-5685290B272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BC6-4CF7-B483-5685290B272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BC6-4CF7-B483-5685290B272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BC6-4CF7-B483-5685290B2726}"/>
              </c:ext>
            </c:extLst>
          </c:dPt>
          <c:cat>
            <c:strRef>
              <c:f>Summaries!$A$109:$A$113</c:f>
              <c:strCache>
                <c:ptCount val="4"/>
                <c:pt idx="0">
                  <c:v>4</c:v>
                </c:pt>
                <c:pt idx="1">
                  <c:v>5</c:v>
                </c:pt>
                <c:pt idx="2">
                  <c:v>6</c:v>
                </c:pt>
                <c:pt idx="3">
                  <c:v>7</c:v>
                </c:pt>
              </c:strCache>
            </c:strRef>
          </c:cat>
          <c:val>
            <c:numRef>
              <c:f>Summaries!$B$109:$B$113</c:f>
              <c:numCache>
                <c:formatCode>General</c:formatCode>
                <c:ptCount val="4"/>
                <c:pt idx="0">
                  <c:v>7</c:v>
                </c:pt>
                <c:pt idx="1">
                  <c:v>13</c:v>
                </c:pt>
                <c:pt idx="2">
                  <c:v>16</c:v>
                </c:pt>
                <c:pt idx="3">
                  <c:v>2</c:v>
                </c:pt>
              </c:numCache>
            </c:numRef>
          </c:val>
          <c:extLst>
            <c:ext xmlns:c16="http://schemas.microsoft.com/office/drawing/2014/chart" uri="{C3380CC4-5D6E-409C-BE32-E72D297353CC}">
              <c16:uniqueId val="{00000008-8BC6-4CF7-B483-5685290B272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6521363426250544"/>
          <c:y val="0.29779261155524139"/>
          <c:w val="0.22241861304580421"/>
          <c:h val="0.42517885204506278"/>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placement.xlsx]Summaries!PivotTable11</c:name>
    <c:fmtId val="9"/>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800" b="1" dirty="0"/>
              <a:t>Mental State Distribution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s>
    <c:plotArea>
      <c:layout/>
      <c:pieChart>
        <c:varyColors val="1"/>
        <c:ser>
          <c:idx val="0"/>
          <c:order val="0"/>
          <c:tx>
            <c:strRef>
              <c:f>Summaries!$B$129</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ACC-42E9-B6D3-DE6B964D3A2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ACC-42E9-B6D3-DE6B964D3A21}"/>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Summaries!$A$130:$A$132</c:f>
              <c:strCache>
                <c:ptCount val="2"/>
                <c:pt idx="0">
                  <c:v>Not stable</c:v>
                </c:pt>
                <c:pt idx="1">
                  <c:v>Stable</c:v>
                </c:pt>
              </c:strCache>
            </c:strRef>
          </c:cat>
          <c:val>
            <c:numRef>
              <c:f>Summaries!$B$130:$B$132</c:f>
              <c:numCache>
                <c:formatCode>General</c:formatCode>
                <c:ptCount val="2"/>
                <c:pt idx="0">
                  <c:v>18</c:v>
                </c:pt>
                <c:pt idx="1">
                  <c:v>20</c:v>
                </c:pt>
              </c:numCache>
            </c:numRef>
          </c:val>
          <c:extLst>
            <c:ext xmlns:c16="http://schemas.microsoft.com/office/drawing/2014/chart" uri="{C3380CC4-5D6E-409C-BE32-E72D297353CC}">
              <c16:uniqueId val="{00000004-7ACC-42E9-B6D3-DE6B964D3A2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placement.xlsx]Summaries!PivotTable12</c:name>
    <c:fmtId val="7"/>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SG" sz="2800" b="1" i="0" u="none" strike="noStrike" baseline="0" dirty="0">
                <a:effectLst/>
              </a:rPr>
              <a:t>Reasons for Unstable Mental State Beyond 3 Weeks</a:t>
            </a:r>
            <a:endParaRPr lang="en-US" sz="28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s>
    <c:plotArea>
      <c:layout/>
      <c:pieChart>
        <c:varyColors val="1"/>
        <c:ser>
          <c:idx val="0"/>
          <c:order val="0"/>
          <c:tx>
            <c:strRef>
              <c:f>Summaries!$B$148</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498-42C5-A28B-75B19952E0D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498-42C5-A28B-75B19952E0D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498-42C5-A28B-75B19952E0DA}"/>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Summaries!$A$149:$A$152</c:f>
              <c:strCache>
                <c:ptCount val="3"/>
                <c:pt idx="0">
                  <c:v>NA (mental state stable within 3 weeks)</c:v>
                </c:pt>
                <c:pt idx="1">
                  <c:v>Ongoing medication titration</c:v>
                </c:pt>
                <c:pt idx="2">
                  <c:v>Treatment resistance</c:v>
                </c:pt>
              </c:strCache>
            </c:strRef>
          </c:cat>
          <c:val>
            <c:numRef>
              <c:f>Summaries!$B$149:$B$152</c:f>
              <c:numCache>
                <c:formatCode>General</c:formatCode>
                <c:ptCount val="3"/>
                <c:pt idx="0">
                  <c:v>20</c:v>
                </c:pt>
                <c:pt idx="1">
                  <c:v>7</c:v>
                </c:pt>
                <c:pt idx="2">
                  <c:v>11</c:v>
                </c:pt>
              </c:numCache>
            </c:numRef>
          </c:val>
          <c:extLst>
            <c:ext xmlns:c16="http://schemas.microsoft.com/office/drawing/2014/chart" uri="{C3380CC4-5D6E-409C-BE32-E72D297353CC}">
              <c16:uniqueId val="{00000006-E498-42C5-A28B-75B19952E0D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placement.xlsx]Summaries!PivotTable13</c:name>
    <c:fmtId val="7"/>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800" b="1" dirty="0"/>
              <a:t>Patient Discharge Destination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s>
    <c:plotArea>
      <c:layout/>
      <c:pieChart>
        <c:varyColors val="1"/>
        <c:ser>
          <c:idx val="0"/>
          <c:order val="0"/>
          <c:tx>
            <c:strRef>
              <c:f>Summaries!$B$190</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DB7-453C-91AB-06D084309E6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DB7-453C-91AB-06D084309E6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DB7-453C-91AB-06D084309E6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DB7-453C-91AB-06D084309E6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DB7-453C-91AB-06D084309E61}"/>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Summaries!$A$191:$A$196</c:f>
              <c:strCache>
                <c:ptCount val="5"/>
                <c:pt idx="0">
                  <c:v>Family home</c:v>
                </c:pt>
                <c:pt idx="1">
                  <c:v>Own home</c:v>
                </c:pt>
                <c:pt idx="2">
                  <c:v>Private nursing home</c:v>
                </c:pt>
                <c:pt idx="3">
                  <c:v>TBC</c:v>
                </c:pt>
                <c:pt idx="4">
                  <c:v>VWO nursing home</c:v>
                </c:pt>
              </c:strCache>
            </c:strRef>
          </c:cat>
          <c:val>
            <c:numRef>
              <c:f>Summaries!$B$191:$B$196</c:f>
              <c:numCache>
                <c:formatCode>General</c:formatCode>
                <c:ptCount val="5"/>
                <c:pt idx="0">
                  <c:v>3</c:v>
                </c:pt>
                <c:pt idx="1">
                  <c:v>10</c:v>
                </c:pt>
                <c:pt idx="2">
                  <c:v>1</c:v>
                </c:pt>
                <c:pt idx="3">
                  <c:v>3</c:v>
                </c:pt>
                <c:pt idx="4">
                  <c:v>21</c:v>
                </c:pt>
              </c:numCache>
            </c:numRef>
          </c:val>
          <c:extLst>
            <c:ext xmlns:c16="http://schemas.microsoft.com/office/drawing/2014/chart" uri="{C3380CC4-5D6E-409C-BE32-E72D297353CC}">
              <c16:uniqueId val="{0000000A-6DB7-453C-91AB-06D084309E6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placement.xlsx]Summaries!PivotTable14</c:name>
    <c:fmtId val="9"/>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800" b="1" dirty="0"/>
              <a:t>Barries to Discharge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
        <c:idx val="18"/>
        <c:spPr>
          <a:solidFill>
            <a:schemeClr val="accent1"/>
          </a:solidFill>
          <a:ln w="19050">
            <a:solidFill>
              <a:schemeClr val="lt1"/>
            </a:solidFill>
          </a:ln>
          <a:effectLst/>
        </c:spPr>
      </c:pivotFmt>
    </c:pivotFmts>
    <c:plotArea>
      <c:layout/>
      <c:pieChart>
        <c:varyColors val="1"/>
        <c:ser>
          <c:idx val="0"/>
          <c:order val="0"/>
          <c:tx>
            <c:strRef>
              <c:f>Summaries!$B$212</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642-4DC7-A1EC-4F13000873A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642-4DC7-A1EC-4F13000873A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642-4DC7-A1EC-4F13000873A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642-4DC7-A1EC-4F13000873A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642-4DC7-A1EC-4F13000873A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642-4DC7-A1EC-4F13000873AA}"/>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Summaries!$A$213:$A$218</c:f>
              <c:strCache>
                <c:ptCount val="5"/>
                <c:pt idx="0">
                  <c:v>Family dynamic issues</c:v>
                </c:pt>
                <c:pt idx="1">
                  <c:v>None indicated</c:v>
                </c:pt>
                <c:pt idx="2">
                  <c:v>Others</c:v>
                </c:pt>
                <c:pt idx="3">
                  <c:v>Violence at home</c:v>
                </c:pt>
                <c:pt idx="4">
                  <c:v>Waiting for helper to come</c:v>
                </c:pt>
              </c:strCache>
            </c:strRef>
          </c:cat>
          <c:val>
            <c:numRef>
              <c:f>Summaries!$B$213:$B$218</c:f>
              <c:numCache>
                <c:formatCode>General</c:formatCode>
                <c:ptCount val="5"/>
                <c:pt idx="0">
                  <c:v>1</c:v>
                </c:pt>
                <c:pt idx="1">
                  <c:v>2</c:v>
                </c:pt>
                <c:pt idx="2">
                  <c:v>2</c:v>
                </c:pt>
                <c:pt idx="3">
                  <c:v>2</c:v>
                </c:pt>
                <c:pt idx="4">
                  <c:v>2</c:v>
                </c:pt>
              </c:numCache>
            </c:numRef>
          </c:val>
          <c:extLst>
            <c:ext xmlns:c16="http://schemas.microsoft.com/office/drawing/2014/chart" uri="{C3380CC4-5D6E-409C-BE32-E72D297353CC}">
              <c16:uniqueId val="{0000000C-6642-4DC7-A1EC-4F13000873A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5932563471872463"/>
          <c:y val="0.29219371860621629"/>
          <c:w val="0.32826267438059231"/>
          <c:h val="0.5477996910376113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placement.xlsx]Summaries!PivotTable15</c:name>
    <c:fmtId val="7"/>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800" b="1" baseline="0" dirty="0"/>
              <a:t>Reasons for nursing/sheltered home placement</a:t>
            </a:r>
            <a:endParaRPr lang="en-US" sz="28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19050">
            <a:solidFill>
              <a:schemeClr val="lt1"/>
            </a:solidFill>
          </a:ln>
          <a:effectLst/>
        </c:spPr>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s>
    <c:plotArea>
      <c:layout/>
      <c:pieChart>
        <c:varyColors val="1"/>
        <c:ser>
          <c:idx val="0"/>
          <c:order val="0"/>
          <c:tx>
            <c:strRef>
              <c:f>Summaries!$B$233</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922-4A9D-AF8C-4540BC359CE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922-4A9D-AF8C-4540BC359CE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922-4A9D-AF8C-4540BC359C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922-4A9D-AF8C-4540BC359CEC}"/>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Summaries!$A$234:$A$238</c:f>
              <c:strCache>
                <c:ptCount val="4"/>
                <c:pt idx="0">
                  <c:v>Caregivers burnt out</c:v>
                </c:pt>
                <c:pt idx="1">
                  <c:v>Caregivers cannot provide hands-on care</c:v>
                </c:pt>
                <c:pt idx="2">
                  <c:v>Estranged from family</c:v>
                </c:pt>
                <c:pt idx="3">
                  <c:v>NH resident</c:v>
                </c:pt>
              </c:strCache>
            </c:strRef>
          </c:cat>
          <c:val>
            <c:numRef>
              <c:f>Summaries!$B$234:$B$238</c:f>
              <c:numCache>
                <c:formatCode>General</c:formatCode>
                <c:ptCount val="4"/>
                <c:pt idx="0">
                  <c:v>2</c:v>
                </c:pt>
                <c:pt idx="1">
                  <c:v>10</c:v>
                </c:pt>
                <c:pt idx="2">
                  <c:v>3</c:v>
                </c:pt>
                <c:pt idx="3">
                  <c:v>7</c:v>
                </c:pt>
              </c:numCache>
            </c:numRef>
          </c:val>
          <c:extLst>
            <c:ext xmlns:c16="http://schemas.microsoft.com/office/drawing/2014/chart" uri="{C3380CC4-5D6E-409C-BE32-E72D297353CC}">
              <c16:uniqueId val="{00000008-D922-4A9D-AF8C-4540BC359CE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[(Mar-26 Data) Data collection sheet for profiling of patients awaiting NH placement.xlsx]Summaries!PivotTable20</c:name>
    <c:fmtId val="7"/>
  </c:pivotSource>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2800" b="1" baseline="0" dirty="0"/>
              <a:t>TCF Suitability Distribution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pivotFmt>
      <c:pivotFmt>
        <c:idx val="2"/>
        <c:spPr>
          <a:solidFill>
            <a:schemeClr val="accent1"/>
          </a:solidFill>
          <a:ln w="19050">
            <a:solidFill>
              <a:schemeClr val="lt1"/>
            </a:solidFill>
          </a:ln>
          <a:effectLst/>
        </c:spPr>
      </c:pivotFmt>
      <c:pivotFmt>
        <c:idx val="3"/>
        <c:spPr>
          <a:solidFill>
            <a:schemeClr val="accent1"/>
          </a:solidFill>
          <a:ln w="19050">
            <a:solidFill>
              <a:schemeClr val="lt1"/>
            </a:solidFill>
          </a:ln>
          <a:effectLst/>
        </c:spPr>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19050">
            <a:solidFill>
              <a:schemeClr val="lt1"/>
            </a:solidFill>
          </a:ln>
          <a:effectLst/>
        </c:spPr>
      </c:pivotFmt>
      <c:pivotFmt>
        <c:idx val="8"/>
        <c:spPr>
          <a:solidFill>
            <a:schemeClr val="accent1"/>
          </a:solidFill>
          <a:ln w="19050">
            <a:solidFill>
              <a:schemeClr val="lt1"/>
            </a:solidFill>
          </a:ln>
          <a:effectLst/>
        </c:spPr>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pivotFmt>
      <c:pivotFmt>
        <c:idx val="12"/>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w="19050">
            <a:solidFill>
              <a:schemeClr val="lt1"/>
            </a:solidFill>
          </a:ln>
          <a:effectLst/>
        </c:spPr>
      </c:pivotFmt>
      <c:pivotFmt>
        <c:idx val="14"/>
        <c:spPr>
          <a:solidFill>
            <a:schemeClr val="accent1"/>
          </a:solidFill>
          <a:ln w="19050">
            <a:solidFill>
              <a:schemeClr val="lt1"/>
            </a:solidFill>
          </a:ln>
          <a:effectLst/>
        </c:spPr>
      </c:pivotFmt>
      <c:pivotFmt>
        <c:idx val="15"/>
        <c:spPr>
          <a:solidFill>
            <a:schemeClr val="accent1"/>
          </a:solidFill>
          <a:ln w="19050">
            <a:solidFill>
              <a:schemeClr val="lt1"/>
            </a:solidFill>
          </a:ln>
          <a:effectLst/>
        </c:spPr>
      </c:pivotFmt>
      <c:pivotFmt>
        <c:idx val="16"/>
        <c:spPr>
          <a:solidFill>
            <a:schemeClr val="accent1"/>
          </a:solidFill>
          <a:ln w="19050">
            <a:solidFill>
              <a:schemeClr val="lt1"/>
            </a:solidFill>
          </a:ln>
          <a:effectLst/>
        </c:spPr>
      </c:pivotFmt>
      <c:pivotFmt>
        <c:idx val="17"/>
        <c:spPr>
          <a:solidFill>
            <a:schemeClr val="accent1"/>
          </a:solidFill>
          <a:ln w="19050">
            <a:solidFill>
              <a:schemeClr val="lt1"/>
            </a:solidFill>
          </a:ln>
          <a:effectLst/>
        </c:spPr>
      </c:pivotFmt>
    </c:pivotFmts>
    <c:plotArea>
      <c:layout/>
      <c:pieChart>
        <c:varyColors val="1"/>
        <c:ser>
          <c:idx val="0"/>
          <c:order val="0"/>
          <c:tx>
            <c:strRef>
              <c:f>Summaries!$B$279</c:f>
              <c:strCache>
                <c:ptCount val="1"/>
                <c:pt idx="0">
                  <c:v>Total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28C-40B4-82C4-6EA972ACC9E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28C-40B4-82C4-6EA972ACC9E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28C-40B4-82C4-6EA972ACC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28C-40B4-82C4-6EA972ACC9E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028C-40B4-82C4-6EA972ACC9EC}"/>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Summaries!$A$280:$A$285</c:f>
              <c:strCache>
                <c:ptCount val="5"/>
                <c:pt idx="0">
                  <c:v>No (Going to be discharged soon)</c:v>
                </c:pt>
                <c:pt idx="1">
                  <c:v>No (Mental state not stable)</c:v>
                </c:pt>
                <c:pt idx="2">
                  <c:v>No (NH placement faster than TCF)</c:v>
                </c:pt>
                <c:pt idx="3">
                  <c:v>No (Others - elaborate in remark column)</c:v>
                </c:pt>
                <c:pt idx="4">
                  <c:v>Yes</c:v>
                </c:pt>
              </c:strCache>
            </c:strRef>
          </c:cat>
          <c:val>
            <c:numRef>
              <c:f>Summaries!$B$280:$B$285</c:f>
              <c:numCache>
                <c:formatCode>General</c:formatCode>
                <c:ptCount val="5"/>
                <c:pt idx="0">
                  <c:v>1</c:v>
                </c:pt>
                <c:pt idx="1">
                  <c:v>13</c:v>
                </c:pt>
                <c:pt idx="2">
                  <c:v>2</c:v>
                </c:pt>
                <c:pt idx="3">
                  <c:v>18</c:v>
                </c:pt>
                <c:pt idx="4">
                  <c:v>4</c:v>
                </c:pt>
              </c:numCache>
            </c:numRef>
          </c:val>
          <c:extLst>
            <c:ext xmlns:c16="http://schemas.microsoft.com/office/drawing/2014/chart" uri="{C3380CC4-5D6E-409C-BE32-E72D297353CC}">
              <c16:uniqueId val="{0000000A-028C-40B4-82C4-6EA972ACC9EC}"/>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BE535EF3-E65C-47BE-BC63-FF40F9DE5C40}" type="datetimeFigureOut">
              <a:rPr lang="es-ES" smtClean="0"/>
              <a:t>27/05/2026</a:t>
            </a:fld>
            <a:endParaRPr lang="es-ES"/>
          </a:p>
        </p:txBody>
      </p:sp>
      <p:sp>
        <p:nvSpPr>
          <p:cNvPr id="4" name="Marcador de imagen de diapositiva 3"/>
          <p:cNvSpPr>
            <a:spLocks noGrp="1" noRot="1" noChangeAspect="1"/>
          </p:cNvSpPr>
          <p:nvPr>
            <p:ph type="sldImg" idx="2"/>
          </p:nvPr>
        </p:nvSpPr>
        <p:spPr>
          <a:xfrm>
            <a:off x="2214563" y="1241425"/>
            <a:ext cx="2368550"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6C9CC122-05E5-4410-8D7A-E257A4CF305A}" type="slidenum">
              <a:rPr lang="es-ES" smtClean="0"/>
              <a:t>‹#›</a:t>
            </a:fld>
            <a:endParaRPr lang="es-ES"/>
          </a:p>
        </p:txBody>
      </p:sp>
    </p:spTree>
    <p:extLst>
      <p:ext uri="{BB962C8B-B14F-4D97-AF65-F5344CB8AC3E}">
        <p14:creationId xmlns:p14="http://schemas.microsoft.com/office/powerpoint/2010/main" val="114065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6C9CC122-05E5-4410-8D7A-E257A4CF305A}" type="slidenum">
              <a:rPr lang="es-ES" smtClean="0"/>
              <a:t>1</a:t>
            </a:fld>
            <a:endParaRPr lang="es-ES"/>
          </a:p>
        </p:txBody>
      </p:sp>
    </p:spTree>
    <p:extLst>
      <p:ext uri="{BB962C8B-B14F-4D97-AF65-F5344CB8AC3E}">
        <p14:creationId xmlns:p14="http://schemas.microsoft.com/office/powerpoint/2010/main" val="1418780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319366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1069473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279066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4112873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278332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14514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3058656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125067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a:t>Click to edit Master text styles</a:t>
            </a:r>
          </a:p>
        </p:txBody>
      </p:sp>
      <p:sp>
        <p:nvSpPr>
          <p:cNvPr id="5" name="Date Placeholder 4"/>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3906934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1219447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3906B8-622A-428E-BD34-157CA5B2577F}" type="datetimeFigureOut">
              <a:rPr lang="es-ES" smtClean="0"/>
              <a:t>27/05/2026</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F140326F-0250-41D1-BC86-0FDEA431AF45}" type="slidenum">
              <a:rPr lang="es-ES" smtClean="0"/>
              <a:t>‹#›</a:t>
            </a:fld>
            <a:endParaRPr lang="es-ES" dirty="0"/>
          </a:p>
        </p:txBody>
      </p:sp>
    </p:spTree>
    <p:extLst>
      <p:ext uri="{BB962C8B-B14F-4D97-AF65-F5344CB8AC3E}">
        <p14:creationId xmlns:p14="http://schemas.microsoft.com/office/powerpoint/2010/main" val="2290831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F33906B8-622A-428E-BD34-157CA5B2577F}" type="datetimeFigureOut">
              <a:rPr lang="es-ES" smtClean="0"/>
              <a:t>27/05/2026</a:t>
            </a:fld>
            <a:endParaRPr lang="es-ES"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F140326F-0250-41D1-BC86-0FDEA431AF45}" type="slidenum">
              <a:rPr lang="es-ES" smtClean="0"/>
              <a:t>‹#›</a:t>
            </a:fld>
            <a:endParaRPr lang="es-ES" dirty="0"/>
          </a:p>
        </p:txBody>
      </p:sp>
    </p:spTree>
    <p:extLst>
      <p:ext uri="{BB962C8B-B14F-4D97-AF65-F5344CB8AC3E}">
        <p14:creationId xmlns:p14="http://schemas.microsoft.com/office/powerpoint/2010/main" val="24243582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13" Type="http://schemas.openxmlformats.org/officeDocument/2006/relationships/chart" Target="../charts/chart7.xml"/><Relationship Id="rId3" Type="http://schemas.openxmlformats.org/officeDocument/2006/relationships/image" Target="../media/image1.png"/><Relationship Id="rId7" Type="http://schemas.openxmlformats.org/officeDocument/2006/relationships/chart" Target="../charts/chart1.xml"/><Relationship Id="rId12" Type="http://schemas.openxmlformats.org/officeDocument/2006/relationships/chart" Target="../charts/chart6.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svg"/><Relationship Id="rId11" Type="http://schemas.openxmlformats.org/officeDocument/2006/relationships/chart" Target="../charts/chart5.xml"/><Relationship Id="rId5" Type="http://schemas.openxmlformats.org/officeDocument/2006/relationships/image" Target="../media/image3.png"/><Relationship Id="rId15" Type="http://schemas.openxmlformats.org/officeDocument/2006/relationships/chart" Target="../charts/chart9.xml"/><Relationship Id="rId10" Type="http://schemas.openxmlformats.org/officeDocument/2006/relationships/chart" Target="../charts/chart4.xml"/><Relationship Id="rId4" Type="http://schemas.openxmlformats.org/officeDocument/2006/relationships/image" Target="../media/image2.svg"/><Relationship Id="rId9" Type="http://schemas.openxmlformats.org/officeDocument/2006/relationships/chart" Target="../charts/chart3.xml"/><Relationship Id="rId14"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43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0B7919-58C2-999A-E334-C295347567E8}"/>
              </a:ext>
            </a:extLst>
          </p:cNvPr>
          <p:cNvSpPr/>
          <p:nvPr/>
        </p:nvSpPr>
        <p:spPr>
          <a:xfrm>
            <a:off x="9942794" y="18726172"/>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3" name="Rectangle 22">
            <a:extLst>
              <a:ext uri="{FF2B5EF4-FFF2-40B4-BE49-F238E27FC236}">
                <a16:creationId xmlns:a16="http://schemas.microsoft.com/office/drawing/2014/main" id="{184C6FF6-09A5-3ACE-97D0-152705F138FC}"/>
              </a:ext>
            </a:extLst>
          </p:cNvPr>
          <p:cNvSpPr/>
          <p:nvPr/>
        </p:nvSpPr>
        <p:spPr>
          <a:xfrm>
            <a:off x="23380130" y="23578655"/>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2" name="Rectangle 21">
            <a:extLst>
              <a:ext uri="{FF2B5EF4-FFF2-40B4-BE49-F238E27FC236}">
                <a16:creationId xmlns:a16="http://schemas.microsoft.com/office/drawing/2014/main" id="{2C9DC12B-601A-DBE2-05F2-9B46EDACEB5E}"/>
              </a:ext>
            </a:extLst>
          </p:cNvPr>
          <p:cNvSpPr/>
          <p:nvPr/>
        </p:nvSpPr>
        <p:spPr>
          <a:xfrm>
            <a:off x="23380130" y="18744372"/>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6" name="Rectangle 15">
            <a:extLst>
              <a:ext uri="{FF2B5EF4-FFF2-40B4-BE49-F238E27FC236}">
                <a16:creationId xmlns:a16="http://schemas.microsoft.com/office/drawing/2014/main" id="{F469F725-84C6-B59A-F3DE-DF5D26DF74B9}"/>
              </a:ext>
            </a:extLst>
          </p:cNvPr>
          <p:cNvSpPr/>
          <p:nvPr/>
        </p:nvSpPr>
        <p:spPr>
          <a:xfrm>
            <a:off x="16686123" y="18744372"/>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3" name="Rectangle 12">
            <a:extLst>
              <a:ext uri="{FF2B5EF4-FFF2-40B4-BE49-F238E27FC236}">
                <a16:creationId xmlns:a16="http://schemas.microsoft.com/office/drawing/2014/main" id="{E9EAC01E-3C11-140A-60A0-C9610BFB5FCA}"/>
              </a:ext>
            </a:extLst>
          </p:cNvPr>
          <p:cNvSpPr/>
          <p:nvPr/>
        </p:nvSpPr>
        <p:spPr>
          <a:xfrm>
            <a:off x="23380130" y="13877326"/>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2" name="Rectangle 11">
            <a:extLst>
              <a:ext uri="{FF2B5EF4-FFF2-40B4-BE49-F238E27FC236}">
                <a16:creationId xmlns:a16="http://schemas.microsoft.com/office/drawing/2014/main" id="{5401F19F-2462-C42B-18E2-237411010DE9}"/>
              </a:ext>
            </a:extLst>
          </p:cNvPr>
          <p:cNvSpPr/>
          <p:nvPr/>
        </p:nvSpPr>
        <p:spPr>
          <a:xfrm>
            <a:off x="16661462" y="13880464"/>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Rectangle 8">
            <a:extLst>
              <a:ext uri="{FF2B5EF4-FFF2-40B4-BE49-F238E27FC236}">
                <a16:creationId xmlns:a16="http://schemas.microsoft.com/office/drawing/2014/main" id="{2F1307A7-633D-9D7E-4081-C7FA6ADA72ED}"/>
              </a:ext>
            </a:extLst>
          </p:cNvPr>
          <p:cNvSpPr/>
          <p:nvPr/>
        </p:nvSpPr>
        <p:spPr>
          <a:xfrm>
            <a:off x="9942794" y="13905809"/>
            <a:ext cx="6139372" cy="4317734"/>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Rectángulo 61">
            <a:extLst>
              <a:ext uri="{FF2B5EF4-FFF2-40B4-BE49-F238E27FC236}">
                <a16:creationId xmlns:a16="http://schemas.microsoft.com/office/drawing/2014/main" id="{C190D37E-5B53-5E1F-48C7-416E9A6E44C3}"/>
              </a:ext>
            </a:extLst>
          </p:cNvPr>
          <p:cNvSpPr/>
          <p:nvPr/>
        </p:nvSpPr>
        <p:spPr>
          <a:xfrm>
            <a:off x="9955124" y="5800458"/>
            <a:ext cx="19564377" cy="7524934"/>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50000"/>
              </a:spcBef>
            </a:pPr>
            <a:endParaRPr lang="en-SG" sz="3600" i="1" dirty="0">
              <a:cs typeface="Arial" panose="020B0604020202020204" pitchFamily="34" charset="0"/>
            </a:endParaRPr>
          </a:p>
        </p:txBody>
      </p:sp>
      <p:sp>
        <p:nvSpPr>
          <p:cNvPr id="2" name="Rectángulo 88">
            <a:extLst>
              <a:ext uri="{FF2B5EF4-FFF2-40B4-BE49-F238E27FC236}">
                <a16:creationId xmlns:a16="http://schemas.microsoft.com/office/drawing/2014/main" id="{8D6C545C-4DC3-E36A-975F-76173E8408E1}"/>
              </a:ext>
            </a:extLst>
          </p:cNvPr>
          <p:cNvSpPr/>
          <p:nvPr/>
        </p:nvSpPr>
        <p:spPr>
          <a:xfrm>
            <a:off x="16694455" y="37670133"/>
            <a:ext cx="5804510" cy="4339672"/>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1" dirty="0"/>
          </a:p>
        </p:txBody>
      </p:sp>
      <p:sp>
        <p:nvSpPr>
          <p:cNvPr id="3" name="Rectángulo 80">
            <a:extLst>
              <a:ext uri="{FF2B5EF4-FFF2-40B4-BE49-F238E27FC236}">
                <a16:creationId xmlns:a16="http://schemas.microsoft.com/office/drawing/2014/main" id="{FC949D96-4D44-72BC-7333-9A6A19F4FFF5}"/>
              </a:ext>
            </a:extLst>
          </p:cNvPr>
          <p:cNvSpPr/>
          <p:nvPr/>
        </p:nvSpPr>
        <p:spPr>
          <a:xfrm>
            <a:off x="23139995" y="37667478"/>
            <a:ext cx="6391846" cy="4342327"/>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1" dirty="0"/>
          </a:p>
        </p:txBody>
      </p:sp>
      <p:sp>
        <p:nvSpPr>
          <p:cNvPr id="5" name="Rectángulo 71">
            <a:extLst>
              <a:ext uri="{FF2B5EF4-FFF2-40B4-BE49-F238E27FC236}">
                <a16:creationId xmlns:a16="http://schemas.microsoft.com/office/drawing/2014/main" id="{4D9A3F11-36D2-CE63-DC3C-11484BD74B7F}"/>
              </a:ext>
            </a:extLst>
          </p:cNvPr>
          <p:cNvSpPr/>
          <p:nvPr/>
        </p:nvSpPr>
        <p:spPr>
          <a:xfrm>
            <a:off x="791193" y="23253655"/>
            <a:ext cx="8559973" cy="4642734"/>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1" dirty="0"/>
          </a:p>
        </p:txBody>
      </p:sp>
      <p:sp>
        <p:nvSpPr>
          <p:cNvPr id="7" name="Rectángulo 53">
            <a:extLst>
              <a:ext uri="{FF2B5EF4-FFF2-40B4-BE49-F238E27FC236}">
                <a16:creationId xmlns:a16="http://schemas.microsoft.com/office/drawing/2014/main" id="{87D45CB1-FB42-5618-DFA0-C7982980B84E}"/>
              </a:ext>
            </a:extLst>
          </p:cNvPr>
          <p:cNvSpPr/>
          <p:nvPr/>
        </p:nvSpPr>
        <p:spPr>
          <a:xfrm>
            <a:off x="770934" y="37667478"/>
            <a:ext cx="15278989" cy="4342327"/>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82" dirty="0">
                <a:solidFill>
                  <a:schemeClr val="tx1"/>
                </a:solidFill>
              </a:rPr>
              <a:t>‌</a:t>
            </a:r>
          </a:p>
        </p:txBody>
      </p:sp>
      <p:sp>
        <p:nvSpPr>
          <p:cNvPr id="8" name="Rectángulo 3">
            <a:extLst>
              <a:ext uri="{FF2B5EF4-FFF2-40B4-BE49-F238E27FC236}">
                <a16:creationId xmlns:a16="http://schemas.microsoft.com/office/drawing/2014/main" id="{72C9595B-6F8D-2D19-2826-A57FF0152F7D}"/>
              </a:ext>
            </a:extLst>
          </p:cNvPr>
          <p:cNvSpPr/>
          <p:nvPr/>
        </p:nvSpPr>
        <p:spPr>
          <a:xfrm>
            <a:off x="-1" y="602285"/>
            <a:ext cx="30275213" cy="4656165"/>
          </a:xfrm>
          <a:prstGeom prst="rect">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2700000" scaled="1"/>
            <a:tileRect/>
          </a:gra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81"/>
              <a:t>        </a:t>
            </a:r>
            <a:endParaRPr lang="es-ES" sz="1081" dirty="0"/>
          </a:p>
        </p:txBody>
      </p:sp>
      <p:sp>
        <p:nvSpPr>
          <p:cNvPr id="10" name="Rectángulo 17">
            <a:extLst>
              <a:ext uri="{FF2B5EF4-FFF2-40B4-BE49-F238E27FC236}">
                <a16:creationId xmlns:a16="http://schemas.microsoft.com/office/drawing/2014/main" id="{F8DF7BEC-565B-FD14-53F3-90704F308DE9}"/>
              </a:ext>
            </a:extLst>
          </p:cNvPr>
          <p:cNvSpPr/>
          <p:nvPr/>
        </p:nvSpPr>
        <p:spPr>
          <a:xfrm>
            <a:off x="791194" y="19313306"/>
            <a:ext cx="8559973" cy="3343460"/>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1" dirty="0"/>
          </a:p>
        </p:txBody>
      </p:sp>
      <p:sp>
        <p:nvSpPr>
          <p:cNvPr id="15" name="Rectángulo 33">
            <a:extLst>
              <a:ext uri="{FF2B5EF4-FFF2-40B4-BE49-F238E27FC236}">
                <a16:creationId xmlns:a16="http://schemas.microsoft.com/office/drawing/2014/main" id="{58AE89AE-868F-9837-3991-C99BC0BB1BEB}"/>
              </a:ext>
            </a:extLst>
          </p:cNvPr>
          <p:cNvSpPr/>
          <p:nvPr/>
        </p:nvSpPr>
        <p:spPr>
          <a:xfrm>
            <a:off x="16854141" y="38717700"/>
            <a:ext cx="5534366" cy="2062103"/>
          </a:xfrm>
          <a:prstGeom prst="rect">
            <a:avLst/>
          </a:prstGeom>
        </p:spPr>
        <p:txBody>
          <a:bodyPr wrap="square">
            <a:spAutoFit/>
          </a:bodyPr>
          <a:lstStyle/>
          <a:p>
            <a:pPr defTabSz="571931" eaLnBrk="0" hangingPunct="0">
              <a:spcBef>
                <a:spcPct val="50000"/>
              </a:spcBef>
            </a:pPr>
            <a:r>
              <a:rPr lang="en-SG" sz="3200" dirty="0">
                <a:solidFill>
                  <a:schemeClr val="bg1"/>
                </a:solidFill>
                <a:cs typeface="Arial" panose="020B0604020202020204" pitchFamily="34" charset="0"/>
              </a:rPr>
              <a:t>Department of Geriatric Psychiatry, Institute of Mental Health, 10 </a:t>
            </a:r>
            <a:r>
              <a:rPr lang="en-SG" sz="3200" dirty="0" err="1">
                <a:solidFill>
                  <a:schemeClr val="bg1"/>
                </a:solidFill>
                <a:cs typeface="Arial" panose="020B0604020202020204" pitchFamily="34" charset="0"/>
              </a:rPr>
              <a:t>Buangkok</a:t>
            </a:r>
            <a:r>
              <a:rPr lang="en-SG" sz="3200" dirty="0">
                <a:solidFill>
                  <a:schemeClr val="bg1"/>
                </a:solidFill>
                <a:cs typeface="Arial" panose="020B0604020202020204" pitchFamily="34" charset="0"/>
              </a:rPr>
              <a:t> View, Hougang 539747, Singapore.</a:t>
            </a:r>
            <a:r>
              <a:rPr lang="en-AU" sz="3200" dirty="0">
                <a:solidFill>
                  <a:schemeClr val="bg1"/>
                </a:solidFill>
                <a:cs typeface="Arial" panose="020B0604020202020204" pitchFamily="34" charset="0"/>
              </a:rPr>
              <a:t> </a:t>
            </a:r>
            <a:endParaRPr lang="en-US" sz="3200" dirty="0">
              <a:solidFill>
                <a:schemeClr val="bg1"/>
              </a:solidFill>
              <a:cs typeface="Arial" panose="020B0604020202020204" pitchFamily="34" charset="0"/>
            </a:endParaRPr>
          </a:p>
        </p:txBody>
      </p:sp>
      <p:sp>
        <p:nvSpPr>
          <p:cNvPr id="18" name="Rectángulo 45">
            <a:extLst>
              <a:ext uri="{FF2B5EF4-FFF2-40B4-BE49-F238E27FC236}">
                <a16:creationId xmlns:a16="http://schemas.microsoft.com/office/drawing/2014/main" id="{BB57B9EC-188F-6D08-39F1-6BC7DF92EB5B}"/>
              </a:ext>
            </a:extLst>
          </p:cNvPr>
          <p:cNvSpPr/>
          <p:nvPr/>
        </p:nvSpPr>
        <p:spPr>
          <a:xfrm>
            <a:off x="681618" y="970441"/>
            <a:ext cx="22915601" cy="2769989"/>
          </a:xfrm>
          <a:prstGeom prst="rect">
            <a:avLst/>
          </a:prstGeom>
          <a:noFill/>
          <a:ln>
            <a:noFill/>
          </a:ln>
        </p:spPr>
        <p:txBody>
          <a:bodyPr wrap="square">
            <a:spAutoFit/>
          </a:bodyPr>
          <a:lstStyle/>
          <a:p>
            <a:r>
              <a:rPr lang="en-SG" sz="6000" b="1" dirty="0">
                <a:solidFill>
                  <a:schemeClr val="bg1"/>
                </a:solidFill>
              </a:rPr>
              <a:t>To profile patients who have prolonged inpatient stay following admission to acute Old Age Psychiatry wards</a:t>
            </a:r>
          </a:p>
          <a:p>
            <a:endParaRPr lang="es-ES" sz="5400" dirty="0">
              <a:solidFill>
                <a:schemeClr val="bg1"/>
              </a:solidFill>
            </a:endParaRPr>
          </a:p>
        </p:txBody>
      </p:sp>
      <p:sp>
        <p:nvSpPr>
          <p:cNvPr id="19" name="Rectángulo 92">
            <a:extLst>
              <a:ext uri="{FF2B5EF4-FFF2-40B4-BE49-F238E27FC236}">
                <a16:creationId xmlns:a16="http://schemas.microsoft.com/office/drawing/2014/main" id="{E7D4757F-51AA-867C-135C-782A452E28EC}"/>
              </a:ext>
            </a:extLst>
          </p:cNvPr>
          <p:cNvSpPr/>
          <p:nvPr/>
        </p:nvSpPr>
        <p:spPr>
          <a:xfrm>
            <a:off x="23257055" y="38621142"/>
            <a:ext cx="6262446" cy="2554545"/>
          </a:xfrm>
          <a:prstGeom prst="rect">
            <a:avLst/>
          </a:prstGeom>
        </p:spPr>
        <p:txBody>
          <a:bodyPr wrap="square">
            <a:spAutoFit/>
          </a:bodyPr>
          <a:lstStyle/>
          <a:p>
            <a:pPr defTabSz="571931" eaLnBrk="0" hangingPunct="0">
              <a:spcBef>
                <a:spcPct val="50000"/>
              </a:spcBef>
            </a:pPr>
            <a:r>
              <a:rPr lang="en-SG" sz="3200" dirty="0">
                <a:solidFill>
                  <a:schemeClr val="bg1"/>
                </a:solidFill>
              </a:rPr>
              <a:t>Acknowledgements –A/Prof Swapna Verma – Chairman, Medical Board, Institute of Mental Health, Singapore, for her generous support for this project and our department.</a:t>
            </a:r>
            <a:endParaRPr lang="en-US" sz="3200" dirty="0">
              <a:solidFill>
                <a:schemeClr val="bg1"/>
              </a:solidFill>
            </a:endParaRPr>
          </a:p>
        </p:txBody>
      </p:sp>
      <p:grpSp>
        <p:nvGrpSpPr>
          <p:cNvPr id="30" name="Group 29">
            <a:extLst>
              <a:ext uri="{FF2B5EF4-FFF2-40B4-BE49-F238E27FC236}">
                <a16:creationId xmlns:a16="http://schemas.microsoft.com/office/drawing/2014/main" id="{6B84CA09-1711-E4C5-5F7B-85DCDDF69C31}"/>
              </a:ext>
            </a:extLst>
          </p:cNvPr>
          <p:cNvGrpSpPr/>
          <p:nvPr/>
        </p:nvGrpSpPr>
        <p:grpSpPr>
          <a:xfrm>
            <a:off x="22526527" y="37880836"/>
            <a:ext cx="6417911" cy="687564"/>
            <a:chOff x="37101760" y="20730338"/>
            <a:chExt cx="11639596" cy="1144606"/>
          </a:xfrm>
        </p:grpSpPr>
        <p:pic>
          <p:nvPicPr>
            <p:cNvPr id="31" name="Gráfico 116">
              <a:extLst>
                <a:ext uri="{FF2B5EF4-FFF2-40B4-BE49-F238E27FC236}">
                  <a16:creationId xmlns:a16="http://schemas.microsoft.com/office/drawing/2014/main" id="{014A6A71-7A81-7698-9431-13BCBBA2A8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77228" y="20730338"/>
              <a:ext cx="10416518" cy="1144606"/>
            </a:xfrm>
            <a:prstGeom prst="rect">
              <a:avLst/>
            </a:prstGeom>
          </p:spPr>
        </p:pic>
        <p:sp>
          <p:nvSpPr>
            <p:cNvPr id="32" name="Rectángulo 117">
              <a:extLst>
                <a:ext uri="{FF2B5EF4-FFF2-40B4-BE49-F238E27FC236}">
                  <a16:creationId xmlns:a16="http://schemas.microsoft.com/office/drawing/2014/main" id="{C48C3F04-AE0D-6EE1-CAF3-D309F3D48071}"/>
                </a:ext>
              </a:extLst>
            </p:cNvPr>
            <p:cNvSpPr/>
            <p:nvPr/>
          </p:nvSpPr>
          <p:spPr>
            <a:xfrm>
              <a:off x="37101760" y="20890138"/>
              <a:ext cx="11639596" cy="984806"/>
            </a:xfrm>
            <a:prstGeom prst="rect">
              <a:avLst/>
            </a:prstGeom>
            <a:noFill/>
            <a:ln>
              <a:noFill/>
            </a:ln>
          </p:spPr>
          <p:txBody>
            <a:bodyPr wrap="square">
              <a:spAutoFit/>
            </a:bodyPr>
            <a:lstStyle/>
            <a:p>
              <a:pPr algn="ctr"/>
              <a:r>
                <a:rPr lang="en-US" sz="3244" b="1" cap="all" dirty="0" err="1">
                  <a:solidFill>
                    <a:schemeClr val="bg1"/>
                  </a:solidFill>
                  <a:latin typeface="Arial" panose="020B0604020202020204" pitchFamily="34" charset="0"/>
                  <a:cs typeface="Arial" panose="020B0604020202020204" pitchFamily="34" charset="0"/>
                </a:rPr>
                <a:t>ACKNOWLEDGeMENT</a:t>
              </a:r>
              <a:endParaRPr lang="es-ES" sz="1081" dirty="0">
                <a:solidFill>
                  <a:schemeClr val="bg1"/>
                </a:solidFill>
              </a:endParaRPr>
            </a:p>
          </p:txBody>
        </p:sp>
      </p:grpSp>
      <p:grpSp>
        <p:nvGrpSpPr>
          <p:cNvPr id="36" name="Group 35">
            <a:extLst>
              <a:ext uri="{FF2B5EF4-FFF2-40B4-BE49-F238E27FC236}">
                <a16:creationId xmlns:a16="http://schemas.microsoft.com/office/drawing/2014/main" id="{FFF068EB-4A6C-7EBE-4B89-3E866A76BA3A}"/>
              </a:ext>
            </a:extLst>
          </p:cNvPr>
          <p:cNvGrpSpPr/>
          <p:nvPr/>
        </p:nvGrpSpPr>
        <p:grpSpPr>
          <a:xfrm>
            <a:off x="16418846" y="37883286"/>
            <a:ext cx="6009739" cy="687563"/>
            <a:chOff x="34748626" y="63033174"/>
            <a:chExt cx="10864961" cy="1144605"/>
          </a:xfrm>
        </p:grpSpPr>
        <p:pic>
          <p:nvPicPr>
            <p:cNvPr id="37" name="Gráfico 120">
              <a:extLst>
                <a:ext uri="{FF2B5EF4-FFF2-40B4-BE49-F238E27FC236}">
                  <a16:creationId xmlns:a16="http://schemas.microsoft.com/office/drawing/2014/main" id="{023B559C-8303-05F1-653F-754570A7CC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197069" y="63033174"/>
              <a:ext cx="10416518" cy="1144605"/>
            </a:xfrm>
            <a:prstGeom prst="rect">
              <a:avLst/>
            </a:prstGeom>
          </p:spPr>
        </p:pic>
        <p:sp>
          <p:nvSpPr>
            <p:cNvPr id="38" name="Rectángulo 121">
              <a:extLst>
                <a:ext uri="{FF2B5EF4-FFF2-40B4-BE49-F238E27FC236}">
                  <a16:creationId xmlns:a16="http://schemas.microsoft.com/office/drawing/2014/main" id="{57AE2CFA-5FE3-3D1A-0AC9-5C3C84D9422B}"/>
                </a:ext>
              </a:extLst>
            </p:cNvPr>
            <p:cNvSpPr/>
            <p:nvPr/>
          </p:nvSpPr>
          <p:spPr>
            <a:xfrm>
              <a:off x="34748626" y="63192973"/>
              <a:ext cx="10792504" cy="984806"/>
            </a:xfrm>
            <a:prstGeom prst="rect">
              <a:avLst/>
            </a:prstGeom>
            <a:noFill/>
            <a:ln>
              <a:noFill/>
            </a:ln>
          </p:spPr>
          <p:txBody>
            <a:bodyPr wrap="square">
              <a:spAutoFit/>
            </a:bodyPr>
            <a:lstStyle/>
            <a:p>
              <a:pPr algn="ctr"/>
              <a:r>
                <a:rPr lang="en-US" sz="3244" b="1" cap="all" dirty="0">
                  <a:solidFill>
                    <a:schemeClr val="bg1"/>
                  </a:solidFill>
                  <a:latin typeface="Arial" panose="020B0604020202020204" pitchFamily="34" charset="0"/>
                  <a:cs typeface="Arial" panose="020B0604020202020204" pitchFamily="34" charset="0"/>
                </a:rPr>
                <a:t>CONTACT INFORMATION</a:t>
              </a:r>
              <a:endParaRPr lang="es-ES" sz="1081" dirty="0">
                <a:solidFill>
                  <a:schemeClr val="bg1"/>
                </a:solidFill>
              </a:endParaRPr>
            </a:p>
          </p:txBody>
        </p:sp>
      </p:grpSp>
      <p:sp>
        <p:nvSpPr>
          <p:cNvPr id="39" name="Rectangle 28">
            <a:extLst>
              <a:ext uri="{FF2B5EF4-FFF2-40B4-BE49-F238E27FC236}">
                <a16:creationId xmlns:a16="http://schemas.microsoft.com/office/drawing/2014/main" id="{D8FDEEF0-9D04-C978-92DC-24EA7066C557}"/>
              </a:ext>
            </a:extLst>
          </p:cNvPr>
          <p:cNvSpPr>
            <a:spLocks noChangeArrowheads="1"/>
          </p:cNvSpPr>
          <p:nvPr/>
        </p:nvSpPr>
        <p:spPr bwMode="auto">
          <a:xfrm>
            <a:off x="24069991" y="1251668"/>
            <a:ext cx="5205350" cy="3306954"/>
          </a:xfrm>
          <a:prstGeom prst="rect">
            <a:avLst/>
          </a:prstGeom>
          <a:solidFill>
            <a:schemeClr val="bg1"/>
          </a:solidFill>
          <a:ln w="12700">
            <a:solidFill>
              <a:schemeClr val="bg1"/>
            </a:solidFill>
            <a:miter lim="800000"/>
            <a:headEnd/>
            <a:tailEnd/>
          </a:ln>
          <a:effectLst/>
        </p:spPr>
        <p:txBody>
          <a:bodyPr lIns="225568" tIns="225568" rIns="225568" bIns="225568" anchor="ctr"/>
          <a:lstStyle/>
          <a:p>
            <a:pPr algn="ctr" defTabSz="571931" eaLnBrk="0" hangingPunct="0">
              <a:spcBef>
                <a:spcPct val="50000"/>
              </a:spcBef>
            </a:pPr>
            <a:r>
              <a:rPr lang="en-US" sz="2403" b="1" dirty="0">
                <a:solidFill>
                  <a:srgbClr val="006AA5"/>
                </a:solidFill>
                <a:latin typeface="Arial Black" panose="020B0A04020102020204" pitchFamily="34" charset="0"/>
                <a:cs typeface="Arial" panose="020B0604020202020204" pitchFamily="34" charset="0"/>
              </a:rPr>
              <a:t>Add your logo here</a:t>
            </a:r>
          </a:p>
        </p:txBody>
      </p:sp>
      <p:grpSp>
        <p:nvGrpSpPr>
          <p:cNvPr id="40" name="Group 39">
            <a:extLst>
              <a:ext uri="{FF2B5EF4-FFF2-40B4-BE49-F238E27FC236}">
                <a16:creationId xmlns:a16="http://schemas.microsoft.com/office/drawing/2014/main" id="{9E7264F6-6FC8-2687-EC06-4D418D6462E9}"/>
              </a:ext>
            </a:extLst>
          </p:cNvPr>
          <p:cNvGrpSpPr/>
          <p:nvPr/>
        </p:nvGrpSpPr>
        <p:grpSpPr>
          <a:xfrm>
            <a:off x="9955124" y="5982435"/>
            <a:ext cx="5816397" cy="687564"/>
            <a:chOff x="11308662" y="7916385"/>
            <a:chExt cx="9682710" cy="1144606"/>
          </a:xfrm>
        </p:grpSpPr>
        <p:pic>
          <p:nvPicPr>
            <p:cNvPr id="41" name="Gráfico 46">
              <a:extLst>
                <a:ext uri="{FF2B5EF4-FFF2-40B4-BE49-F238E27FC236}">
                  <a16:creationId xmlns:a16="http://schemas.microsoft.com/office/drawing/2014/main" id="{490CF211-831E-30D9-5FC4-D52FAB9E0A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08662" y="7916385"/>
              <a:ext cx="9658602" cy="1144606"/>
            </a:xfrm>
            <a:prstGeom prst="rect">
              <a:avLst/>
            </a:prstGeom>
          </p:spPr>
        </p:pic>
        <p:sp>
          <p:nvSpPr>
            <p:cNvPr id="42" name="Rectángulo 48">
              <a:extLst>
                <a:ext uri="{FF2B5EF4-FFF2-40B4-BE49-F238E27FC236}">
                  <a16:creationId xmlns:a16="http://schemas.microsoft.com/office/drawing/2014/main" id="{51E79D86-5AE9-3DFE-DA64-FC92D47BC9C2}"/>
                </a:ext>
              </a:extLst>
            </p:cNvPr>
            <p:cNvSpPr/>
            <p:nvPr/>
          </p:nvSpPr>
          <p:spPr>
            <a:xfrm>
              <a:off x="11335199" y="8036735"/>
              <a:ext cx="9656173" cy="984806"/>
            </a:xfrm>
            <a:prstGeom prst="rect">
              <a:avLst/>
            </a:prstGeom>
            <a:noFill/>
            <a:ln>
              <a:noFill/>
            </a:ln>
          </p:spPr>
          <p:txBody>
            <a:bodyPr wrap="square">
              <a:spAutoFit/>
            </a:bodyPr>
            <a:lstStyle/>
            <a:p>
              <a:pPr algn="ctr"/>
              <a:r>
                <a:rPr lang="en-US" sz="3244" b="1" cap="all" dirty="0">
                  <a:solidFill>
                    <a:schemeClr val="bg1"/>
                  </a:solidFill>
                  <a:latin typeface="Arial" panose="020B0604020202020204" pitchFamily="34" charset="0"/>
                  <a:cs typeface="Arial" panose="020B0604020202020204" pitchFamily="34" charset="0"/>
                </a:rPr>
                <a:t>RESULTS</a:t>
              </a:r>
              <a:endParaRPr lang="es-ES" sz="1081" dirty="0">
                <a:solidFill>
                  <a:schemeClr val="bg1"/>
                </a:solidFill>
              </a:endParaRPr>
            </a:p>
          </p:txBody>
        </p:sp>
      </p:grpSp>
      <p:pic>
        <p:nvPicPr>
          <p:cNvPr id="44" name="Picture 43">
            <a:extLst>
              <a:ext uri="{FF2B5EF4-FFF2-40B4-BE49-F238E27FC236}">
                <a16:creationId xmlns:a16="http://schemas.microsoft.com/office/drawing/2014/main" id="{2A8D7406-95E8-D500-E7E3-D4D171DF549E}"/>
              </a:ext>
            </a:extLst>
          </p:cNvPr>
          <p:cNvPicPr>
            <a:picLocks noChangeAspect="1"/>
          </p:cNvPicPr>
          <p:nvPr/>
        </p:nvPicPr>
        <p:blipFill>
          <a:blip r:embed="rId5"/>
          <a:stretch>
            <a:fillRect/>
          </a:stretch>
        </p:blipFill>
        <p:spPr>
          <a:xfrm>
            <a:off x="24069991" y="1672317"/>
            <a:ext cx="5123025" cy="2106744"/>
          </a:xfrm>
          <a:prstGeom prst="rect">
            <a:avLst/>
          </a:prstGeom>
        </p:spPr>
      </p:pic>
      <p:sp>
        <p:nvSpPr>
          <p:cNvPr id="68" name="Rectángulo 53">
            <a:extLst>
              <a:ext uri="{FF2B5EF4-FFF2-40B4-BE49-F238E27FC236}">
                <a16:creationId xmlns:a16="http://schemas.microsoft.com/office/drawing/2014/main" id="{2DEE9527-92DA-272F-8E4B-C3F33A7F54CF}"/>
              </a:ext>
            </a:extLst>
          </p:cNvPr>
          <p:cNvSpPr/>
          <p:nvPr/>
        </p:nvSpPr>
        <p:spPr>
          <a:xfrm>
            <a:off x="770934" y="28528721"/>
            <a:ext cx="28748567" cy="8554356"/>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SG" sz="1682" dirty="0">
                <a:solidFill>
                  <a:schemeClr val="tx1"/>
                </a:solidFill>
              </a:rPr>
              <a:t>‌</a:t>
            </a:r>
          </a:p>
        </p:txBody>
      </p:sp>
      <p:sp>
        <p:nvSpPr>
          <p:cNvPr id="14" name="Rectángulo 31">
            <a:extLst>
              <a:ext uri="{FF2B5EF4-FFF2-40B4-BE49-F238E27FC236}">
                <a16:creationId xmlns:a16="http://schemas.microsoft.com/office/drawing/2014/main" id="{3147180A-0E30-FA9E-51F7-A8B635A2527A}"/>
              </a:ext>
            </a:extLst>
          </p:cNvPr>
          <p:cNvSpPr/>
          <p:nvPr/>
        </p:nvSpPr>
        <p:spPr>
          <a:xfrm>
            <a:off x="1050939" y="29408612"/>
            <a:ext cx="28361562" cy="7571303"/>
          </a:xfrm>
          <a:prstGeom prst="rect">
            <a:avLst/>
          </a:prstGeom>
        </p:spPr>
        <p:txBody>
          <a:bodyPr wrap="square">
            <a:spAutoFit/>
          </a:bodyPr>
          <a:lstStyle/>
          <a:p>
            <a:pPr defTabSz="571931" eaLnBrk="0" hangingPunct="0">
              <a:spcBef>
                <a:spcPct val="50000"/>
              </a:spcBef>
            </a:pPr>
            <a:r>
              <a:rPr lang="en-US" sz="3600" dirty="0">
                <a:solidFill>
                  <a:schemeClr val="bg1"/>
                </a:solidFill>
                <a:cs typeface="Arial" panose="020B0604020202020204" pitchFamily="34" charset="0"/>
              </a:rPr>
              <a:t>The longer ALOS reflects significant healthcare resource utilization and associated cost. With majority of patients previously followed up at RHs, this audit highlights the potential gaps in the management of psychiatric conditions outside of specialist mental health settings. </a:t>
            </a:r>
          </a:p>
          <a:p>
            <a:pPr defTabSz="571931" eaLnBrk="0" hangingPunct="0">
              <a:spcBef>
                <a:spcPct val="50000"/>
              </a:spcBef>
            </a:pPr>
            <a:r>
              <a:rPr lang="en-US" sz="3600" dirty="0">
                <a:solidFill>
                  <a:schemeClr val="bg1"/>
                </a:solidFill>
                <a:cs typeface="Arial" panose="020B0604020202020204" pitchFamily="34" charset="0"/>
              </a:rPr>
              <a:t>This audit enables us to identify patients at higher risk of prolonged inpatient stay. Notably, 22 patients require NH placements, and more than half of NH applications took longer than 28 days to process, contributing substantially to extended stays. Of these 22 patients, 15 had a diagnosis of dementia, suggesting that patients with dementia had significant higher risk of NH placement. Majority of the patients were also frail, with 31 out of 38 patients scoring CSF 5 or above</a:t>
            </a:r>
            <a:r>
              <a:rPr lang="en-US" sz="3600" baseline="30000" dirty="0">
                <a:solidFill>
                  <a:schemeClr val="bg1"/>
                </a:solidFill>
                <a:latin typeface="Arial" panose="020B0604020202020204" pitchFamily="34" charset="0"/>
                <a:ea typeface="Times New Roman"/>
                <a:cs typeface="Arial" panose="020B0604020202020204" pitchFamily="34" charset="0"/>
              </a:rPr>
              <a:t>[3]</a:t>
            </a:r>
            <a:r>
              <a:rPr lang="en-US" sz="3600" dirty="0">
                <a:solidFill>
                  <a:schemeClr val="bg1"/>
                </a:solidFill>
                <a:cs typeface="Arial" panose="020B0604020202020204" pitchFamily="34" charset="0"/>
              </a:rPr>
              <a:t>. Of these, 13 were CSF 5 (requiring </a:t>
            </a:r>
            <a:r>
              <a:rPr lang="en-US" sz="3600" dirty="0" err="1">
                <a:solidFill>
                  <a:schemeClr val="bg1"/>
                </a:solidFill>
                <a:cs typeface="Arial" panose="020B0604020202020204" pitchFamily="34" charset="0"/>
              </a:rPr>
              <a:t>iADL</a:t>
            </a:r>
            <a:r>
              <a:rPr lang="en-US" sz="3600" dirty="0">
                <a:solidFill>
                  <a:schemeClr val="bg1"/>
                </a:solidFill>
                <a:cs typeface="Arial" panose="020B0604020202020204" pitchFamily="34" charset="0"/>
              </a:rPr>
              <a:t> assistance), 16 were CSF 6 (requiring </a:t>
            </a:r>
            <a:r>
              <a:rPr lang="en-US" sz="3600" dirty="0" err="1">
                <a:solidFill>
                  <a:schemeClr val="bg1"/>
                </a:solidFill>
                <a:cs typeface="Arial" panose="020B0604020202020204" pitchFamily="34" charset="0"/>
              </a:rPr>
              <a:t>bADL</a:t>
            </a:r>
            <a:r>
              <a:rPr lang="en-US" sz="3600" dirty="0">
                <a:solidFill>
                  <a:schemeClr val="bg1"/>
                </a:solidFill>
                <a:cs typeface="Arial" panose="020B0604020202020204" pitchFamily="34" charset="0"/>
              </a:rPr>
              <a:t> assistance), and 2 were CSF 7 (completely dependent on others for </a:t>
            </a:r>
            <a:r>
              <a:rPr lang="en-US" sz="3600" dirty="0" err="1">
                <a:solidFill>
                  <a:schemeClr val="bg1"/>
                </a:solidFill>
                <a:cs typeface="Arial" panose="020B0604020202020204" pitchFamily="34" charset="0"/>
              </a:rPr>
              <a:t>bADLs</a:t>
            </a:r>
            <a:r>
              <a:rPr lang="en-US" sz="3600" dirty="0">
                <a:solidFill>
                  <a:schemeClr val="bg1"/>
                </a:solidFill>
                <a:cs typeface="Arial" panose="020B0604020202020204" pitchFamily="34" charset="0"/>
              </a:rPr>
              <a:t>). This is consistent with existing literature on frailty, which demonstrates that frail older adults face a significantly increased risk of </a:t>
            </a:r>
            <a:r>
              <a:rPr lang="en-US" sz="3600" dirty="0" err="1">
                <a:solidFill>
                  <a:schemeClr val="bg1"/>
                </a:solidFill>
                <a:cs typeface="Arial" panose="020B0604020202020204" pitchFamily="34" charset="0"/>
              </a:rPr>
              <a:t>institutionalisation</a:t>
            </a:r>
            <a:r>
              <a:rPr lang="en-US" sz="3600" dirty="0">
                <a:solidFill>
                  <a:schemeClr val="bg1"/>
                </a:solidFill>
                <a:cs typeface="Arial" panose="020B0604020202020204" pitchFamily="34" charset="0"/>
              </a:rPr>
              <a:t> compared to their non-frail counterparts. </a:t>
            </a:r>
          </a:p>
          <a:p>
            <a:pPr defTabSz="571931" eaLnBrk="0" hangingPunct="0">
              <a:spcBef>
                <a:spcPct val="50000"/>
              </a:spcBef>
            </a:pPr>
            <a:r>
              <a:rPr lang="en-US" sz="3600" dirty="0">
                <a:solidFill>
                  <a:schemeClr val="bg1"/>
                </a:solidFill>
                <a:cs typeface="Arial" panose="020B0604020202020204" pitchFamily="34" charset="0"/>
              </a:rPr>
              <a:t>Half the patients presented with unstable mental states, suggesting a degree of treatment resistance. An additional concern is the loss of approximately 2.2 days of lead time due to patients being admitted to a ward with an unsuitable treatment milieu prior to transfer to the psychogeriatric ward. </a:t>
            </a:r>
          </a:p>
          <a:p>
            <a:pPr defTabSz="571931" eaLnBrk="0" hangingPunct="0">
              <a:spcBef>
                <a:spcPct val="50000"/>
              </a:spcBef>
            </a:pPr>
            <a:r>
              <a:rPr lang="en-US" sz="3600" dirty="0">
                <a:solidFill>
                  <a:schemeClr val="bg1"/>
                </a:solidFill>
                <a:cs typeface="Arial" panose="020B0604020202020204" pitchFamily="34" charset="0"/>
              </a:rPr>
              <a:t>Contrary to expectations, Transition Care Framework (TCF) did not emerge as an effective solution for shortening length of stay in the patient population. </a:t>
            </a:r>
          </a:p>
        </p:txBody>
      </p:sp>
      <p:grpSp>
        <p:nvGrpSpPr>
          <p:cNvPr id="76" name="Group 75">
            <a:extLst>
              <a:ext uri="{FF2B5EF4-FFF2-40B4-BE49-F238E27FC236}">
                <a16:creationId xmlns:a16="http://schemas.microsoft.com/office/drawing/2014/main" id="{A9FA25AB-425D-C862-D815-516E28140EAD}"/>
              </a:ext>
            </a:extLst>
          </p:cNvPr>
          <p:cNvGrpSpPr/>
          <p:nvPr/>
        </p:nvGrpSpPr>
        <p:grpSpPr>
          <a:xfrm>
            <a:off x="743372" y="37883285"/>
            <a:ext cx="5008217" cy="687564"/>
            <a:chOff x="26156674" y="4554462"/>
            <a:chExt cx="8337311" cy="1144606"/>
          </a:xfrm>
        </p:grpSpPr>
        <p:pic>
          <p:nvPicPr>
            <p:cNvPr id="77" name="Gráfico 106">
              <a:extLst>
                <a:ext uri="{FF2B5EF4-FFF2-40B4-BE49-F238E27FC236}">
                  <a16:creationId xmlns:a16="http://schemas.microsoft.com/office/drawing/2014/main" id="{187107BC-A152-8D41-BDB9-49B647E3092B}"/>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26202557" y="4554462"/>
              <a:ext cx="8291428" cy="1144606"/>
            </a:xfrm>
            <a:prstGeom prst="rect">
              <a:avLst/>
            </a:prstGeom>
          </p:spPr>
        </p:pic>
        <p:sp>
          <p:nvSpPr>
            <p:cNvPr id="78" name="Rectángulo 107">
              <a:extLst>
                <a:ext uri="{FF2B5EF4-FFF2-40B4-BE49-F238E27FC236}">
                  <a16:creationId xmlns:a16="http://schemas.microsoft.com/office/drawing/2014/main" id="{FF73349B-E7BF-8102-ABD8-7AE85A6BF657}"/>
                </a:ext>
              </a:extLst>
            </p:cNvPr>
            <p:cNvSpPr/>
            <p:nvPr/>
          </p:nvSpPr>
          <p:spPr>
            <a:xfrm>
              <a:off x="26156674" y="4630284"/>
              <a:ext cx="7853660" cy="984806"/>
            </a:xfrm>
            <a:prstGeom prst="rect">
              <a:avLst/>
            </a:prstGeom>
            <a:noFill/>
            <a:ln>
              <a:noFill/>
            </a:ln>
          </p:spPr>
          <p:txBody>
            <a:bodyPr wrap="square">
              <a:spAutoFit/>
            </a:bodyPr>
            <a:lstStyle/>
            <a:p>
              <a:pPr algn="ctr"/>
              <a:r>
                <a:rPr lang="en-US" sz="3244" b="1" cap="all" dirty="0">
                  <a:solidFill>
                    <a:schemeClr val="bg1"/>
                  </a:solidFill>
                  <a:latin typeface="Arial" panose="020B0604020202020204" pitchFamily="34" charset="0"/>
                  <a:cs typeface="Arial" panose="020B0604020202020204" pitchFamily="34" charset="0"/>
                </a:rPr>
                <a:t>references</a:t>
              </a:r>
              <a:endParaRPr lang="es-ES" sz="1081" dirty="0">
                <a:solidFill>
                  <a:schemeClr val="bg1"/>
                </a:solidFill>
              </a:endParaRPr>
            </a:p>
          </p:txBody>
        </p:sp>
      </p:grpSp>
      <p:grpSp>
        <p:nvGrpSpPr>
          <p:cNvPr id="79" name="Group 78">
            <a:extLst>
              <a:ext uri="{FF2B5EF4-FFF2-40B4-BE49-F238E27FC236}">
                <a16:creationId xmlns:a16="http://schemas.microsoft.com/office/drawing/2014/main" id="{EEF04D3B-4FE9-B109-01D1-098E836FA3DD}"/>
              </a:ext>
            </a:extLst>
          </p:cNvPr>
          <p:cNvGrpSpPr/>
          <p:nvPr/>
        </p:nvGrpSpPr>
        <p:grpSpPr>
          <a:xfrm>
            <a:off x="770934" y="23455656"/>
            <a:ext cx="4980655" cy="687564"/>
            <a:chOff x="26202557" y="4554462"/>
            <a:chExt cx="8291428" cy="1144606"/>
          </a:xfrm>
        </p:grpSpPr>
        <p:pic>
          <p:nvPicPr>
            <p:cNvPr id="80" name="Gráfico 106">
              <a:extLst>
                <a:ext uri="{FF2B5EF4-FFF2-40B4-BE49-F238E27FC236}">
                  <a16:creationId xmlns:a16="http://schemas.microsoft.com/office/drawing/2014/main" id="{5AC9FF58-61AD-3F34-911C-EDBDB48F3AA7}"/>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26202557" y="4554462"/>
              <a:ext cx="8291428" cy="1144606"/>
            </a:xfrm>
            <a:prstGeom prst="rect">
              <a:avLst/>
            </a:prstGeom>
          </p:spPr>
        </p:pic>
        <p:sp>
          <p:nvSpPr>
            <p:cNvPr id="81" name="Rectángulo 107">
              <a:extLst>
                <a:ext uri="{FF2B5EF4-FFF2-40B4-BE49-F238E27FC236}">
                  <a16:creationId xmlns:a16="http://schemas.microsoft.com/office/drawing/2014/main" id="{0C480FB1-901B-AC46-010C-24D8938FEEE6}"/>
                </a:ext>
              </a:extLst>
            </p:cNvPr>
            <p:cNvSpPr/>
            <p:nvPr/>
          </p:nvSpPr>
          <p:spPr>
            <a:xfrm>
              <a:off x="26414855" y="4630284"/>
              <a:ext cx="7853660" cy="984806"/>
            </a:xfrm>
            <a:prstGeom prst="rect">
              <a:avLst/>
            </a:prstGeom>
            <a:noFill/>
            <a:ln>
              <a:noFill/>
            </a:ln>
          </p:spPr>
          <p:txBody>
            <a:bodyPr wrap="square">
              <a:spAutoFit/>
            </a:bodyPr>
            <a:lstStyle/>
            <a:p>
              <a:pPr algn="ctr"/>
              <a:r>
                <a:rPr lang="en-US" sz="3244" b="1" cap="all" dirty="0">
                  <a:solidFill>
                    <a:schemeClr val="bg1"/>
                  </a:solidFill>
                  <a:latin typeface="Arial" panose="020B0604020202020204" pitchFamily="34" charset="0"/>
                  <a:cs typeface="Arial" panose="020B0604020202020204" pitchFamily="34" charset="0"/>
                </a:rPr>
                <a:t>Method</a:t>
              </a:r>
              <a:endParaRPr lang="es-ES" sz="1081" dirty="0">
                <a:solidFill>
                  <a:schemeClr val="bg1"/>
                </a:solidFill>
              </a:endParaRPr>
            </a:p>
          </p:txBody>
        </p:sp>
      </p:grpSp>
      <p:grpSp>
        <p:nvGrpSpPr>
          <p:cNvPr id="82" name="Group 81">
            <a:extLst>
              <a:ext uri="{FF2B5EF4-FFF2-40B4-BE49-F238E27FC236}">
                <a16:creationId xmlns:a16="http://schemas.microsoft.com/office/drawing/2014/main" id="{8BCFE84D-4602-14AB-B2C8-605033EEAE6F}"/>
              </a:ext>
            </a:extLst>
          </p:cNvPr>
          <p:cNvGrpSpPr/>
          <p:nvPr/>
        </p:nvGrpSpPr>
        <p:grpSpPr>
          <a:xfrm>
            <a:off x="770934" y="28721048"/>
            <a:ext cx="4980655" cy="687564"/>
            <a:chOff x="26202557" y="4554462"/>
            <a:chExt cx="8291428" cy="1144606"/>
          </a:xfrm>
        </p:grpSpPr>
        <p:pic>
          <p:nvPicPr>
            <p:cNvPr id="83" name="Gráfico 106">
              <a:extLst>
                <a:ext uri="{FF2B5EF4-FFF2-40B4-BE49-F238E27FC236}">
                  <a16:creationId xmlns:a16="http://schemas.microsoft.com/office/drawing/2014/main" id="{8E0A0F08-AD14-DF97-D6EF-A8A50A000C63}"/>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26202557" y="4554462"/>
              <a:ext cx="8291428" cy="1144606"/>
            </a:xfrm>
            <a:prstGeom prst="rect">
              <a:avLst/>
            </a:prstGeom>
          </p:spPr>
        </p:pic>
        <p:sp>
          <p:nvSpPr>
            <p:cNvPr id="84" name="Rectángulo 107">
              <a:extLst>
                <a:ext uri="{FF2B5EF4-FFF2-40B4-BE49-F238E27FC236}">
                  <a16:creationId xmlns:a16="http://schemas.microsoft.com/office/drawing/2014/main" id="{7FE7379D-8334-2256-B44A-5CA588C0F946}"/>
                </a:ext>
              </a:extLst>
            </p:cNvPr>
            <p:cNvSpPr/>
            <p:nvPr/>
          </p:nvSpPr>
          <p:spPr>
            <a:xfrm>
              <a:off x="26414855" y="4630284"/>
              <a:ext cx="7853660" cy="984806"/>
            </a:xfrm>
            <a:prstGeom prst="rect">
              <a:avLst/>
            </a:prstGeom>
            <a:noFill/>
            <a:ln>
              <a:noFill/>
            </a:ln>
          </p:spPr>
          <p:txBody>
            <a:bodyPr wrap="square">
              <a:spAutoFit/>
            </a:bodyPr>
            <a:lstStyle/>
            <a:p>
              <a:pPr algn="ctr"/>
              <a:r>
                <a:rPr lang="en-US" sz="3244" b="1" cap="all" dirty="0">
                  <a:solidFill>
                    <a:schemeClr val="bg1"/>
                  </a:solidFill>
                  <a:latin typeface="Arial" panose="020B0604020202020204" pitchFamily="34" charset="0"/>
                  <a:cs typeface="Arial" panose="020B0604020202020204" pitchFamily="34" charset="0"/>
                </a:rPr>
                <a:t>Conclusion</a:t>
              </a:r>
              <a:endParaRPr lang="es-ES" sz="1081" dirty="0">
                <a:solidFill>
                  <a:schemeClr val="bg1"/>
                </a:solidFill>
              </a:endParaRPr>
            </a:p>
          </p:txBody>
        </p:sp>
      </p:grpSp>
      <p:sp>
        <p:nvSpPr>
          <p:cNvPr id="85" name="Rectángulo 17">
            <a:extLst>
              <a:ext uri="{FF2B5EF4-FFF2-40B4-BE49-F238E27FC236}">
                <a16:creationId xmlns:a16="http://schemas.microsoft.com/office/drawing/2014/main" id="{78A04BA9-C6C6-8626-54B2-F5BA04BB3557}"/>
              </a:ext>
            </a:extLst>
          </p:cNvPr>
          <p:cNvSpPr/>
          <p:nvPr/>
        </p:nvSpPr>
        <p:spPr>
          <a:xfrm>
            <a:off x="803525" y="5790626"/>
            <a:ext cx="8559973" cy="12925791"/>
          </a:xfrm>
          <a:prstGeom prst="rect">
            <a:avLst/>
          </a:prstGeom>
          <a:solidFill>
            <a:srgbClr val="004D88">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201" dirty="0"/>
          </a:p>
        </p:txBody>
      </p:sp>
      <p:pic>
        <p:nvPicPr>
          <p:cNvPr id="20" name="Gráfico 103">
            <a:extLst>
              <a:ext uri="{FF2B5EF4-FFF2-40B4-BE49-F238E27FC236}">
                <a16:creationId xmlns:a16="http://schemas.microsoft.com/office/drawing/2014/main" id="{88333AD9-03C4-07D4-D049-806A32818BFC}"/>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803525" y="6008375"/>
            <a:ext cx="4980655" cy="687564"/>
          </a:xfrm>
          <a:prstGeom prst="rect">
            <a:avLst/>
          </a:prstGeom>
        </p:spPr>
      </p:pic>
      <p:sp>
        <p:nvSpPr>
          <p:cNvPr id="21" name="Rectángulo 18">
            <a:extLst>
              <a:ext uri="{FF2B5EF4-FFF2-40B4-BE49-F238E27FC236}">
                <a16:creationId xmlns:a16="http://schemas.microsoft.com/office/drawing/2014/main" id="{92FBAFF3-B058-26E3-AD98-D863D38F5A7A}"/>
              </a:ext>
            </a:extLst>
          </p:cNvPr>
          <p:cNvSpPr/>
          <p:nvPr/>
        </p:nvSpPr>
        <p:spPr>
          <a:xfrm>
            <a:off x="774442" y="6040042"/>
            <a:ext cx="4977147" cy="591572"/>
          </a:xfrm>
          <a:prstGeom prst="rect">
            <a:avLst/>
          </a:prstGeom>
          <a:noFill/>
          <a:ln>
            <a:noFill/>
          </a:ln>
        </p:spPr>
        <p:txBody>
          <a:bodyPr wrap="square">
            <a:spAutoFit/>
          </a:bodyPr>
          <a:lstStyle/>
          <a:p>
            <a:pPr algn="ctr"/>
            <a:r>
              <a:rPr lang="en-US" sz="3244" b="1" cap="all" dirty="0">
                <a:solidFill>
                  <a:schemeClr val="bg1"/>
                </a:solidFill>
                <a:latin typeface="Arial" panose="020B0604020202020204" pitchFamily="34" charset="0"/>
                <a:cs typeface="Arial" panose="020B0604020202020204" pitchFamily="34" charset="0"/>
              </a:rPr>
              <a:t>INTRODUCTION</a:t>
            </a:r>
            <a:r>
              <a:rPr lang="en-US" sz="1081" b="1" cap="all" dirty="0">
                <a:solidFill>
                  <a:schemeClr val="bg1"/>
                </a:solidFill>
                <a:latin typeface="Arial" panose="020B0604020202020204" pitchFamily="34" charset="0"/>
                <a:cs typeface="Arial" panose="020B0604020202020204" pitchFamily="34" charset="0"/>
              </a:rPr>
              <a:t> </a:t>
            </a:r>
            <a:endParaRPr lang="es-ES" sz="1081" dirty="0">
              <a:solidFill>
                <a:schemeClr val="bg1"/>
              </a:solidFill>
            </a:endParaRPr>
          </a:p>
        </p:txBody>
      </p:sp>
      <p:sp>
        <p:nvSpPr>
          <p:cNvPr id="11" name="Rectángulo 27">
            <a:extLst>
              <a:ext uri="{FF2B5EF4-FFF2-40B4-BE49-F238E27FC236}">
                <a16:creationId xmlns:a16="http://schemas.microsoft.com/office/drawing/2014/main" id="{F8830A97-8956-8532-AA51-6438A10018EA}"/>
              </a:ext>
            </a:extLst>
          </p:cNvPr>
          <p:cNvSpPr/>
          <p:nvPr/>
        </p:nvSpPr>
        <p:spPr>
          <a:xfrm>
            <a:off x="914481" y="6726400"/>
            <a:ext cx="8372817" cy="11736546"/>
          </a:xfrm>
          <a:prstGeom prst="rect">
            <a:avLst/>
          </a:prstGeom>
        </p:spPr>
        <p:txBody>
          <a:bodyPr wrap="square">
            <a:spAutoFit/>
          </a:bodyPr>
          <a:lstStyle/>
          <a:p>
            <a:pPr>
              <a:spcBef>
                <a:spcPts val="2160"/>
              </a:spcBef>
            </a:pPr>
            <a:r>
              <a:rPr lang="en-SG" sz="3600" dirty="0">
                <a:solidFill>
                  <a:schemeClr val="bg1"/>
                </a:solidFill>
              </a:rPr>
              <a:t>The Institute of Mental Health is the only tertiary Psychiatric Hospital in Singapore. It has two 29-bedded inpatient wards which provides acute care for elderly with severe mental health problems.</a:t>
            </a:r>
          </a:p>
          <a:p>
            <a:pPr>
              <a:spcBef>
                <a:spcPts val="2160"/>
              </a:spcBef>
            </a:pPr>
            <a:r>
              <a:rPr lang="en-SG" sz="3600" dirty="0">
                <a:solidFill>
                  <a:schemeClr val="bg1"/>
                </a:solidFill>
              </a:rPr>
              <a:t>Over the past year, there has been a trend of an increasing number of elderly patients who stay for a prolonged period of time. This increased length of stay leads to increasing healthcare costs and a reduction in availability of acute beds</a:t>
            </a:r>
            <a:r>
              <a:rPr lang="en-US" sz="3600" baseline="30000" dirty="0">
                <a:solidFill>
                  <a:schemeClr val="bg1"/>
                </a:solidFill>
                <a:latin typeface="Arial" panose="020B0604020202020204" pitchFamily="34" charset="0"/>
                <a:ea typeface="Times New Roman"/>
                <a:cs typeface="Arial" panose="020B0604020202020204" pitchFamily="34" charset="0"/>
              </a:rPr>
              <a:t>[1]</a:t>
            </a:r>
            <a:r>
              <a:rPr lang="en-SG" sz="3600" dirty="0">
                <a:solidFill>
                  <a:schemeClr val="bg1"/>
                </a:solidFill>
              </a:rPr>
              <a:t>. This in turn leads to elderly patients needing to be lodged in general adult wards. </a:t>
            </a:r>
          </a:p>
          <a:p>
            <a:pPr>
              <a:spcBef>
                <a:spcPts val="2160"/>
              </a:spcBef>
            </a:pPr>
            <a:r>
              <a:rPr lang="en-SG" sz="3600" dirty="0">
                <a:solidFill>
                  <a:schemeClr val="bg1"/>
                </a:solidFill>
              </a:rPr>
              <a:t>In 2026, the average length of stay for the elderly wards was 35 days as compared to the target of 21 days set by the hospital. Prolonged inpatient stays can result in physical decompensation including reduced muscle strength</a:t>
            </a:r>
            <a:r>
              <a:rPr lang="en-US" sz="3600" baseline="30000" dirty="0">
                <a:solidFill>
                  <a:schemeClr val="bg1"/>
                </a:solidFill>
                <a:latin typeface="Arial" panose="020B0604020202020204" pitchFamily="34" charset="0"/>
                <a:ea typeface="Times New Roman"/>
                <a:cs typeface="Arial" panose="020B0604020202020204" pitchFamily="34" charset="0"/>
              </a:rPr>
              <a:t>[2]</a:t>
            </a:r>
            <a:r>
              <a:rPr lang="en-SG" sz="3600" dirty="0">
                <a:solidFill>
                  <a:schemeClr val="bg1"/>
                </a:solidFill>
              </a:rPr>
              <a:t>, pulmonary capacity and osteoporosis. </a:t>
            </a:r>
          </a:p>
        </p:txBody>
      </p:sp>
      <p:sp>
        <p:nvSpPr>
          <p:cNvPr id="87" name="TextBox 86">
            <a:extLst>
              <a:ext uri="{FF2B5EF4-FFF2-40B4-BE49-F238E27FC236}">
                <a16:creationId xmlns:a16="http://schemas.microsoft.com/office/drawing/2014/main" id="{61B9D8B1-64C5-6707-A88C-6F20A7356C68}"/>
              </a:ext>
            </a:extLst>
          </p:cNvPr>
          <p:cNvSpPr txBox="1"/>
          <p:nvPr/>
        </p:nvSpPr>
        <p:spPr>
          <a:xfrm>
            <a:off x="990682" y="20249604"/>
            <a:ext cx="8220416" cy="1754326"/>
          </a:xfrm>
          <a:prstGeom prst="rect">
            <a:avLst/>
          </a:prstGeom>
          <a:noFill/>
        </p:spPr>
        <p:txBody>
          <a:bodyPr wrap="square">
            <a:spAutoFit/>
          </a:bodyPr>
          <a:lstStyle/>
          <a:p>
            <a:pPr>
              <a:spcBef>
                <a:spcPct val="20000"/>
              </a:spcBef>
            </a:pPr>
            <a:r>
              <a:rPr lang="en-SG" sz="3600" dirty="0">
                <a:solidFill>
                  <a:schemeClr val="bg1"/>
                </a:solidFill>
                <a:cs typeface="Arial" panose="020B0604020202020204" pitchFamily="34" charset="0"/>
              </a:rPr>
              <a:t>To profile patients who have prolonged in-patient stay following admission to acute Old Age Psychiatry wards.</a:t>
            </a:r>
            <a:endParaRPr lang="en-CA" sz="3600" dirty="0">
              <a:solidFill>
                <a:schemeClr val="bg1"/>
              </a:solidFill>
              <a:cs typeface="Arial" panose="020B0604020202020204" pitchFamily="34" charset="0"/>
            </a:endParaRPr>
          </a:p>
        </p:txBody>
      </p:sp>
      <p:sp>
        <p:nvSpPr>
          <p:cNvPr id="91" name="TextBox 90">
            <a:extLst>
              <a:ext uri="{FF2B5EF4-FFF2-40B4-BE49-F238E27FC236}">
                <a16:creationId xmlns:a16="http://schemas.microsoft.com/office/drawing/2014/main" id="{F64A3734-585A-100E-DDA5-E59E520546F4}"/>
              </a:ext>
            </a:extLst>
          </p:cNvPr>
          <p:cNvSpPr txBox="1"/>
          <p:nvPr/>
        </p:nvSpPr>
        <p:spPr>
          <a:xfrm>
            <a:off x="914482" y="24138742"/>
            <a:ext cx="8372816" cy="3416320"/>
          </a:xfrm>
          <a:prstGeom prst="rect">
            <a:avLst/>
          </a:prstGeom>
          <a:noFill/>
        </p:spPr>
        <p:txBody>
          <a:bodyPr wrap="square">
            <a:spAutoFit/>
          </a:bodyPr>
          <a:lstStyle/>
          <a:p>
            <a:r>
              <a:rPr lang="en-US" sz="3600" dirty="0">
                <a:solidFill>
                  <a:schemeClr val="bg1"/>
                </a:solidFill>
              </a:rPr>
              <a:t>We conducted a retrospective audit on 38 patients who were admitted in March 2026 who had prolonged inpatient stay (28 days or more). We designed a data collection form to collect the latter data and </a:t>
            </a:r>
            <a:r>
              <a:rPr lang="en-US" sz="3600" dirty="0" err="1">
                <a:solidFill>
                  <a:schemeClr val="bg1"/>
                </a:solidFill>
              </a:rPr>
              <a:t>analysed</a:t>
            </a:r>
            <a:r>
              <a:rPr lang="en-US" sz="3600" dirty="0">
                <a:solidFill>
                  <a:schemeClr val="bg1"/>
                </a:solidFill>
              </a:rPr>
              <a:t> </a:t>
            </a:r>
            <a:r>
              <a:rPr lang="en-SG" sz="3600" dirty="0">
                <a:solidFill>
                  <a:schemeClr val="bg1"/>
                </a:solidFill>
              </a:rPr>
              <a:t>them</a:t>
            </a:r>
            <a:r>
              <a:rPr lang="en-US" sz="3600" dirty="0">
                <a:solidFill>
                  <a:schemeClr val="bg1"/>
                </a:solidFill>
              </a:rPr>
              <a:t>.</a:t>
            </a:r>
            <a:endParaRPr lang="en-SG" sz="3600" dirty="0">
              <a:solidFill>
                <a:schemeClr val="bg1"/>
              </a:solidFill>
            </a:endParaRPr>
          </a:p>
        </p:txBody>
      </p:sp>
      <p:sp>
        <p:nvSpPr>
          <p:cNvPr id="92" name="TextBox 91">
            <a:extLst>
              <a:ext uri="{FF2B5EF4-FFF2-40B4-BE49-F238E27FC236}">
                <a16:creationId xmlns:a16="http://schemas.microsoft.com/office/drawing/2014/main" id="{0E1A8E29-3A58-44AB-D886-BCC86DB058CF}"/>
              </a:ext>
            </a:extLst>
          </p:cNvPr>
          <p:cNvSpPr txBox="1"/>
          <p:nvPr/>
        </p:nvSpPr>
        <p:spPr>
          <a:xfrm>
            <a:off x="10136221" y="6766162"/>
            <a:ext cx="19114061" cy="6740307"/>
          </a:xfrm>
          <a:prstGeom prst="rect">
            <a:avLst/>
          </a:prstGeom>
          <a:noFill/>
        </p:spPr>
        <p:txBody>
          <a:bodyPr wrap="square" rtlCol="0">
            <a:spAutoFit/>
          </a:bodyPr>
          <a:lstStyle/>
          <a:p>
            <a:pPr>
              <a:spcBef>
                <a:spcPct val="50000"/>
              </a:spcBef>
            </a:pPr>
            <a:r>
              <a:rPr lang="en-SG" sz="3600" i="1" dirty="0">
                <a:solidFill>
                  <a:schemeClr val="bg1"/>
                </a:solidFill>
                <a:cs typeface="Arial" panose="020B0604020202020204" pitchFamily="34" charset="0"/>
              </a:rPr>
              <a:t>Of the 38 patients, the average length of stay (ALOS) was 74.66 days with an average of 2.2 days spent in the region ward.  Of these, 15 had prior follow-up with IMH, while the remainder were mainly followed up with Restructured Hospitals (RH). </a:t>
            </a:r>
          </a:p>
          <a:p>
            <a:pPr>
              <a:spcBef>
                <a:spcPct val="50000"/>
              </a:spcBef>
            </a:pPr>
            <a:r>
              <a:rPr lang="en-SG" sz="3600" i="1" dirty="0">
                <a:solidFill>
                  <a:schemeClr val="bg1"/>
                </a:solidFill>
                <a:cs typeface="Arial" panose="020B0604020202020204" pitchFamily="34" charset="0"/>
              </a:rPr>
              <a:t>In terms of clinical profile, 31 of the 38 patients had a CSF score of 5 or higher, and 18 of the 38 patients presented with unstable mental states. </a:t>
            </a:r>
          </a:p>
          <a:p>
            <a:pPr>
              <a:spcBef>
                <a:spcPct val="50000"/>
              </a:spcBef>
            </a:pPr>
            <a:r>
              <a:rPr lang="en-SG" sz="3600" i="1" dirty="0">
                <a:solidFill>
                  <a:schemeClr val="bg1"/>
                </a:solidFill>
                <a:cs typeface="Arial" panose="020B0604020202020204" pitchFamily="34" charset="0"/>
              </a:rPr>
              <a:t>Regarding discharge planning, 22 patients required Nursing Home (NH) placement, of whom 10 had caregivers unable to provide hands-on care. Notably, 12 of the 22 NH applications took more than 28 days to process.</a:t>
            </a:r>
          </a:p>
          <a:p>
            <a:pPr>
              <a:spcBef>
                <a:spcPct val="50000"/>
              </a:spcBef>
            </a:pPr>
            <a:r>
              <a:rPr lang="en-SG" sz="3600" i="1" dirty="0">
                <a:solidFill>
                  <a:schemeClr val="bg1"/>
                </a:solidFill>
                <a:cs typeface="Arial" panose="020B0604020202020204" pitchFamily="34" charset="0"/>
              </a:rPr>
              <a:t>Of the 38 patients reviewed, only 4 were found to be suitable for Transitional Care Facility (TCF) placement. </a:t>
            </a:r>
          </a:p>
          <a:p>
            <a:endParaRPr lang="en-SG" dirty="0"/>
          </a:p>
        </p:txBody>
      </p:sp>
      <p:sp>
        <p:nvSpPr>
          <p:cNvPr id="113" name="Rectangle 112">
            <a:extLst>
              <a:ext uri="{FF2B5EF4-FFF2-40B4-BE49-F238E27FC236}">
                <a16:creationId xmlns:a16="http://schemas.microsoft.com/office/drawing/2014/main" id="{76756712-8179-F032-5270-A5C0152733F6}"/>
              </a:ext>
            </a:extLst>
          </p:cNvPr>
          <p:cNvSpPr/>
          <p:nvPr/>
        </p:nvSpPr>
        <p:spPr>
          <a:xfrm>
            <a:off x="9955124" y="23544356"/>
            <a:ext cx="6139372" cy="4352033"/>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16" name="Rectangle 115">
            <a:extLst>
              <a:ext uri="{FF2B5EF4-FFF2-40B4-BE49-F238E27FC236}">
                <a16:creationId xmlns:a16="http://schemas.microsoft.com/office/drawing/2014/main" id="{A67D7589-61A8-2048-95FD-DCFC9D30A739}"/>
              </a:ext>
            </a:extLst>
          </p:cNvPr>
          <p:cNvSpPr/>
          <p:nvPr/>
        </p:nvSpPr>
        <p:spPr>
          <a:xfrm>
            <a:off x="16673793" y="23562557"/>
            <a:ext cx="6139372" cy="4308897"/>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dirty="0"/>
          </a:p>
        </p:txBody>
      </p:sp>
      <p:graphicFrame>
        <p:nvGraphicFramePr>
          <p:cNvPr id="118" name="Chart 117">
            <a:extLst>
              <a:ext uri="{FF2B5EF4-FFF2-40B4-BE49-F238E27FC236}">
                <a16:creationId xmlns:a16="http://schemas.microsoft.com/office/drawing/2014/main" id="{625D6427-9733-D5C2-2193-0D44728E3E8A}"/>
              </a:ext>
            </a:extLst>
          </p:cNvPr>
          <p:cNvGraphicFramePr>
            <a:graphicFrameLocks/>
          </p:cNvGraphicFramePr>
          <p:nvPr>
            <p:extLst>
              <p:ext uri="{D42A27DB-BD31-4B8C-83A1-F6EECF244321}">
                <p14:modId xmlns:p14="http://schemas.microsoft.com/office/powerpoint/2010/main" val="2366421585"/>
              </p:ext>
            </p:extLst>
          </p:nvPr>
        </p:nvGraphicFramePr>
        <p:xfrm>
          <a:off x="9971065" y="13906058"/>
          <a:ext cx="6139372" cy="440084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9" name="Chart 118">
            <a:extLst>
              <a:ext uri="{FF2B5EF4-FFF2-40B4-BE49-F238E27FC236}">
                <a16:creationId xmlns:a16="http://schemas.microsoft.com/office/drawing/2014/main" id="{63BBF157-1BA0-75DD-8FA1-DEF611EDCE3F}"/>
              </a:ext>
            </a:extLst>
          </p:cNvPr>
          <p:cNvGraphicFramePr>
            <a:graphicFrameLocks/>
          </p:cNvGraphicFramePr>
          <p:nvPr>
            <p:extLst>
              <p:ext uri="{D42A27DB-BD31-4B8C-83A1-F6EECF244321}">
                <p14:modId xmlns:p14="http://schemas.microsoft.com/office/powerpoint/2010/main" val="3669805390"/>
              </p:ext>
            </p:extLst>
          </p:nvPr>
        </p:nvGraphicFramePr>
        <p:xfrm>
          <a:off x="16470053" y="13952778"/>
          <a:ext cx="6163315" cy="429998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20" name="Chart 119">
            <a:extLst>
              <a:ext uri="{FF2B5EF4-FFF2-40B4-BE49-F238E27FC236}">
                <a16:creationId xmlns:a16="http://schemas.microsoft.com/office/drawing/2014/main" id="{FCE1A988-A80F-66C4-0A9A-7D98706240A1}"/>
              </a:ext>
            </a:extLst>
          </p:cNvPr>
          <p:cNvGraphicFramePr>
            <a:graphicFrameLocks/>
          </p:cNvGraphicFramePr>
          <p:nvPr>
            <p:extLst>
              <p:ext uri="{D42A27DB-BD31-4B8C-83A1-F6EECF244321}">
                <p14:modId xmlns:p14="http://schemas.microsoft.com/office/powerpoint/2010/main" val="1138319735"/>
              </p:ext>
            </p:extLst>
          </p:nvPr>
        </p:nvGraphicFramePr>
        <p:xfrm>
          <a:off x="23089100" y="13898186"/>
          <a:ext cx="6161184" cy="395853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21" name="Chart 120">
            <a:extLst>
              <a:ext uri="{FF2B5EF4-FFF2-40B4-BE49-F238E27FC236}">
                <a16:creationId xmlns:a16="http://schemas.microsoft.com/office/drawing/2014/main" id="{2D25669B-E1DB-76A4-5432-3B8B5DD4E2CB}"/>
              </a:ext>
            </a:extLst>
          </p:cNvPr>
          <p:cNvGraphicFramePr>
            <a:graphicFrameLocks/>
          </p:cNvGraphicFramePr>
          <p:nvPr>
            <p:extLst>
              <p:ext uri="{D42A27DB-BD31-4B8C-83A1-F6EECF244321}">
                <p14:modId xmlns:p14="http://schemas.microsoft.com/office/powerpoint/2010/main" val="2494337915"/>
              </p:ext>
            </p:extLst>
          </p:nvPr>
        </p:nvGraphicFramePr>
        <p:xfrm>
          <a:off x="9851601" y="18927504"/>
          <a:ext cx="6123431" cy="4290696"/>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22" name="Chart 121">
            <a:extLst>
              <a:ext uri="{FF2B5EF4-FFF2-40B4-BE49-F238E27FC236}">
                <a16:creationId xmlns:a16="http://schemas.microsoft.com/office/drawing/2014/main" id="{4E5A9239-0CFE-93F5-2011-E8B62222DD58}"/>
              </a:ext>
            </a:extLst>
          </p:cNvPr>
          <p:cNvGraphicFramePr>
            <a:graphicFrameLocks/>
          </p:cNvGraphicFramePr>
          <p:nvPr>
            <p:extLst>
              <p:ext uri="{D42A27DB-BD31-4B8C-83A1-F6EECF244321}">
                <p14:modId xmlns:p14="http://schemas.microsoft.com/office/powerpoint/2010/main" val="443593300"/>
              </p:ext>
            </p:extLst>
          </p:nvPr>
        </p:nvGraphicFramePr>
        <p:xfrm>
          <a:off x="16529667" y="18878596"/>
          <a:ext cx="6123431" cy="4308896"/>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3" name="Chart 122">
            <a:extLst>
              <a:ext uri="{FF2B5EF4-FFF2-40B4-BE49-F238E27FC236}">
                <a16:creationId xmlns:a16="http://schemas.microsoft.com/office/drawing/2014/main" id="{D5BAC405-7C23-6BA8-DA81-DB8FF18B32D0}"/>
              </a:ext>
            </a:extLst>
          </p:cNvPr>
          <p:cNvGraphicFramePr>
            <a:graphicFrameLocks/>
          </p:cNvGraphicFramePr>
          <p:nvPr>
            <p:extLst>
              <p:ext uri="{D42A27DB-BD31-4B8C-83A1-F6EECF244321}">
                <p14:modId xmlns:p14="http://schemas.microsoft.com/office/powerpoint/2010/main" val="3595452601"/>
              </p:ext>
            </p:extLst>
          </p:nvPr>
        </p:nvGraphicFramePr>
        <p:xfrm>
          <a:off x="23257055" y="18771028"/>
          <a:ext cx="6179662" cy="439200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4" name="Chart 123">
            <a:extLst>
              <a:ext uri="{FF2B5EF4-FFF2-40B4-BE49-F238E27FC236}">
                <a16:creationId xmlns:a16="http://schemas.microsoft.com/office/drawing/2014/main" id="{02D02FF1-F1ED-F582-16F3-A9366F7D2AF6}"/>
              </a:ext>
            </a:extLst>
          </p:cNvPr>
          <p:cNvGraphicFramePr>
            <a:graphicFrameLocks/>
          </p:cNvGraphicFramePr>
          <p:nvPr>
            <p:extLst>
              <p:ext uri="{D42A27DB-BD31-4B8C-83A1-F6EECF244321}">
                <p14:modId xmlns:p14="http://schemas.microsoft.com/office/powerpoint/2010/main" val="105364359"/>
              </p:ext>
            </p:extLst>
          </p:nvPr>
        </p:nvGraphicFramePr>
        <p:xfrm>
          <a:off x="9942793" y="23553719"/>
          <a:ext cx="6139373" cy="434267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5" name="Chart 124">
            <a:extLst>
              <a:ext uri="{FF2B5EF4-FFF2-40B4-BE49-F238E27FC236}">
                <a16:creationId xmlns:a16="http://schemas.microsoft.com/office/drawing/2014/main" id="{F9859415-4BA1-86D5-1F61-D9E7CBE3276F}"/>
              </a:ext>
            </a:extLst>
          </p:cNvPr>
          <p:cNvGraphicFramePr>
            <a:graphicFrameLocks/>
          </p:cNvGraphicFramePr>
          <p:nvPr>
            <p:extLst>
              <p:ext uri="{D42A27DB-BD31-4B8C-83A1-F6EECF244321}">
                <p14:modId xmlns:p14="http://schemas.microsoft.com/office/powerpoint/2010/main" val="2375245709"/>
              </p:ext>
            </p:extLst>
          </p:nvPr>
        </p:nvGraphicFramePr>
        <p:xfrm>
          <a:off x="16465230" y="23632909"/>
          <a:ext cx="6224370" cy="419185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26" name="Chart 125">
            <a:extLst>
              <a:ext uri="{FF2B5EF4-FFF2-40B4-BE49-F238E27FC236}">
                <a16:creationId xmlns:a16="http://schemas.microsoft.com/office/drawing/2014/main" id="{54A84956-A32B-0C79-6D35-601597AD6D50}"/>
              </a:ext>
            </a:extLst>
          </p:cNvPr>
          <p:cNvGraphicFramePr>
            <a:graphicFrameLocks/>
          </p:cNvGraphicFramePr>
          <p:nvPr>
            <p:extLst>
              <p:ext uri="{D42A27DB-BD31-4B8C-83A1-F6EECF244321}">
                <p14:modId xmlns:p14="http://schemas.microsoft.com/office/powerpoint/2010/main" val="833847615"/>
              </p:ext>
            </p:extLst>
          </p:nvPr>
        </p:nvGraphicFramePr>
        <p:xfrm>
          <a:off x="23139994" y="23597466"/>
          <a:ext cx="6110289" cy="4176795"/>
        </p:xfrm>
        <a:graphic>
          <a:graphicData uri="http://schemas.openxmlformats.org/drawingml/2006/chart">
            <c:chart xmlns:c="http://schemas.openxmlformats.org/drawingml/2006/chart" xmlns:r="http://schemas.openxmlformats.org/officeDocument/2006/relationships" r:id="rId15"/>
          </a:graphicData>
        </a:graphic>
      </p:graphicFrame>
      <p:sp>
        <p:nvSpPr>
          <p:cNvPr id="24" name="Rectángulo 33">
            <a:extLst>
              <a:ext uri="{FF2B5EF4-FFF2-40B4-BE49-F238E27FC236}">
                <a16:creationId xmlns:a16="http://schemas.microsoft.com/office/drawing/2014/main" id="{2B136A63-F1B2-D927-544A-C0289CF2A6DF}"/>
              </a:ext>
            </a:extLst>
          </p:cNvPr>
          <p:cNvSpPr/>
          <p:nvPr/>
        </p:nvSpPr>
        <p:spPr>
          <a:xfrm>
            <a:off x="914481" y="38611985"/>
            <a:ext cx="15135442" cy="3293209"/>
          </a:xfrm>
          <a:prstGeom prst="rect">
            <a:avLst/>
          </a:prstGeom>
        </p:spPr>
        <p:txBody>
          <a:bodyPr wrap="square">
            <a:spAutoFit/>
          </a:bodyPr>
          <a:lstStyle/>
          <a:p>
            <a:pPr defTabSz="571931" eaLnBrk="0" hangingPunct="0">
              <a:spcBef>
                <a:spcPct val="50000"/>
              </a:spcBef>
            </a:pPr>
            <a:r>
              <a:rPr lang="en-SG" sz="2600" dirty="0">
                <a:solidFill>
                  <a:schemeClr val="bg1"/>
                </a:solidFill>
              </a:rPr>
              <a:t>1. Khalik S. Longer hospital stays for older patients a major reason for high bed occupancy: MOH. </a:t>
            </a:r>
            <a:r>
              <a:rPr lang="en-SG" sz="2600" i="1" dirty="0">
                <a:solidFill>
                  <a:schemeClr val="bg1"/>
                </a:solidFill>
              </a:rPr>
              <a:t>Straits Times.</a:t>
            </a:r>
            <a:r>
              <a:rPr lang="en-SG" sz="2600" dirty="0">
                <a:solidFill>
                  <a:schemeClr val="bg1"/>
                </a:solidFill>
              </a:rPr>
              <a:t> 2023 Aug 30.</a:t>
            </a:r>
          </a:p>
          <a:p>
            <a:pPr defTabSz="571931" eaLnBrk="0" hangingPunct="0">
              <a:spcBef>
                <a:spcPct val="50000"/>
              </a:spcBef>
            </a:pPr>
            <a:r>
              <a:rPr lang="en-SG" sz="2600" dirty="0">
                <a:solidFill>
                  <a:schemeClr val="bg1"/>
                </a:solidFill>
              </a:rPr>
              <a:t>2. </a:t>
            </a:r>
            <a:r>
              <a:rPr lang="en-SG" sz="2600" dirty="0" err="1">
                <a:solidFill>
                  <a:schemeClr val="bg1"/>
                </a:solidFill>
              </a:rPr>
              <a:t>Rudrappa</a:t>
            </a:r>
            <a:r>
              <a:rPr lang="en-SG" sz="2600" dirty="0">
                <a:solidFill>
                  <a:schemeClr val="bg1"/>
                </a:solidFill>
              </a:rPr>
              <a:t> SS, Wilkinson DJ, </a:t>
            </a:r>
            <a:r>
              <a:rPr lang="en-SG" sz="2600" dirty="0" err="1">
                <a:solidFill>
                  <a:schemeClr val="bg1"/>
                </a:solidFill>
              </a:rPr>
              <a:t>Greenhaff</a:t>
            </a:r>
            <a:r>
              <a:rPr lang="en-SG" sz="2600" dirty="0">
                <a:solidFill>
                  <a:schemeClr val="bg1"/>
                </a:solidFill>
              </a:rPr>
              <a:t> PL, Smith K, Idris I, Atherton PJ. Human Skeletal Muscle Disuse Atrophy: Effects on Muscle Protein Synthesis, Breakdown, and Insulin Resistance-A Qualitative Review. </a:t>
            </a:r>
            <a:r>
              <a:rPr lang="en-SG" sz="2600" i="1" dirty="0">
                <a:solidFill>
                  <a:schemeClr val="bg1"/>
                </a:solidFill>
              </a:rPr>
              <a:t>Front Physiol.</a:t>
            </a:r>
            <a:r>
              <a:rPr lang="en-SG" sz="2600" dirty="0">
                <a:solidFill>
                  <a:schemeClr val="bg1"/>
                </a:solidFill>
              </a:rPr>
              <a:t> 2016;7:361.</a:t>
            </a:r>
          </a:p>
          <a:p>
            <a:pPr defTabSz="571931" eaLnBrk="0" hangingPunct="0">
              <a:spcBef>
                <a:spcPct val="50000"/>
              </a:spcBef>
            </a:pPr>
            <a:r>
              <a:rPr lang="en-SG" sz="2600" dirty="0">
                <a:solidFill>
                  <a:schemeClr val="bg1"/>
                </a:solidFill>
              </a:rPr>
              <a:t>3. Rockwood K, Song X, MacKnight C, Bergman H, Hogan DB, McDowell I, et al. A global clinical measure of fitness and frailty in elderly people. </a:t>
            </a:r>
            <a:r>
              <a:rPr lang="en-SG" sz="2600" i="1" dirty="0">
                <a:solidFill>
                  <a:schemeClr val="bg1"/>
                </a:solidFill>
              </a:rPr>
              <a:t>CMAJ.</a:t>
            </a:r>
            <a:r>
              <a:rPr lang="en-SG" sz="2600" dirty="0">
                <a:solidFill>
                  <a:schemeClr val="bg1"/>
                </a:solidFill>
              </a:rPr>
              <a:t> 2005;173(5):489–495</a:t>
            </a:r>
            <a:endParaRPr lang="en-US" sz="2600" dirty="0">
              <a:solidFill>
                <a:schemeClr val="bg1"/>
              </a:solidFill>
              <a:cs typeface="Arial" panose="020B0604020202020204" pitchFamily="34" charset="0"/>
            </a:endParaRPr>
          </a:p>
        </p:txBody>
      </p:sp>
      <p:sp>
        <p:nvSpPr>
          <p:cNvPr id="28" name="TextBox 27">
            <a:extLst>
              <a:ext uri="{FF2B5EF4-FFF2-40B4-BE49-F238E27FC236}">
                <a16:creationId xmlns:a16="http://schemas.microsoft.com/office/drawing/2014/main" id="{A87A618D-9255-6C29-CAA8-336D8C60A2AC}"/>
              </a:ext>
            </a:extLst>
          </p:cNvPr>
          <p:cNvSpPr txBox="1"/>
          <p:nvPr/>
        </p:nvSpPr>
        <p:spPr>
          <a:xfrm>
            <a:off x="681618" y="3021768"/>
            <a:ext cx="19645802" cy="2431435"/>
          </a:xfrm>
          <a:prstGeom prst="rect">
            <a:avLst/>
          </a:prstGeom>
          <a:noFill/>
        </p:spPr>
        <p:txBody>
          <a:bodyPr wrap="square">
            <a:spAutoFit/>
          </a:bodyPr>
          <a:lstStyle/>
          <a:p>
            <a:pPr fontAlgn="base"/>
            <a:r>
              <a:rPr lang="en-AU" sz="3200" b="1" dirty="0">
                <a:solidFill>
                  <a:schemeClr val="bg1"/>
                </a:solidFill>
              </a:rPr>
              <a:t>Dr Yao </a:t>
            </a:r>
            <a:r>
              <a:rPr lang="en-AU" sz="3200" b="1" dirty="0" err="1">
                <a:solidFill>
                  <a:schemeClr val="bg1"/>
                </a:solidFill>
                <a:cs typeface="Arial" panose="020B0604020202020204" pitchFamily="34" charset="0"/>
              </a:rPr>
              <a:t>Fengyuan</a:t>
            </a:r>
            <a:r>
              <a:rPr lang="en-US" sz="3200" b="1" baseline="30000" dirty="0">
                <a:solidFill>
                  <a:schemeClr val="bg1"/>
                </a:solidFill>
                <a:ea typeface="Times New Roman"/>
                <a:cs typeface="Arial" panose="020B0604020202020204" pitchFamily="34" charset="0"/>
              </a:rPr>
              <a:t> 1</a:t>
            </a:r>
            <a:r>
              <a:rPr lang="en-AU" sz="3200" b="1" dirty="0">
                <a:solidFill>
                  <a:schemeClr val="bg1"/>
                </a:solidFill>
              </a:rPr>
              <a:t>, Lin Ying Xuan Chloe</a:t>
            </a:r>
            <a:r>
              <a:rPr lang="en-US" sz="3200" b="1" baseline="30000" dirty="0">
                <a:solidFill>
                  <a:schemeClr val="bg1"/>
                </a:solidFill>
                <a:cs typeface="Arial" panose="020B0604020202020204" pitchFamily="34" charset="0"/>
              </a:rPr>
              <a:t>2</a:t>
            </a:r>
            <a:r>
              <a:rPr lang="en-AU" sz="3200" b="1" dirty="0">
                <a:solidFill>
                  <a:schemeClr val="bg1"/>
                </a:solidFill>
              </a:rPr>
              <a:t>, Alyson Michelle Lee Zi-Ying</a:t>
            </a:r>
            <a:r>
              <a:rPr lang="en-US" sz="3200" b="1" baseline="30000" dirty="0">
                <a:solidFill>
                  <a:schemeClr val="bg1"/>
                </a:solidFill>
                <a:cs typeface="Arial" panose="020B0604020202020204" pitchFamily="34" charset="0"/>
              </a:rPr>
              <a:t>3</a:t>
            </a:r>
            <a:r>
              <a:rPr lang="en-AU" sz="3200" b="1" dirty="0">
                <a:solidFill>
                  <a:schemeClr val="bg1"/>
                </a:solidFill>
              </a:rPr>
              <a:t>, Leia Tse Ning</a:t>
            </a:r>
            <a:r>
              <a:rPr lang="en-US" sz="3200" b="1" baseline="30000" dirty="0">
                <a:solidFill>
                  <a:schemeClr val="bg1"/>
                </a:solidFill>
                <a:cs typeface="Arial" panose="020B0604020202020204" pitchFamily="34" charset="0"/>
              </a:rPr>
              <a:t>2</a:t>
            </a:r>
            <a:r>
              <a:rPr lang="en-AU" sz="3200" b="1" dirty="0">
                <a:solidFill>
                  <a:schemeClr val="bg1"/>
                </a:solidFill>
              </a:rPr>
              <a:t> ,</a:t>
            </a:r>
            <a:r>
              <a:rPr lang="en-US" sz="3200" b="1" baseline="30000" dirty="0">
                <a:solidFill>
                  <a:schemeClr val="bg1"/>
                </a:solidFill>
                <a:cs typeface="Arial" panose="020B0604020202020204" pitchFamily="34" charset="0"/>
              </a:rPr>
              <a:t> </a:t>
            </a:r>
            <a:r>
              <a:rPr lang="en-AU" sz="3200" b="1" dirty="0">
                <a:solidFill>
                  <a:schemeClr val="bg1"/>
                </a:solidFill>
              </a:rPr>
              <a:t>Low Yi Xuan</a:t>
            </a:r>
            <a:r>
              <a:rPr lang="en-US" sz="3200" b="1" baseline="30000" dirty="0">
                <a:solidFill>
                  <a:schemeClr val="bg1"/>
                </a:solidFill>
                <a:cs typeface="Arial" panose="020B0604020202020204" pitchFamily="34" charset="0"/>
              </a:rPr>
              <a:t>2</a:t>
            </a:r>
            <a:r>
              <a:rPr lang="en-AU" sz="3200" dirty="0">
                <a:solidFill>
                  <a:schemeClr val="bg1"/>
                </a:solidFill>
              </a:rPr>
              <a:t>​</a:t>
            </a:r>
          </a:p>
          <a:p>
            <a:pPr marL="457200" indent="-457200" fontAlgn="base">
              <a:buAutoNum type="arabicPeriod"/>
            </a:pPr>
            <a:r>
              <a:rPr lang="en-SG" sz="2400" dirty="0">
                <a:solidFill>
                  <a:schemeClr val="bg1"/>
                </a:solidFill>
              </a:rPr>
              <a:t>Chief, Senior Consultant, Geriatric Psychiatry, Institute of Mental Health, Singapore</a:t>
            </a:r>
          </a:p>
          <a:p>
            <a:pPr marL="457200" indent="-457200" fontAlgn="base">
              <a:buAutoNum type="arabicPeriod" startAt="2"/>
            </a:pPr>
            <a:r>
              <a:rPr lang="en-SG" sz="2400" dirty="0">
                <a:solidFill>
                  <a:schemeClr val="bg1"/>
                </a:solidFill>
              </a:rPr>
              <a:t>Medical Student, Yong Loo Lin School of Medicine, Singapore</a:t>
            </a:r>
          </a:p>
          <a:p>
            <a:pPr marL="457200" indent="-457200" fontAlgn="base">
              <a:buFontTx/>
              <a:buAutoNum type="arabicPeriod" startAt="2"/>
            </a:pPr>
            <a:r>
              <a:rPr lang="en-SG" sz="2400" dirty="0">
                <a:solidFill>
                  <a:schemeClr val="bg1"/>
                </a:solidFill>
              </a:rPr>
              <a:t>Assistant Manager, Geriatric Psychiatry, Institute of Mental Health, Singapore</a:t>
            </a:r>
          </a:p>
          <a:p>
            <a:pPr marL="457200" indent="-457200" fontAlgn="base">
              <a:buAutoNum type="arabicPeriod" startAt="2"/>
            </a:pPr>
            <a:endParaRPr lang="en-SG" sz="2400" dirty="0">
              <a:solidFill>
                <a:schemeClr val="bg1"/>
              </a:solidFill>
            </a:endParaRPr>
          </a:p>
          <a:p>
            <a:pPr fontAlgn="base"/>
            <a:endParaRPr lang="en-US" sz="2400" dirty="0">
              <a:solidFill>
                <a:schemeClr val="bg1"/>
              </a:solidFill>
            </a:endParaRPr>
          </a:p>
        </p:txBody>
      </p:sp>
      <p:grpSp>
        <p:nvGrpSpPr>
          <p:cNvPr id="17" name="Group 16">
            <a:extLst>
              <a:ext uri="{FF2B5EF4-FFF2-40B4-BE49-F238E27FC236}">
                <a16:creationId xmlns:a16="http://schemas.microsoft.com/office/drawing/2014/main" id="{4E88E91C-97CF-BE73-1B95-48C6B9A91ED3}"/>
              </a:ext>
            </a:extLst>
          </p:cNvPr>
          <p:cNvGrpSpPr/>
          <p:nvPr/>
        </p:nvGrpSpPr>
        <p:grpSpPr>
          <a:xfrm>
            <a:off x="796921" y="19500486"/>
            <a:ext cx="4980655" cy="687564"/>
            <a:chOff x="26202557" y="4554462"/>
            <a:chExt cx="8291428" cy="1144606"/>
          </a:xfrm>
        </p:grpSpPr>
        <p:pic>
          <p:nvPicPr>
            <p:cNvPr id="29" name="Gráfico 106">
              <a:extLst>
                <a:ext uri="{FF2B5EF4-FFF2-40B4-BE49-F238E27FC236}">
                  <a16:creationId xmlns:a16="http://schemas.microsoft.com/office/drawing/2014/main" id="{F2F0B95E-6CD2-0408-FCA0-3EEB59088840}"/>
                </a:ext>
              </a:extLst>
            </p:cNvPr>
            <p:cNvPicPr>
              <a:picLocks noChangeAspect="1"/>
            </p:cNvPicPr>
            <p:nvPr/>
          </p:nvPicPr>
          <p:blipFill>
            <a:blip r:embed="rId3">
              <a:extLst>
                <a:ext uri="{96DAC541-7B7A-43D3-8B79-37D633B846F1}">
                  <asvg:svgBlip xmlns:asvg="http://schemas.microsoft.com/office/drawing/2016/SVG/main" r:embed="rId6"/>
                </a:ext>
              </a:extLst>
            </a:blip>
            <a:stretch>
              <a:fillRect/>
            </a:stretch>
          </p:blipFill>
          <p:spPr>
            <a:xfrm>
              <a:off x="26202557" y="4554462"/>
              <a:ext cx="8291428" cy="1144606"/>
            </a:xfrm>
            <a:prstGeom prst="rect">
              <a:avLst/>
            </a:prstGeom>
          </p:spPr>
        </p:pic>
        <p:sp>
          <p:nvSpPr>
            <p:cNvPr id="33" name="Rectángulo 107">
              <a:extLst>
                <a:ext uri="{FF2B5EF4-FFF2-40B4-BE49-F238E27FC236}">
                  <a16:creationId xmlns:a16="http://schemas.microsoft.com/office/drawing/2014/main" id="{F6F3BE6E-FC41-5376-E00B-34ECDB0D5200}"/>
                </a:ext>
              </a:extLst>
            </p:cNvPr>
            <p:cNvSpPr/>
            <p:nvPr/>
          </p:nvSpPr>
          <p:spPr>
            <a:xfrm>
              <a:off x="26414855" y="4630284"/>
              <a:ext cx="7853660" cy="984806"/>
            </a:xfrm>
            <a:prstGeom prst="rect">
              <a:avLst/>
            </a:prstGeom>
            <a:noFill/>
            <a:ln>
              <a:noFill/>
            </a:ln>
          </p:spPr>
          <p:txBody>
            <a:bodyPr wrap="square">
              <a:spAutoFit/>
            </a:bodyPr>
            <a:lstStyle/>
            <a:p>
              <a:pPr algn="ctr"/>
              <a:r>
                <a:rPr lang="en-US" sz="3244" b="1" cap="all">
                  <a:solidFill>
                    <a:schemeClr val="bg1"/>
                  </a:solidFill>
                  <a:latin typeface="Arial" panose="020B0604020202020204" pitchFamily="34" charset="0"/>
                  <a:cs typeface="Arial" panose="020B0604020202020204" pitchFamily="34" charset="0"/>
                </a:rPr>
                <a:t>aims</a:t>
              </a:r>
              <a:endParaRPr lang="es-ES" sz="1081" dirty="0">
                <a:solidFill>
                  <a:schemeClr val="bg1"/>
                </a:solidFill>
              </a:endParaRPr>
            </a:p>
          </p:txBody>
        </p:sp>
      </p:grpSp>
    </p:spTree>
    <p:extLst>
      <p:ext uri="{BB962C8B-B14F-4D97-AF65-F5344CB8AC3E}">
        <p14:creationId xmlns:p14="http://schemas.microsoft.com/office/powerpoint/2010/main" val="301660314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3B626B7884EF4CAB07FED9BD9C4905" ma:contentTypeVersion="10" ma:contentTypeDescription="Create a new document." ma:contentTypeScope="" ma:versionID="47b32772ffeb5fdf810333d0c85e9caf">
  <xsd:schema xmlns:xsd="http://www.w3.org/2001/XMLSchema" xmlns:xs="http://www.w3.org/2001/XMLSchema" xmlns:p="http://schemas.microsoft.com/office/2006/metadata/properties" xmlns:ns2="8efc214e-4e25-496d-b6fe-17cf819b5267" targetNamespace="http://schemas.microsoft.com/office/2006/metadata/properties" ma:root="true" ma:fieldsID="2e9da761088855d2550c40e0cb58f8a0" ns2:_="">
    <xsd:import namespace="8efc214e-4e25-496d-b6fe-17cf819b52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fc214e-4e25-496d-b6fe-17cf819b52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bfb6660-b9af-4ec2-a833-14c7ed8b710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fc214e-4e25-496d-b6fe-17cf819b526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3B3786A-981F-4414-8D42-B66726556948}"/>
</file>

<file path=customXml/itemProps2.xml><?xml version="1.0" encoding="utf-8"?>
<ds:datastoreItem xmlns:ds="http://schemas.openxmlformats.org/officeDocument/2006/customXml" ds:itemID="{5C73A770-B6A9-4694-982B-EB0DDE46A802}"/>
</file>

<file path=customXml/itemProps3.xml><?xml version="1.0" encoding="utf-8"?>
<ds:datastoreItem xmlns:ds="http://schemas.openxmlformats.org/officeDocument/2006/customXml" ds:itemID="{CDC7B6D3-57F3-456F-9035-1ADEF220F23E}"/>
</file>

<file path=docProps/app.xml><?xml version="1.0" encoding="utf-8"?>
<Properties xmlns="http://schemas.openxmlformats.org/officeDocument/2006/extended-properties" xmlns:vt="http://schemas.openxmlformats.org/officeDocument/2006/docPropsVTypes">
  <Template>Office 2013 - 2022 Theme</Template>
  <TotalTime>10097</TotalTime>
  <Words>914</Words>
  <Application>Microsoft Office PowerPoint</Application>
  <PresentationFormat>Custom</PresentationFormat>
  <Paragraphs>45</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Black</vt:lpstr>
      <vt:lpstr>Calibri</vt:lpstr>
      <vt:lpstr>Calibri Light</vt:lpstr>
      <vt:lpstr>Times New Roman</vt:lpstr>
      <vt:lpstr>Office 2013 - 2022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Leticia Gómez Aguado</dc:creator>
  <cp:lastModifiedBy>Alyson Michelle Lee Zi-Ying</cp:lastModifiedBy>
  <cp:revision>91</cp:revision>
  <cp:lastPrinted>2021-04-19T11:04:12Z</cp:lastPrinted>
  <dcterms:created xsi:type="dcterms:W3CDTF">2021-04-14T13:13:01Z</dcterms:created>
  <dcterms:modified xsi:type="dcterms:W3CDTF">2026-05-27T03:38:47Z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0x010100F23B626B7884EF4CAB07FED9BD9C4905</vt:lpwstr>
  </property>
</Properties>
</file>